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9" r:id="rId1"/>
  </p:sldMasterIdLst>
  <p:sldIdLst>
    <p:sldId id="256" r:id="rId2"/>
    <p:sldId id="257" r:id="rId3"/>
    <p:sldId id="258" r:id="rId4"/>
    <p:sldId id="260" r:id="rId5"/>
    <p:sldId id="259" r:id="rId6"/>
    <p:sldId id="261" r:id="rId7"/>
    <p:sldId id="264" r:id="rId8"/>
    <p:sldId id="262" r:id="rId9"/>
    <p:sldId id="265" r:id="rId10"/>
    <p:sldId id="263" r:id="rId11"/>
    <p:sldId id="266" r:id="rId12"/>
    <p:sldId id="267" r:id="rId13"/>
    <p:sldId id="269" r:id="rId14"/>
    <p:sldId id="273" r:id="rId15"/>
    <p:sldId id="272" r:id="rId16"/>
    <p:sldId id="274"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5" d="100"/>
          <a:sy n="65" d="100"/>
        </p:scale>
        <p:origin x="85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F1D2DE1-3E73-4387-9E67-6313D2F8F7AA}" type="datetimeFigureOut">
              <a:rPr lang="en-AU" smtClean="0"/>
              <a:t>29/05/2025</a:t>
            </a:fld>
            <a:endParaRPr lang="en-AU"/>
          </a:p>
        </p:txBody>
      </p:sp>
      <p:sp>
        <p:nvSpPr>
          <p:cNvPr id="5" name="Footer Placeholder 4"/>
          <p:cNvSpPr>
            <a:spLocks noGrp="1"/>
          </p:cNvSpPr>
          <p:nvPr>
            <p:ph type="ftr" sz="quarter" idx="11"/>
          </p:nvPr>
        </p:nvSpPr>
        <p:spPr>
          <a:xfrm>
            <a:off x="5332412" y="5883275"/>
            <a:ext cx="4324044" cy="365125"/>
          </a:xfrm>
        </p:spPr>
        <p:txBody>
          <a:bodyPr/>
          <a:lstStyle/>
          <a:p>
            <a:endParaRPr lang="en-AU"/>
          </a:p>
        </p:txBody>
      </p:sp>
      <p:sp>
        <p:nvSpPr>
          <p:cNvPr id="6" name="Slide Number Placeholder 5"/>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23259138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F1D2DE1-3E73-4387-9E67-6313D2F8F7AA}" type="datetimeFigureOut">
              <a:rPr lang="en-AU" smtClean="0"/>
              <a:t>29/05/2025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30228337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1D2DE1-3E73-4387-9E67-6313D2F8F7AA}" type="datetimeFigureOut">
              <a:rPr lang="en-AU" smtClean="0"/>
              <a:t>29/05/2025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11668578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1D2DE1-3E73-4387-9E67-6313D2F8F7AA}" type="datetimeFigureOut">
              <a:rPr lang="en-AU" smtClean="0"/>
              <a:t>29/05/2025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41460891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1D2DE1-3E73-4387-9E67-6313D2F8F7AA}" type="datetimeFigureOut">
              <a:rPr lang="en-AU" smtClean="0"/>
              <a:t>29/05/2025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24293789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1D2DE1-3E73-4387-9E67-6313D2F8F7AA}" type="datetimeFigureOut">
              <a:rPr lang="en-AU" smtClean="0"/>
              <a:t>29/05/2025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10758349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1D2DE1-3E73-4387-9E67-6313D2F8F7AA}" type="datetimeFigureOut">
              <a:rPr lang="en-AU" smtClean="0"/>
              <a:t>29/05/2025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32068955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F1D2DE1-3E73-4387-9E67-6313D2F8F7AA}" type="datetimeFigureOut">
              <a:rPr lang="en-AU" smtClean="0"/>
              <a:t>29/05/2025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323695607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F1D2DE1-3E73-4387-9E67-6313D2F8F7AA}" type="datetimeFigureOut">
              <a:rPr lang="en-AU" smtClean="0"/>
              <a:t>29/05/2025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8033552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F1D2DE1-3E73-4387-9E67-6313D2F8F7AA}" type="datetimeFigureOut">
              <a:rPr lang="en-AU" smtClean="0"/>
              <a:t>29/05/2025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a:xfrm>
            <a:off x="10951856" y="5867131"/>
            <a:ext cx="551167" cy="365125"/>
          </a:xfrm>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20290527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1D2DE1-3E73-4387-9E67-6313D2F8F7AA}" type="datetimeFigureOut">
              <a:rPr lang="en-AU" smtClean="0"/>
              <a:t>29/05/2025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14322916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F1D2DE1-3E73-4387-9E67-6313D2F8F7AA}" type="datetimeFigureOut">
              <a:rPr lang="en-AU" smtClean="0"/>
              <a:t>29/05/2025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33650698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F1D2DE1-3E73-4387-9E67-6313D2F8F7AA}" type="datetimeFigureOut">
              <a:rPr lang="en-AU" smtClean="0"/>
              <a:t>29/05/2025</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7270693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F1D2DE1-3E73-4387-9E67-6313D2F8F7AA}" type="datetimeFigureOut">
              <a:rPr lang="en-AU" smtClean="0"/>
              <a:t>29/05/2025</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27057028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1D2DE1-3E73-4387-9E67-6313D2F8F7AA}" type="datetimeFigureOut">
              <a:rPr lang="en-AU" smtClean="0"/>
              <a:t>29/05/2025</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29839642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F1D2DE1-3E73-4387-9E67-6313D2F8F7AA}" type="datetimeFigureOut">
              <a:rPr lang="en-AU" smtClean="0"/>
              <a:t>29/05/2025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25533944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F1D2DE1-3E73-4387-9E67-6313D2F8F7AA}" type="datetimeFigureOut">
              <a:rPr lang="en-AU" smtClean="0"/>
              <a:t>29/05/2025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F6AFF975-F780-47F7-9FE3-A0FF5AD3C3E0}" type="slidenum">
              <a:rPr lang="en-AU" smtClean="0"/>
              <a:t>‹#›</a:t>
            </a:fld>
            <a:endParaRPr lang="en-AU"/>
          </a:p>
        </p:txBody>
      </p:sp>
    </p:spTree>
    <p:extLst>
      <p:ext uri="{BB962C8B-B14F-4D97-AF65-F5344CB8AC3E}">
        <p14:creationId xmlns:p14="http://schemas.microsoft.com/office/powerpoint/2010/main" val="196524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EF1D2DE1-3E73-4387-9E67-6313D2F8F7AA}" type="datetimeFigureOut">
              <a:rPr lang="en-AU" smtClean="0"/>
              <a:t>29/05/2025</a:t>
            </a:fld>
            <a:endParaRPr lang="en-AU"/>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AU"/>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F6AFF975-F780-47F7-9FE3-A0FF5AD3C3E0}" type="slidenum">
              <a:rPr lang="en-AU" smtClean="0"/>
              <a:t>‹#›</a:t>
            </a:fld>
            <a:endParaRPr lang="en-AU"/>
          </a:p>
        </p:txBody>
      </p:sp>
    </p:spTree>
    <p:extLst>
      <p:ext uri="{BB962C8B-B14F-4D97-AF65-F5344CB8AC3E}">
        <p14:creationId xmlns:p14="http://schemas.microsoft.com/office/powerpoint/2010/main" val="3076950885"/>
      </p:ext>
    </p:extLst>
  </p:cSld>
  <p:clrMap bg1="lt1" tx1="dk1" bg2="lt2" tx2="dk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 id="2147483761" r:id="rId12"/>
    <p:sldLayoutId id="2147483762" r:id="rId13"/>
    <p:sldLayoutId id="2147483763" r:id="rId14"/>
    <p:sldLayoutId id="2147483764" r:id="rId15"/>
    <p:sldLayoutId id="2147483765" r:id="rId16"/>
    <p:sldLayoutId id="2147483766"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D21EC4-3205-C356-2794-B4F2EB69336A}"/>
              </a:ext>
            </a:extLst>
          </p:cNvPr>
          <p:cNvSpPr>
            <a:spLocks noGrp="1"/>
          </p:cNvSpPr>
          <p:nvPr>
            <p:ph type="ctrTitle"/>
          </p:nvPr>
        </p:nvSpPr>
        <p:spPr/>
        <p:txBody>
          <a:bodyPr/>
          <a:lstStyle/>
          <a:p>
            <a:r>
              <a:rPr lang="en-US" dirty="0"/>
              <a:t>LW103 Principles of Business Law</a:t>
            </a:r>
            <a:endParaRPr lang="en-AU" dirty="0"/>
          </a:p>
        </p:txBody>
      </p:sp>
      <p:sp>
        <p:nvSpPr>
          <p:cNvPr id="3" name="Subtitle 2">
            <a:extLst>
              <a:ext uri="{FF2B5EF4-FFF2-40B4-BE49-F238E27FC236}">
                <a16:creationId xmlns:a16="http://schemas.microsoft.com/office/drawing/2014/main" id="{BD0584E9-B28B-F9EA-17AE-E51F2A6FCA23}"/>
              </a:ext>
            </a:extLst>
          </p:cNvPr>
          <p:cNvSpPr>
            <a:spLocks noGrp="1"/>
          </p:cNvSpPr>
          <p:nvPr>
            <p:ph type="subTitle" idx="1"/>
          </p:nvPr>
        </p:nvSpPr>
        <p:spPr/>
        <p:txBody>
          <a:bodyPr/>
          <a:lstStyle/>
          <a:p>
            <a:r>
              <a:rPr lang="en-AU"/>
              <a:t>Tort Law</a:t>
            </a:r>
          </a:p>
        </p:txBody>
      </p:sp>
    </p:spTree>
    <p:extLst>
      <p:ext uri="{BB962C8B-B14F-4D97-AF65-F5344CB8AC3E}">
        <p14:creationId xmlns:p14="http://schemas.microsoft.com/office/powerpoint/2010/main" val="27109640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8F9097-8AAC-0CE5-175F-AC6627AB5B4D}"/>
              </a:ext>
            </a:extLst>
          </p:cNvPr>
          <p:cNvSpPr>
            <a:spLocks noGrp="1"/>
          </p:cNvSpPr>
          <p:nvPr>
            <p:ph type="title"/>
          </p:nvPr>
        </p:nvSpPr>
        <p:spPr/>
        <p:txBody>
          <a:bodyPr/>
          <a:lstStyle/>
          <a:p>
            <a:r>
              <a:rPr lang="en-AU" dirty="0"/>
              <a:t>Causation of harm</a:t>
            </a:r>
          </a:p>
        </p:txBody>
      </p:sp>
      <p:sp>
        <p:nvSpPr>
          <p:cNvPr id="3" name="Content Placeholder 2">
            <a:extLst>
              <a:ext uri="{FF2B5EF4-FFF2-40B4-BE49-F238E27FC236}">
                <a16:creationId xmlns:a16="http://schemas.microsoft.com/office/drawing/2014/main" id="{9E6DB213-687C-2578-E2DB-579810D86612}"/>
              </a:ext>
            </a:extLst>
          </p:cNvPr>
          <p:cNvSpPr>
            <a:spLocks noGrp="1"/>
          </p:cNvSpPr>
          <p:nvPr>
            <p:ph idx="1"/>
          </p:nvPr>
        </p:nvSpPr>
        <p:spPr/>
        <p:txBody>
          <a:bodyPr>
            <a:normAutofit fontScale="92500" lnSpcReduction="10000"/>
          </a:bodyPr>
          <a:lstStyle/>
          <a:p>
            <a:r>
              <a:rPr lang="en-AU" dirty="0"/>
              <a:t>D’s breach must cause actual (not potential) harm to P. ‘Harm’ includes </a:t>
            </a:r>
            <a:r>
              <a:rPr lang="en-US" dirty="0"/>
              <a:t>physical or psychiatric injury to persons, property damage, and economic loss. Mere grief or distress is not actionable harm. </a:t>
            </a:r>
          </a:p>
          <a:p>
            <a:r>
              <a:rPr lang="en-US" dirty="0"/>
              <a:t>Under s 5C of the CLA, proving causation is a two-step process – factual causation and scope of liability. This means showing that the breach was ‘a necessary condition of the occurrence of the harm’ </a:t>
            </a:r>
            <a:r>
              <a:rPr lang="en-US" i="1" dirty="0"/>
              <a:t>and</a:t>
            </a:r>
            <a:r>
              <a:rPr lang="en-US" dirty="0"/>
              <a:t> that the P’s harm was not too remote from D’s breach. Ex - </a:t>
            </a:r>
            <a:r>
              <a:rPr lang="en-US" dirty="0" err="1"/>
              <a:t>Adeels</a:t>
            </a:r>
            <a:r>
              <a:rPr lang="en-US" dirty="0"/>
              <a:t> Palace v Moubarak</a:t>
            </a:r>
          </a:p>
          <a:p>
            <a:r>
              <a:rPr lang="en-US" dirty="0"/>
              <a:t>Failure to warn of a risk can be a factual cause of harm if P can prove that a warning would have prevented the harm. Ex - Rogers v Whitaker </a:t>
            </a:r>
            <a:endParaRPr lang="en-AU" dirty="0"/>
          </a:p>
        </p:txBody>
      </p:sp>
    </p:spTree>
    <p:extLst>
      <p:ext uri="{BB962C8B-B14F-4D97-AF65-F5344CB8AC3E}">
        <p14:creationId xmlns:p14="http://schemas.microsoft.com/office/powerpoint/2010/main" val="26374695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FF788C-EF85-1674-0128-353AB4683F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234C2A-336B-9566-A7D0-D5B38E637E71}"/>
              </a:ext>
            </a:extLst>
          </p:cNvPr>
          <p:cNvSpPr>
            <a:spLocks noGrp="1"/>
          </p:cNvSpPr>
          <p:nvPr>
            <p:ph type="title"/>
          </p:nvPr>
        </p:nvSpPr>
        <p:spPr/>
        <p:txBody>
          <a:bodyPr/>
          <a:lstStyle/>
          <a:p>
            <a:r>
              <a:rPr lang="en-AU" dirty="0"/>
              <a:t>Causation of harm </a:t>
            </a:r>
          </a:p>
        </p:txBody>
      </p:sp>
      <p:sp>
        <p:nvSpPr>
          <p:cNvPr id="3" name="Content Placeholder 2">
            <a:extLst>
              <a:ext uri="{FF2B5EF4-FFF2-40B4-BE49-F238E27FC236}">
                <a16:creationId xmlns:a16="http://schemas.microsoft.com/office/drawing/2014/main" id="{57100300-26AA-CD75-D9D4-2213054B6A97}"/>
              </a:ext>
            </a:extLst>
          </p:cNvPr>
          <p:cNvSpPr>
            <a:spLocks noGrp="1"/>
          </p:cNvSpPr>
          <p:nvPr>
            <p:ph idx="1"/>
          </p:nvPr>
        </p:nvSpPr>
        <p:spPr/>
        <p:txBody>
          <a:bodyPr>
            <a:normAutofit fontScale="92500" lnSpcReduction="20000"/>
          </a:bodyPr>
          <a:lstStyle/>
          <a:p>
            <a:r>
              <a:rPr lang="en-US" dirty="0"/>
              <a:t>When multiple breaches combine to cause a single harm, a court may apportion liability depending on the extent of each party’s responsibility. Ex - March v </a:t>
            </a:r>
            <a:r>
              <a:rPr lang="en-US" dirty="0" err="1"/>
              <a:t>Stramare</a:t>
            </a:r>
            <a:r>
              <a:rPr lang="en-US" dirty="0"/>
              <a:t> </a:t>
            </a:r>
          </a:p>
          <a:p>
            <a:r>
              <a:rPr lang="en-US" dirty="0"/>
              <a:t>When multiple breaches cause separate harms, each D is responsible only for the harm that they caused. Ex - Performance Cars v Abraham</a:t>
            </a:r>
          </a:p>
          <a:p>
            <a:r>
              <a:rPr lang="en-US" dirty="0"/>
              <a:t>There is no liability if the </a:t>
            </a:r>
            <a:r>
              <a:rPr lang="en-US" i="1" dirty="0"/>
              <a:t>kind</a:t>
            </a:r>
            <a:r>
              <a:rPr lang="en-US" dirty="0"/>
              <a:t> of harm suffered by P was not foreseeable. Ex - The Wagon Mound (No 1) </a:t>
            </a:r>
          </a:p>
          <a:p>
            <a:r>
              <a:rPr lang="en-US" dirty="0"/>
              <a:t>The ‘eggshell skull’ rule – D is fully liable for harm of a foreseeable kind, even if P is unusually susceptible to this kind of injury. Ex -Stephenson v Waite </a:t>
            </a:r>
            <a:r>
              <a:rPr lang="en-US" dirty="0" err="1"/>
              <a:t>Tileman</a:t>
            </a:r>
            <a:r>
              <a:rPr lang="en-US" dirty="0"/>
              <a:t> </a:t>
            </a:r>
          </a:p>
          <a:p>
            <a:endParaRPr lang="en-AU" dirty="0"/>
          </a:p>
        </p:txBody>
      </p:sp>
    </p:spTree>
    <p:extLst>
      <p:ext uri="{BB962C8B-B14F-4D97-AF65-F5344CB8AC3E}">
        <p14:creationId xmlns:p14="http://schemas.microsoft.com/office/powerpoint/2010/main" val="3015216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2A046B-E643-FAE2-D9D1-4B405DFFFD67}"/>
              </a:ext>
            </a:extLst>
          </p:cNvPr>
          <p:cNvSpPr>
            <a:spLocks noGrp="1"/>
          </p:cNvSpPr>
          <p:nvPr>
            <p:ph type="title"/>
          </p:nvPr>
        </p:nvSpPr>
        <p:spPr/>
        <p:txBody>
          <a:bodyPr/>
          <a:lstStyle/>
          <a:p>
            <a:r>
              <a:rPr lang="en-AU" dirty="0"/>
              <a:t>Negligence defences</a:t>
            </a:r>
          </a:p>
        </p:txBody>
      </p:sp>
      <p:sp>
        <p:nvSpPr>
          <p:cNvPr id="3" name="Content Placeholder 2">
            <a:extLst>
              <a:ext uri="{FF2B5EF4-FFF2-40B4-BE49-F238E27FC236}">
                <a16:creationId xmlns:a16="http://schemas.microsoft.com/office/drawing/2014/main" id="{8C7BFB6F-A030-28F1-01E9-F0CAD75F213F}"/>
              </a:ext>
            </a:extLst>
          </p:cNvPr>
          <p:cNvSpPr>
            <a:spLocks noGrp="1"/>
          </p:cNvSpPr>
          <p:nvPr>
            <p:ph idx="1"/>
          </p:nvPr>
        </p:nvSpPr>
        <p:spPr/>
        <p:txBody>
          <a:bodyPr>
            <a:normAutofit fontScale="85000" lnSpcReduction="20000"/>
          </a:bodyPr>
          <a:lstStyle/>
          <a:p>
            <a:r>
              <a:rPr lang="en-AU" noProof="0" dirty="0"/>
              <a:t>The most </a:t>
            </a:r>
            <a:r>
              <a:rPr lang="en-AU" dirty="0"/>
              <a:t>common negligence </a:t>
            </a:r>
            <a:r>
              <a:rPr lang="en-AU" noProof="0" dirty="0"/>
              <a:t>defences are contributory negligence and voluntary assumption of risk. </a:t>
            </a:r>
          </a:p>
          <a:p>
            <a:r>
              <a:rPr lang="en-US" dirty="0"/>
              <a:t>Contributory negligence means that the harm to P was caused by P’s own negligence. Ex – Froom v Butcher. When a court finds contributory negligence, it apportions fault to both parties and reduces P’s damages accordingly.</a:t>
            </a:r>
          </a:p>
          <a:p>
            <a:r>
              <a:rPr lang="en-AU" noProof="0" dirty="0"/>
              <a:t>Assumption of risk – This defence requires proof that P perceived and fully appreciated the specific risk that caused the injury </a:t>
            </a:r>
            <a:r>
              <a:rPr lang="en-AU" i="1" noProof="0" dirty="0"/>
              <a:t>and</a:t>
            </a:r>
            <a:r>
              <a:rPr lang="en-AU" noProof="0" dirty="0"/>
              <a:t> that P voluntarily agreed to run this risk. Under s 5N of the CLA, it is easier for D to satisfy the knowledge requirement of this defence if the risk would have been </a:t>
            </a:r>
            <a:r>
              <a:rPr lang="en-AU" i="1" noProof="0" dirty="0"/>
              <a:t>obvious</a:t>
            </a:r>
            <a:r>
              <a:rPr lang="en-AU" noProof="0" dirty="0"/>
              <a:t> to a reasonable person. S 5H excludes liability when harm results from an obvious risk of a dangerous recreational activity.</a:t>
            </a:r>
          </a:p>
          <a:p>
            <a:endParaRPr lang="en-US" dirty="0"/>
          </a:p>
          <a:p>
            <a:endParaRPr lang="en-AU" dirty="0"/>
          </a:p>
        </p:txBody>
      </p:sp>
    </p:spTree>
    <p:extLst>
      <p:ext uri="{BB962C8B-B14F-4D97-AF65-F5344CB8AC3E}">
        <p14:creationId xmlns:p14="http://schemas.microsoft.com/office/powerpoint/2010/main" val="29428062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B0B70-98A2-7309-B899-8B9450B1B1EF}"/>
              </a:ext>
            </a:extLst>
          </p:cNvPr>
          <p:cNvSpPr>
            <a:spLocks noGrp="1"/>
          </p:cNvSpPr>
          <p:nvPr>
            <p:ph type="title"/>
          </p:nvPr>
        </p:nvSpPr>
        <p:spPr/>
        <p:txBody>
          <a:bodyPr/>
          <a:lstStyle/>
          <a:p>
            <a:r>
              <a:rPr lang="en-AU" dirty="0"/>
              <a:t>Vicarious liability</a:t>
            </a:r>
          </a:p>
        </p:txBody>
      </p:sp>
      <p:sp>
        <p:nvSpPr>
          <p:cNvPr id="3" name="Content Placeholder 2">
            <a:extLst>
              <a:ext uri="{FF2B5EF4-FFF2-40B4-BE49-F238E27FC236}">
                <a16:creationId xmlns:a16="http://schemas.microsoft.com/office/drawing/2014/main" id="{6735BEFB-C3C0-E3A5-1CBF-EDF4D3ED4935}"/>
              </a:ext>
            </a:extLst>
          </p:cNvPr>
          <p:cNvSpPr>
            <a:spLocks noGrp="1"/>
          </p:cNvSpPr>
          <p:nvPr>
            <p:ph idx="1"/>
          </p:nvPr>
        </p:nvSpPr>
        <p:spPr/>
        <p:txBody>
          <a:bodyPr>
            <a:normAutofit fontScale="92500" lnSpcReduction="10000"/>
          </a:bodyPr>
          <a:lstStyle/>
          <a:p>
            <a:r>
              <a:rPr lang="en-US" dirty="0"/>
              <a:t>Vicarious liability (VL) means that one person is liable for a tort committed by another person. This principle applies in the context of a special relationship such as the employer-employee relationship.</a:t>
            </a:r>
          </a:p>
          <a:p>
            <a:r>
              <a:rPr lang="en-US" dirty="0"/>
              <a:t>An employer is liable for wrongful acts of employees in the course of their employment. An employer is </a:t>
            </a:r>
            <a:r>
              <a:rPr lang="en-US" i="1" dirty="0"/>
              <a:t>not</a:t>
            </a:r>
            <a:r>
              <a:rPr lang="en-US" dirty="0"/>
              <a:t> liable for wrongful acts of workers who are independent contractors. </a:t>
            </a:r>
          </a:p>
          <a:p>
            <a:r>
              <a:rPr lang="en-US" dirty="0"/>
              <a:t>The degree of ‘control’ over the time, place and manner of a worker’s activities is the single most important factor in deciding whether or not a worker is an employee. Ex - Hollis v </a:t>
            </a:r>
            <a:r>
              <a:rPr lang="en-US" dirty="0" err="1"/>
              <a:t>Vabu</a:t>
            </a:r>
            <a:r>
              <a:rPr lang="en-US" dirty="0"/>
              <a:t> </a:t>
            </a:r>
            <a:endParaRPr lang="en-AU" dirty="0"/>
          </a:p>
        </p:txBody>
      </p:sp>
    </p:spTree>
    <p:extLst>
      <p:ext uri="{BB962C8B-B14F-4D97-AF65-F5344CB8AC3E}">
        <p14:creationId xmlns:p14="http://schemas.microsoft.com/office/powerpoint/2010/main" val="17714928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B2F5E0-71AD-FC2E-707A-F39491529683}"/>
              </a:ext>
            </a:extLst>
          </p:cNvPr>
          <p:cNvSpPr>
            <a:spLocks noGrp="1"/>
          </p:cNvSpPr>
          <p:nvPr>
            <p:ph type="title"/>
          </p:nvPr>
        </p:nvSpPr>
        <p:spPr/>
        <p:txBody>
          <a:bodyPr/>
          <a:lstStyle/>
          <a:p>
            <a:r>
              <a:rPr lang="en-US" dirty="0"/>
              <a:t>Compensatory damages for personal injury</a:t>
            </a:r>
            <a:endParaRPr lang="en-AU" dirty="0"/>
          </a:p>
        </p:txBody>
      </p:sp>
      <p:sp>
        <p:nvSpPr>
          <p:cNvPr id="3" name="Content Placeholder 2">
            <a:extLst>
              <a:ext uri="{FF2B5EF4-FFF2-40B4-BE49-F238E27FC236}">
                <a16:creationId xmlns:a16="http://schemas.microsoft.com/office/drawing/2014/main" id="{177E5D05-39DF-7ACB-81D4-6D1133F8E098}"/>
              </a:ext>
            </a:extLst>
          </p:cNvPr>
          <p:cNvSpPr>
            <a:spLocks noGrp="1"/>
          </p:cNvSpPr>
          <p:nvPr>
            <p:ph idx="1"/>
          </p:nvPr>
        </p:nvSpPr>
        <p:spPr/>
        <p:txBody>
          <a:bodyPr>
            <a:normAutofit fontScale="85000" lnSpcReduction="10000"/>
          </a:bodyPr>
          <a:lstStyle/>
          <a:p>
            <a:r>
              <a:rPr lang="en-US" dirty="0"/>
              <a:t>In this context, ‘personal injury’ includes physical or mental harm, </a:t>
            </a:r>
            <a:r>
              <a:rPr lang="en-US" i="1" dirty="0"/>
              <a:t>and</a:t>
            </a:r>
            <a:r>
              <a:rPr lang="en-US" dirty="0"/>
              <a:t> the economic consequences of personal injury.</a:t>
            </a:r>
          </a:p>
          <a:p>
            <a:r>
              <a:rPr lang="en-US" dirty="0"/>
              <a:t>An award of compensatory damages is based on these principles –</a:t>
            </a:r>
          </a:p>
          <a:p>
            <a:pPr marL="633413" indent="-279400"/>
            <a:r>
              <a:rPr lang="en-US" dirty="0"/>
              <a:t>the goal is to place the P as near as possible to the position if no tort had occurred;</a:t>
            </a:r>
          </a:p>
          <a:p>
            <a:pPr marL="633413" indent="-279400"/>
            <a:r>
              <a:rPr lang="en-US" dirty="0"/>
              <a:t>damages are awarded in a lump sum; Ex – Sharman v Evans; Jobling v Associated Dairies</a:t>
            </a:r>
          </a:p>
          <a:p>
            <a:pPr marL="633413" indent="-279400"/>
            <a:r>
              <a:rPr lang="en-US" dirty="0"/>
              <a:t>P is free to use damages as they see fit; and </a:t>
            </a:r>
          </a:p>
          <a:p>
            <a:pPr marL="633413" indent="-279400"/>
            <a:r>
              <a:rPr lang="en-US" dirty="0"/>
              <a:t>the onus is on P to prove the harm.</a:t>
            </a:r>
          </a:p>
          <a:p>
            <a:endParaRPr lang="en-AU" dirty="0"/>
          </a:p>
        </p:txBody>
      </p:sp>
    </p:spTree>
    <p:extLst>
      <p:ext uri="{BB962C8B-B14F-4D97-AF65-F5344CB8AC3E}">
        <p14:creationId xmlns:p14="http://schemas.microsoft.com/office/powerpoint/2010/main" val="32421038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FE199A-7BBC-66FF-377A-21FFEB0E57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45664B-6C63-D0B6-D4FE-3102AFDBE368}"/>
              </a:ext>
            </a:extLst>
          </p:cNvPr>
          <p:cNvSpPr>
            <a:spLocks noGrp="1"/>
          </p:cNvSpPr>
          <p:nvPr>
            <p:ph type="title"/>
          </p:nvPr>
        </p:nvSpPr>
        <p:spPr/>
        <p:txBody>
          <a:bodyPr/>
          <a:lstStyle/>
          <a:p>
            <a:r>
              <a:rPr lang="en-AU" dirty="0"/>
              <a:t>Compensatory damages for personal injury</a:t>
            </a:r>
          </a:p>
        </p:txBody>
      </p:sp>
      <p:sp>
        <p:nvSpPr>
          <p:cNvPr id="3" name="Content Placeholder 2">
            <a:extLst>
              <a:ext uri="{FF2B5EF4-FFF2-40B4-BE49-F238E27FC236}">
                <a16:creationId xmlns:a16="http://schemas.microsoft.com/office/drawing/2014/main" id="{55396046-594B-AE53-4C78-F6AB3FC39846}"/>
              </a:ext>
            </a:extLst>
          </p:cNvPr>
          <p:cNvSpPr>
            <a:spLocks noGrp="1"/>
          </p:cNvSpPr>
          <p:nvPr>
            <p:ph idx="1"/>
          </p:nvPr>
        </p:nvSpPr>
        <p:spPr/>
        <p:txBody>
          <a:bodyPr>
            <a:normAutofit fontScale="70000" lnSpcReduction="20000"/>
          </a:bodyPr>
          <a:lstStyle/>
          <a:p>
            <a:r>
              <a:rPr lang="en-US" dirty="0"/>
              <a:t>Damages are available for different types of harm -</a:t>
            </a:r>
          </a:p>
          <a:p>
            <a:pPr marL="633413" indent="-279400"/>
            <a:r>
              <a:rPr lang="en-US" dirty="0"/>
              <a:t>Non-pecuniary (non-financial) loss – e.g. pain and suffering; Ex – Skelton v Collins</a:t>
            </a:r>
          </a:p>
          <a:p>
            <a:pPr marL="633413" indent="-279400"/>
            <a:r>
              <a:rPr lang="en-US" dirty="0"/>
              <a:t>Loss of earning capacity (past and future)</a:t>
            </a:r>
          </a:p>
          <a:p>
            <a:pPr marL="633413" indent="-279400"/>
            <a:r>
              <a:rPr lang="en-US" dirty="0"/>
              <a:t>Pecuniary loss – actual financial loss such as living or medical expenses;  Ex – Van </a:t>
            </a:r>
            <a:r>
              <a:rPr lang="en-US" dirty="0" err="1"/>
              <a:t>Gervan</a:t>
            </a:r>
            <a:r>
              <a:rPr lang="en-US" dirty="0"/>
              <a:t> v Fenton</a:t>
            </a:r>
            <a:endParaRPr lang="en-AU" dirty="0"/>
          </a:p>
          <a:p>
            <a:r>
              <a:rPr lang="en-US" dirty="0"/>
              <a:t>‘Special’ damages are pecuniary damages that accrue prior to the date of trial and can be calculated precisely. The calculation of ‘general’ damages – including future pecuniary loss, loss of enjoyment of life, and pain and suffering – is less exact in comparison to special damages.</a:t>
            </a:r>
          </a:p>
          <a:p>
            <a:r>
              <a:rPr lang="en-US" dirty="0"/>
              <a:t>The CLA imposes additional limitations on damages, e.g. s 11 sets a cap (of three times the average weekly wage of a full-time employee) on claims for loss of earning capacity.</a:t>
            </a:r>
          </a:p>
          <a:p>
            <a:pPr marL="0" indent="0">
              <a:buNone/>
            </a:pPr>
            <a:endParaRPr lang="en-AU" dirty="0"/>
          </a:p>
          <a:p>
            <a:endParaRPr lang="en-AU" dirty="0"/>
          </a:p>
        </p:txBody>
      </p:sp>
    </p:spTree>
    <p:extLst>
      <p:ext uri="{BB962C8B-B14F-4D97-AF65-F5344CB8AC3E}">
        <p14:creationId xmlns:p14="http://schemas.microsoft.com/office/powerpoint/2010/main" val="7717438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95874F-5B76-A6A5-3D71-5F7295D5265A}"/>
              </a:ext>
            </a:extLst>
          </p:cNvPr>
          <p:cNvSpPr>
            <a:spLocks noGrp="1"/>
          </p:cNvSpPr>
          <p:nvPr>
            <p:ph type="title"/>
          </p:nvPr>
        </p:nvSpPr>
        <p:spPr/>
        <p:txBody>
          <a:bodyPr/>
          <a:lstStyle/>
          <a:p>
            <a:r>
              <a:rPr lang="en-AU" dirty="0"/>
              <a:t>Questions for in-class discussion</a:t>
            </a:r>
          </a:p>
        </p:txBody>
      </p:sp>
      <p:sp>
        <p:nvSpPr>
          <p:cNvPr id="3" name="Content Placeholder 2">
            <a:extLst>
              <a:ext uri="{FF2B5EF4-FFF2-40B4-BE49-F238E27FC236}">
                <a16:creationId xmlns:a16="http://schemas.microsoft.com/office/drawing/2014/main" id="{77C3E31B-3210-F4A0-E45E-CAF1A9739C0C}"/>
              </a:ext>
            </a:extLst>
          </p:cNvPr>
          <p:cNvSpPr>
            <a:spLocks noGrp="1"/>
          </p:cNvSpPr>
          <p:nvPr>
            <p:ph idx="1"/>
          </p:nvPr>
        </p:nvSpPr>
        <p:spPr/>
        <p:txBody>
          <a:bodyPr>
            <a:normAutofit lnSpcReduction="10000"/>
          </a:bodyPr>
          <a:lstStyle/>
          <a:p>
            <a:r>
              <a:rPr lang="en-US" dirty="0"/>
              <a:t>In negligence, is it possible for a defendant who breaches a legal duty to avoid liability? [7.6.1]</a:t>
            </a:r>
          </a:p>
          <a:p>
            <a:r>
              <a:rPr lang="en-US" dirty="0"/>
              <a:t>Does a plaintiff need to prove that the kind of harm or the amount of harm was reasonably foreseeable? [7.6.8; 7.6.9]</a:t>
            </a:r>
          </a:p>
          <a:p>
            <a:r>
              <a:rPr lang="en-US" dirty="0"/>
              <a:t>How does the law deal with cases in which injuries were caused partly by a plaintiff’s failure to take reasonable care for their own safety? [7.7.1]</a:t>
            </a:r>
          </a:p>
          <a:p>
            <a:r>
              <a:rPr lang="en-US" dirty="0"/>
              <a:t>What is the overall goal of personal injury damages? [7.10.2]</a:t>
            </a:r>
          </a:p>
          <a:p>
            <a:endParaRPr lang="en-AU" dirty="0"/>
          </a:p>
        </p:txBody>
      </p:sp>
    </p:spTree>
    <p:extLst>
      <p:ext uri="{BB962C8B-B14F-4D97-AF65-F5344CB8AC3E}">
        <p14:creationId xmlns:p14="http://schemas.microsoft.com/office/powerpoint/2010/main" val="9414332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889D1C-73B7-030B-C879-CD1BD5C3DFE1}"/>
              </a:ext>
            </a:extLst>
          </p:cNvPr>
          <p:cNvSpPr>
            <a:spLocks noGrp="1"/>
          </p:cNvSpPr>
          <p:nvPr>
            <p:ph type="title"/>
          </p:nvPr>
        </p:nvSpPr>
        <p:spPr/>
        <p:txBody>
          <a:bodyPr/>
          <a:lstStyle/>
          <a:p>
            <a:r>
              <a:rPr lang="en-AU" dirty="0"/>
              <a:t>Week twelve agenda</a:t>
            </a:r>
          </a:p>
        </p:txBody>
      </p:sp>
      <p:sp>
        <p:nvSpPr>
          <p:cNvPr id="3" name="Content Placeholder 2">
            <a:extLst>
              <a:ext uri="{FF2B5EF4-FFF2-40B4-BE49-F238E27FC236}">
                <a16:creationId xmlns:a16="http://schemas.microsoft.com/office/drawing/2014/main" id="{BA5F1235-20AA-2F35-6CED-4E1F3AE8BE4C}"/>
              </a:ext>
            </a:extLst>
          </p:cNvPr>
          <p:cNvSpPr>
            <a:spLocks noGrp="1"/>
          </p:cNvSpPr>
          <p:nvPr>
            <p:ph idx="1"/>
          </p:nvPr>
        </p:nvSpPr>
        <p:spPr/>
        <p:txBody>
          <a:bodyPr>
            <a:normAutofit fontScale="77500" lnSpcReduction="20000"/>
          </a:bodyPr>
          <a:lstStyle/>
          <a:p>
            <a:r>
              <a:rPr lang="en-AU" dirty="0"/>
              <a:t>This week we introduce liability for a category of civil wrongs classified as ‘torts’, focusing primarily on the tort of negligence.</a:t>
            </a:r>
          </a:p>
          <a:p>
            <a:r>
              <a:rPr lang="en-AU" dirty="0"/>
              <a:t>You should be able to describe the nature and scope of tort law and distinguish it from contract law and criminal law.</a:t>
            </a:r>
          </a:p>
          <a:p>
            <a:r>
              <a:rPr lang="en-US" dirty="0"/>
              <a:t>You should be able to identify and analyse the essential elements of negligence, as well as </a:t>
            </a:r>
            <a:r>
              <a:rPr lang="en-AU" dirty="0"/>
              <a:t>possible defences to a claim of negligence.</a:t>
            </a:r>
          </a:p>
          <a:p>
            <a:r>
              <a:rPr lang="en-AU" dirty="0"/>
              <a:t>You should be able to identify circumstances in which one party will be held responsible for harm caused by another party.</a:t>
            </a:r>
          </a:p>
          <a:p>
            <a:r>
              <a:rPr lang="en-AU" dirty="0"/>
              <a:t>You should be able to describe tort remedies, especially the principles for awarding compensatory damages.</a:t>
            </a:r>
          </a:p>
          <a:p>
            <a:endParaRPr lang="en-AU" dirty="0"/>
          </a:p>
        </p:txBody>
      </p:sp>
    </p:spTree>
    <p:extLst>
      <p:ext uri="{BB962C8B-B14F-4D97-AF65-F5344CB8AC3E}">
        <p14:creationId xmlns:p14="http://schemas.microsoft.com/office/powerpoint/2010/main" val="36686656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11F6C-DBCA-105C-0B04-4045DC341CB5}"/>
              </a:ext>
            </a:extLst>
          </p:cNvPr>
          <p:cNvSpPr>
            <a:spLocks noGrp="1"/>
          </p:cNvSpPr>
          <p:nvPr>
            <p:ph type="title"/>
          </p:nvPr>
        </p:nvSpPr>
        <p:spPr/>
        <p:txBody>
          <a:bodyPr/>
          <a:lstStyle/>
          <a:p>
            <a:r>
              <a:rPr lang="en-AU" dirty="0"/>
              <a:t>The nature and scope of tort law</a:t>
            </a:r>
          </a:p>
        </p:txBody>
      </p:sp>
      <p:sp>
        <p:nvSpPr>
          <p:cNvPr id="3" name="Content Placeholder 2">
            <a:extLst>
              <a:ext uri="{FF2B5EF4-FFF2-40B4-BE49-F238E27FC236}">
                <a16:creationId xmlns:a16="http://schemas.microsoft.com/office/drawing/2014/main" id="{FE451B20-F92A-B590-804D-C571046330D0}"/>
              </a:ext>
            </a:extLst>
          </p:cNvPr>
          <p:cNvSpPr>
            <a:spLocks noGrp="1"/>
          </p:cNvSpPr>
          <p:nvPr>
            <p:ph idx="1"/>
          </p:nvPr>
        </p:nvSpPr>
        <p:spPr/>
        <p:txBody>
          <a:bodyPr>
            <a:normAutofit lnSpcReduction="10000"/>
          </a:bodyPr>
          <a:lstStyle/>
          <a:p>
            <a:r>
              <a:rPr lang="en-AU" noProof="0" dirty="0"/>
              <a:t>A tort literally means a ‘wrong’ or an ‘injury’. It is a civil wrong that does not involve breach of contract.</a:t>
            </a:r>
          </a:p>
          <a:p>
            <a:r>
              <a:rPr lang="en-AU" noProof="0" dirty="0"/>
              <a:t>Unlike contractual obligations, which arise from agreement, tort duties are established by case law or statute when a person suffers recognised harm in specific situations. </a:t>
            </a:r>
            <a:r>
              <a:rPr lang="en-AU" dirty="0"/>
              <a:t>In torts, t</a:t>
            </a:r>
            <a:r>
              <a:rPr lang="en-AU" noProof="0" dirty="0"/>
              <a:t>he usual remedy is compensatory damages.</a:t>
            </a:r>
          </a:p>
          <a:p>
            <a:r>
              <a:rPr lang="en-AU" noProof="0" dirty="0"/>
              <a:t>Unlike criminal law, where the government initiates public proceedings aimed at punishing a wrongdoer, tort law involves obligations between private parties.</a:t>
            </a:r>
          </a:p>
        </p:txBody>
      </p:sp>
    </p:spTree>
    <p:extLst>
      <p:ext uri="{BB962C8B-B14F-4D97-AF65-F5344CB8AC3E}">
        <p14:creationId xmlns:p14="http://schemas.microsoft.com/office/powerpoint/2010/main" val="9720779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8521CA-FAA2-7A8E-73E2-78D524EC50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2761EC-846B-B9A5-191C-F25799526F2C}"/>
              </a:ext>
            </a:extLst>
          </p:cNvPr>
          <p:cNvSpPr>
            <a:spLocks noGrp="1"/>
          </p:cNvSpPr>
          <p:nvPr>
            <p:ph type="title"/>
          </p:nvPr>
        </p:nvSpPr>
        <p:spPr/>
        <p:txBody>
          <a:bodyPr/>
          <a:lstStyle/>
          <a:p>
            <a:r>
              <a:rPr lang="en-AU" dirty="0"/>
              <a:t>The nature and scope of tort law</a:t>
            </a:r>
          </a:p>
        </p:txBody>
      </p:sp>
      <p:sp>
        <p:nvSpPr>
          <p:cNvPr id="3" name="Content Placeholder 2">
            <a:extLst>
              <a:ext uri="{FF2B5EF4-FFF2-40B4-BE49-F238E27FC236}">
                <a16:creationId xmlns:a16="http://schemas.microsoft.com/office/drawing/2014/main" id="{E3E5588C-AA71-25E2-1B85-51D60FF30B32}"/>
              </a:ext>
            </a:extLst>
          </p:cNvPr>
          <p:cNvSpPr>
            <a:spLocks noGrp="1"/>
          </p:cNvSpPr>
          <p:nvPr>
            <p:ph idx="1"/>
          </p:nvPr>
        </p:nvSpPr>
        <p:spPr/>
        <p:txBody>
          <a:bodyPr>
            <a:normAutofit fontScale="92500" lnSpcReduction="10000"/>
          </a:bodyPr>
          <a:lstStyle/>
          <a:p>
            <a:r>
              <a:rPr lang="en-US" dirty="0"/>
              <a:t>Historically, tort law is older than contract law. While it originated in case law, modern tort law includes many statutory rules as well. The Civil Liability Act 2002 (WA) (CLA), for example, will be cited frequently in </a:t>
            </a:r>
            <a:r>
              <a:rPr lang="en-US"/>
              <a:t>this lecture.</a:t>
            </a:r>
            <a:endParaRPr lang="en-US" dirty="0"/>
          </a:p>
          <a:p>
            <a:r>
              <a:rPr lang="en-US" dirty="0"/>
              <a:t>Because tort law is not limited to the context of private agreement, the scope of tort liability is potentially very broad. To ensure that the court system is not overburdened and that useful activities are not unduly discouraged, tort liability ‘only exists when protected rights are interfered with, or when recognised kinds of harm are caused in clearly specified situations.’ Ordinary business competition is not a tort, for example, even if it causes a competitor to lose money.</a:t>
            </a:r>
            <a:endParaRPr lang="en-AU" dirty="0"/>
          </a:p>
        </p:txBody>
      </p:sp>
    </p:spTree>
    <p:extLst>
      <p:ext uri="{BB962C8B-B14F-4D97-AF65-F5344CB8AC3E}">
        <p14:creationId xmlns:p14="http://schemas.microsoft.com/office/powerpoint/2010/main" val="41179105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709FC-7089-26C2-06C3-75878D8BECEF}"/>
              </a:ext>
            </a:extLst>
          </p:cNvPr>
          <p:cNvSpPr>
            <a:spLocks noGrp="1"/>
          </p:cNvSpPr>
          <p:nvPr>
            <p:ph type="title"/>
          </p:nvPr>
        </p:nvSpPr>
        <p:spPr/>
        <p:txBody>
          <a:bodyPr/>
          <a:lstStyle/>
          <a:p>
            <a:r>
              <a:rPr lang="en-AU" dirty="0"/>
              <a:t>The elements of the tort of negligence</a:t>
            </a:r>
          </a:p>
        </p:txBody>
      </p:sp>
      <p:sp>
        <p:nvSpPr>
          <p:cNvPr id="3" name="Content Placeholder 2">
            <a:extLst>
              <a:ext uri="{FF2B5EF4-FFF2-40B4-BE49-F238E27FC236}">
                <a16:creationId xmlns:a16="http://schemas.microsoft.com/office/drawing/2014/main" id="{A9990436-56CA-40B4-24BA-F4A39F801545}"/>
              </a:ext>
            </a:extLst>
          </p:cNvPr>
          <p:cNvSpPr>
            <a:spLocks noGrp="1"/>
          </p:cNvSpPr>
          <p:nvPr>
            <p:ph idx="1"/>
          </p:nvPr>
        </p:nvSpPr>
        <p:spPr/>
        <p:txBody>
          <a:bodyPr>
            <a:normAutofit/>
          </a:bodyPr>
          <a:lstStyle/>
          <a:p>
            <a:r>
              <a:rPr lang="en-AU" dirty="0"/>
              <a:t>Chapter 7 describes a number of specific torts. We will focus on negligence, a tort that frequently arises in a business context.</a:t>
            </a:r>
          </a:p>
          <a:p>
            <a:r>
              <a:rPr lang="en-AU" dirty="0"/>
              <a:t>A plaintiff suing in negligence must prove each of the following elements – </a:t>
            </a:r>
          </a:p>
          <a:p>
            <a:pPr marL="633413" indent="-279400"/>
            <a:r>
              <a:rPr lang="en-US" dirty="0"/>
              <a:t>Defendant owed plaintiff a duty of care;</a:t>
            </a:r>
          </a:p>
          <a:p>
            <a:pPr marL="633413" indent="-279400"/>
            <a:r>
              <a:rPr lang="en-US" dirty="0"/>
              <a:t>The duty of care was breached; and </a:t>
            </a:r>
          </a:p>
          <a:p>
            <a:pPr marL="633413" indent="-279400"/>
            <a:r>
              <a:rPr lang="en-US" dirty="0"/>
              <a:t>The breach of duty caused harm to plaintiff’s protected interests.</a:t>
            </a:r>
            <a:endParaRPr lang="en-AU" dirty="0"/>
          </a:p>
        </p:txBody>
      </p:sp>
    </p:spTree>
    <p:extLst>
      <p:ext uri="{BB962C8B-B14F-4D97-AF65-F5344CB8AC3E}">
        <p14:creationId xmlns:p14="http://schemas.microsoft.com/office/powerpoint/2010/main" val="4216508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E4E7A3-72EA-2A6B-4769-8D536DE4125F}"/>
              </a:ext>
            </a:extLst>
          </p:cNvPr>
          <p:cNvSpPr>
            <a:spLocks noGrp="1"/>
          </p:cNvSpPr>
          <p:nvPr>
            <p:ph type="title"/>
          </p:nvPr>
        </p:nvSpPr>
        <p:spPr/>
        <p:txBody>
          <a:bodyPr/>
          <a:lstStyle/>
          <a:p>
            <a:r>
              <a:rPr lang="en-AU" dirty="0"/>
              <a:t>Duty of care</a:t>
            </a:r>
          </a:p>
        </p:txBody>
      </p:sp>
      <p:sp>
        <p:nvSpPr>
          <p:cNvPr id="3" name="Content Placeholder 2">
            <a:extLst>
              <a:ext uri="{FF2B5EF4-FFF2-40B4-BE49-F238E27FC236}">
                <a16:creationId xmlns:a16="http://schemas.microsoft.com/office/drawing/2014/main" id="{CCE1DAB9-9B18-1C68-B9C9-5A0B103F6A55}"/>
              </a:ext>
            </a:extLst>
          </p:cNvPr>
          <p:cNvSpPr>
            <a:spLocks noGrp="1"/>
          </p:cNvSpPr>
          <p:nvPr>
            <p:ph idx="1"/>
          </p:nvPr>
        </p:nvSpPr>
        <p:spPr/>
        <p:txBody>
          <a:bodyPr>
            <a:normAutofit fontScale="92500" lnSpcReduction="20000"/>
          </a:bodyPr>
          <a:lstStyle/>
          <a:p>
            <a:r>
              <a:rPr lang="en-US" dirty="0"/>
              <a:t>Without a duty of care (DOC) requirement, the scope of negligence liability would be practically unlimited. </a:t>
            </a:r>
          </a:p>
          <a:p>
            <a:r>
              <a:rPr lang="en-US" dirty="0"/>
              <a:t>During the past century, courts have identified a number of situations in which a DOC exists. For example, a driver of a car owes a DOC to other road users. Ex – Donoghue v Stevenson</a:t>
            </a:r>
          </a:p>
          <a:p>
            <a:r>
              <a:rPr lang="en-US" dirty="0"/>
              <a:t>But sometimes a court must decide whether to recognise a duty of care in a new situation. In these cases, the court first asks whether the harm was reasonably foreseeable, and then compares ‘salient features’ of the new case to established DOC situations. Ex – Sullivan v Moody</a:t>
            </a:r>
          </a:p>
          <a:p>
            <a:endParaRPr lang="en-AU" dirty="0"/>
          </a:p>
        </p:txBody>
      </p:sp>
    </p:spTree>
    <p:extLst>
      <p:ext uri="{BB962C8B-B14F-4D97-AF65-F5344CB8AC3E}">
        <p14:creationId xmlns:p14="http://schemas.microsoft.com/office/powerpoint/2010/main" val="20039150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C994FD-33F1-FB23-8F3F-B4DEE82CCE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FDEDC9-82D1-5A4A-79F8-F9622C9440FB}"/>
              </a:ext>
            </a:extLst>
          </p:cNvPr>
          <p:cNvSpPr>
            <a:spLocks noGrp="1"/>
          </p:cNvSpPr>
          <p:nvPr>
            <p:ph type="title"/>
          </p:nvPr>
        </p:nvSpPr>
        <p:spPr/>
        <p:txBody>
          <a:bodyPr/>
          <a:lstStyle/>
          <a:p>
            <a:r>
              <a:rPr lang="en-AU" dirty="0"/>
              <a:t>Duty of care</a:t>
            </a:r>
          </a:p>
        </p:txBody>
      </p:sp>
      <p:sp>
        <p:nvSpPr>
          <p:cNvPr id="3" name="Content Placeholder 2">
            <a:extLst>
              <a:ext uri="{FF2B5EF4-FFF2-40B4-BE49-F238E27FC236}">
                <a16:creationId xmlns:a16="http://schemas.microsoft.com/office/drawing/2014/main" id="{73A0ADD6-0D1D-18F5-8793-8C817444B4F4}"/>
              </a:ext>
            </a:extLst>
          </p:cNvPr>
          <p:cNvSpPr>
            <a:spLocks noGrp="1"/>
          </p:cNvSpPr>
          <p:nvPr>
            <p:ph idx="1"/>
          </p:nvPr>
        </p:nvSpPr>
        <p:spPr/>
        <p:txBody>
          <a:bodyPr/>
          <a:lstStyle/>
          <a:p>
            <a:r>
              <a:rPr lang="en-AU" dirty="0"/>
              <a:t>In the DOC context, </a:t>
            </a:r>
            <a:r>
              <a:rPr lang="en-US" i="1" dirty="0"/>
              <a:t>foreseeability</a:t>
            </a:r>
            <a:r>
              <a:rPr lang="en-US" dirty="0"/>
              <a:t> means that a reasonable person in the position of D should have foreseen the potential for harm to a class of which P is a member. Ex – Chapman v Hearse; </a:t>
            </a:r>
            <a:r>
              <a:rPr lang="en-US" dirty="0" err="1"/>
              <a:t>Palsgraf</a:t>
            </a:r>
            <a:r>
              <a:rPr lang="en-US" dirty="0"/>
              <a:t> v Long Island Railroad Co</a:t>
            </a:r>
          </a:p>
          <a:p>
            <a:r>
              <a:rPr lang="en-US" dirty="0"/>
              <a:t>In cases of pure economic loss, salient features include D’s control over the harm and P’s inability to avoid harm. Ex – </a:t>
            </a:r>
            <a:r>
              <a:rPr lang="en-US" dirty="0" err="1"/>
              <a:t>Perre</a:t>
            </a:r>
            <a:r>
              <a:rPr lang="en-US" dirty="0"/>
              <a:t> v </a:t>
            </a:r>
            <a:r>
              <a:rPr lang="en-US" dirty="0" err="1"/>
              <a:t>Apand</a:t>
            </a:r>
            <a:r>
              <a:rPr lang="en-US" dirty="0"/>
              <a:t> </a:t>
            </a:r>
          </a:p>
          <a:p>
            <a:r>
              <a:rPr lang="en-US" dirty="0"/>
              <a:t>In cases of pure mental harm, liability is limited by special rules. Ex – Mt Isa Mines v Pusey; Gifford v Strang Patrick Stevedoring </a:t>
            </a:r>
          </a:p>
          <a:p>
            <a:endParaRPr lang="en-AU" dirty="0"/>
          </a:p>
        </p:txBody>
      </p:sp>
    </p:spTree>
    <p:extLst>
      <p:ext uri="{BB962C8B-B14F-4D97-AF65-F5344CB8AC3E}">
        <p14:creationId xmlns:p14="http://schemas.microsoft.com/office/powerpoint/2010/main" val="37103993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525833-19A0-A5E2-33AA-E794DCB47C99}"/>
              </a:ext>
            </a:extLst>
          </p:cNvPr>
          <p:cNvSpPr>
            <a:spLocks noGrp="1"/>
          </p:cNvSpPr>
          <p:nvPr>
            <p:ph type="title"/>
          </p:nvPr>
        </p:nvSpPr>
        <p:spPr/>
        <p:txBody>
          <a:bodyPr/>
          <a:lstStyle/>
          <a:p>
            <a:r>
              <a:rPr lang="en-AU" dirty="0"/>
              <a:t>Breach of duty of care</a:t>
            </a:r>
          </a:p>
        </p:txBody>
      </p:sp>
      <p:sp>
        <p:nvSpPr>
          <p:cNvPr id="3" name="Content Placeholder 2">
            <a:extLst>
              <a:ext uri="{FF2B5EF4-FFF2-40B4-BE49-F238E27FC236}">
                <a16:creationId xmlns:a16="http://schemas.microsoft.com/office/drawing/2014/main" id="{477A4F0B-2682-B3C5-A515-BE490718AF3B}"/>
              </a:ext>
            </a:extLst>
          </p:cNvPr>
          <p:cNvSpPr>
            <a:spLocks noGrp="1"/>
          </p:cNvSpPr>
          <p:nvPr>
            <p:ph idx="1"/>
          </p:nvPr>
        </p:nvSpPr>
        <p:spPr/>
        <p:txBody>
          <a:bodyPr>
            <a:normAutofit fontScale="92500"/>
          </a:bodyPr>
          <a:lstStyle/>
          <a:p>
            <a:r>
              <a:rPr lang="en-US" dirty="0"/>
              <a:t>In negligence, a breach occurs when a person who had a DOC failed to do what a reasonable person would have done under the circumstances.</a:t>
            </a:r>
          </a:p>
          <a:p>
            <a:r>
              <a:rPr lang="en-AU" dirty="0"/>
              <a:t>Breach is assessed under s 5B(1) of the CLA, which provides that failure to take precautions is not a breach unless – </a:t>
            </a:r>
          </a:p>
          <a:p>
            <a:pPr marL="633413" indent="-279400"/>
            <a:r>
              <a:rPr lang="en-AU" dirty="0"/>
              <a:t>the </a:t>
            </a:r>
            <a:r>
              <a:rPr lang="en-US" dirty="0"/>
              <a:t>risk of harm was foreseeable;</a:t>
            </a:r>
          </a:p>
          <a:p>
            <a:pPr marL="633413" indent="-279400"/>
            <a:r>
              <a:rPr lang="en-US" dirty="0"/>
              <a:t>the risk of harm was not insignificant; and </a:t>
            </a:r>
          </a:p>
          <a:p>
            <a:pPr marL="633413" indent="-279400"/>
            <a:r>
              <a:rPr lang="en-US" dirty="0"/>
              <a:t>in the circumstances, a reasonable person would have taken those precautions.</a:t>
            </a:r>
          </a:p>
        </p:txBody>
      </p:sp>
    </p:spTree>
    <p:extLst>
      <p:ext uri="{BB962C8B-B14F-4D97-AF65-F5344CB8AC3E}">
        <p14:creationId xmlns:p14="http://schemas.microsoft.com/office/powerpoint/2010/main" val="24112439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3FDD0A-EEEE-2E2C-8C5D-72FC58C950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00D709-F4EC-D4A5-6E1A-A05CD56E5304}"/>
              </a:ext>
            </a:extLst>
          </p:cNvPr>
          <p:cNvSpPr>
            <a:spLocks noGrp="1"/>
          </p:cNvSpPr>
          <p:nvPr>
            <p:ph type="title"/>
          </p:nvPr>
        </p:nvSpPr>
        <p:spPr/>
        <p:txBody>
          <a:bodyPr/>
          <a:lstStyle/>
          <a:p>
            <a:r>
              <a:rPr lang="en-AU" dirty="0"/>
              <a:t>Breach of duty of care</a:t>
            </a:r>
          </a:p>
        </p:txBody>
      </p:sp>
      <p:sp>
        <p:nvSpPr>
          <p:cNvPr id="3" name="Content Placeholder 2">
            <a:extLst>
              <a:ext uri="{FF2B5EF4-FFF2-40B4-BE49-F238E27FC236}">
                <a16:creationId xmlns:a16="http://schemas.microsoft.com/office/drawing/2014/main" id="{6404BA1F-36A7-FF78-95AE-1669FCC0A8FC}"/>
              </a:ext>
            </a:extLst>
          </p:cNvPr>
          <p:cNvSpPr>
            <a:spLocks noGrp="1"/>
          </p:cNvSpPr>
          <p:nvPr>
            <p:ph idx="1"/>
          </p:nvPr>
        </p:nvSpPr>
        <p:spPr/>
        <p:txBody>
          <a:bodyPr>
            <a:normAutofit fontScale="92500" lnSpcReduction="20000"/>
          </a:bodyPr>
          <a:lstStyle/>
          <a:p>
            <a:r>
              <a:rPr lang="en-AU" dirty="0"/>
              <a:t>S 5B(2) identifies factors to be considered in deciding which precautions a reasonable person would have taken – </a:t>
            </a:r>
          </a:p>
          <a:p>
            <a:pPr marL="633413" indent="-279400"/>
            <a:r>
              <a:rPr lang="en-AU" dirty="0"/>
              <a:t>The probability of the harm. Ex – </a:t>
            </a:r>
            <a:r>
              <a:rPr lang="en-US" dirty="0"/>
              <a:t>Romeo v Conservation Commission of the Northern Territory</a:t>
            </a:r>
            <a:endParaRPr lang="en-AU" dirty="0"/>
          </a:p>
          <a:p>
            <a:pPr marL="633413" indent="-279400"/>
            <a:r>
              <a:rPr lang="en-AU" dirty="0"/>
              <a:t>The seriousness of the harm. Ex – </a:t>
            </a:r>
            <a:r>
              <a:rPr lang="en-US" dirty="0"/>
              <a:t>Paris v Stepney Borough Council </a:t>
            </a:r>
            <a:endParaRPr lang="en-AU" dirty="0"/>
          </a:p>
          <a:p>
            <a:pPr marL="633413" indent="-279400"/>
            <a:r>
              <a:rPr lang="en-AU" dirty="0"/>
              <a:t>The practicality of avoiding the harm. Ex – Caledonian Collieries v Speirs </a:t>
            </a:r>
          </a:p>
          <a:p>
            <a:pPr marL="633413" indent="-279400"/>
            <a:r>
              <a:rPr lang="en-AU" dirty="0"/>
              <a:t>The social utility of the activity that creates the harm. Ex – Re E v Australian Red Cross Society</a:t>
            </a:r>
          </a:p>
          <a:p>
            <a:endParaRPr lang="en-AU" dirty="0"/>
          </a:p>
        </p:txBody>
      </p:sp>
    </p:spTree>
    <p:extLst>
      <p:ext uri="{BB962C8B-B14F-4D97-AF65-F5344CB8AC3E}">
        <p14:creationId xmlns:p14="http://schemas.microsoft.com/office/powerpoint/2010/main" val="389840350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Parallax</Template>
  <TotalTime>2843</TotalTime>
  <Words>1660</Words>
  <Application>Microsoft Office PowerPoint</Application>
  <PresentationFormat>Widescreen</PresentationFormat>
  <Paragraphs>77</Paragraphs>
  <Slides>16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Corbel</vt:lpstr>
      <vt:lpstr>Parallax</vt:lpstr>
      <vt:lpstr>LW103 Principles of Business Law</vt:lpstr>
      <vt:lpstr>Week twelve agenda</vt:lpstr>
      <vt:lpstr>The nature and scope of tort law</vt:lpstr>
      <vt:lpstr>The nature and scope of tort law</vt:lpstr>
      <vt:lpstr>The elements of the tort of negligence</vt:lpstr>
      <vt:lpstr>Duty of care</vt:lpstr>
      <vt:lpstr>Duty of care</vt:lpstr>
      <vt:lpstr>Breach of duty of care</vt:lpstr>
      <vt:lpstr>Breach of duty of care</vt:lpstr>
      <vt:lpstr>Causation of harm</vt:lpstr>
      <vt:lpstr>Causation of harm </vt:lpstr>
      <vt:lpstr>Negligence defences</vt:lpstr>
      <vt:lpstr>Vicarious liability</vt:lpstr>
      <vt:lpstr>Compensatory damages for personal injury</vt:lpstr>
      <vt:lpstr>Compensatory damages for personal injury</vt:lpstr>
      <vt:lpstr>Questions for in-class discussion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Blake Hurst</dc:creator>
  <cp:lastModifiedBy>Blake Hurst</cp:lastModifiedBy>
  <cp:revision>31</cp:revision>
  <dcterms:created xsi:type="dcterms:W3CDTF">2025-01-24T04:01:29Z</dcterms:created>
  <dcterms:modified xsi:type="dcterms:W3CDTF">2025-05-29T10:25:51Z</dcterms:modified>
</cp:coreProperties>
</file>