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9" r:id="rId1"/>
  </p:sldMasterIdLst>
  <p:sldIdLst>
    <p:sldId id="256" r:id="rId2"/>
    <p:sldId id="257" r:id="rId3"/>
    <p:sldId id="258" r:id="rId4"/>
    <p:sldId id="261" r:id="rId5"/>
    <p:sldId id="259" r:id="rId6"/>
    <p:sldId id="260" r:id="rId7"/>
    <p:sldId id="266" r:id="rId8"/>
    <p:sldId id="262" r:id="rId9"/>
    <p:sldId id="267" r:id="rId10"/>
    <p:sldId id="264" r:id="rId11"/>
    <p:sldId id="265" r:id="rId12"/>
    <p:sldId id="268"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5" d="100"/>
          <a:sy n="65" d="100"/>
        </p:scale>
        <p:origin x="85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F1D2DE1-3E73-4387-9E67-6313D2F8F7AA}" type="datetimeFigureOut">
              <a:rPr lang="en-AU" smtClean="0"/>
              <a:t>7/05/2025</a:t>
            </a:fld>
            <a:endParaRPr lang="en-AU"/>
          </a:p>
        </p:txBody>
      </p:sp>
      <p:sp>
        <p:nvSpPr>
          <p:cNvPr id="5" name="Footer Placeholder 4"/>
          <p:cNvSpPr>
            <a:spLocks noGrp="1"/>
          </p:cNvSpPr>
          <p:nvPr>
            <p:ph type="ftr" sz="quarter" idx="11"/>
          </p:nvPr>
        </p:nvSpPr>
        <p:spPr>
          <a:xfrm>
            <a:off x="5332412" y="5883275"/>
            <a:ext cx="4324044" cy="365125"/>
          </a:xfrm>
        </p:spPr>
        <p:txBody>
          <a:bodyPr/>
          <a:lstStyle/>
          <a:p>
            <a:endParaRPr lang="en-AU"/>
          </a:p>
        </p:txBody>
      </p:sp>
      <p:sp>
        <p:nvSpPr>
          <p:cNvPr id="6" name="Slide Number Placeholder 5"/>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3040046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F1D2DE1-3E73-4387-9E67-6313D2F8F7AA}" type="datetimeFigureOut">
              <a:rPr lang="en-AU" smtClean="0"/>
              <a:t>7/05/2025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27533055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1D2DE1-3E73-4387-9E67-6313D2F8F7AA}" type="datetimeFigureOut">
              <a:rPr lang="en-AU" smtClean="0"/>
              <a:t>7/05/2025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41381617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1D2DE1-3E73-4387-9E67-6313D2F8F7AA}" type="datetimeFigureOut">
              <a:rPr lang="en-AU" smtClean="0"/>
              <a:t>7/05/2025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30050033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1D2DE1-3E73-4387-9E67-6313D2F8F7AA}" type="datetimeFigureOut">
              <a:rPr lang="en-AU" smtClean="0"/>
              <a:t>7/05/2025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36148857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1D2DE1-3E73-4387-9E67-6313D2F8F7AA}" type="datetimeFigureOut">
              <a:rPr lang="en-AU" smtClean="0"/>
              <a:t>7/05/2025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19165981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1D2DE1-3E73-4387-9E67-6313D2F8F7AA}" type="datetimeFigureOut">
              <a:rPr lang="en-AU" smtClean="0"/>
              <a:t>7/05/2025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17527864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F1D2DE1-3E73-4387-9E67-6313D2F8F7AA}" type="datetimeFigureOut">
              <a:rPr lang="en-AU" smtClean="0"/>
              <a:t>7/05/2025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323792957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F1D2DE1-3E73-4387-9E67-6313D2F8F7AA}" type="datetimeFigureOut">
              <a:rPr lang="en-AU" smtClean="0"/>
              <a:t>7/05/2025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27923785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F1D2DE1-3E73-4387-9E67-6313D2F8F7AA}" type="datetimeFigureOut">
              <a:rPr lang="en-AU" smtClean="0"/>
              <a:t>7/05/2025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a:xfrm>
            <a:off x="10951856" y="5867131"/>
            <a:ext cx="551167" cy="365125"/>
          </a:xfrm>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32880992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1D2DE1-3E73-4387-9E67-6313D2F8F7AA}" type="datetimeFigureOut">
              <a:rPr lang="en-AU" smtClean="0"/>
              <a:t>7/05/2025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6156077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F1D2DE1-3E73-4387-9E67-6313D2F8F7AA}" type="datetimeFigureOut">
              <a:rPr lang="en-AU" smtClean="0"/>
              <a:t>7/05/2025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34189685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F1D2DE1-3E73-4387-9E67-6313D2F8F7AA}" type="datetimeFigureOut">
              <a:rPr lang="en-AU" smtClean="0"/>
              <a:t>7/05/2025</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15822206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F1D2DE1-3E73-4387-9E67-6313D2F8F7AA}" type="datetimeFigureOut">
              <a:rPr lang="en-AU" smtClean="0"/>
              <a:t>7/05/2025</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14862441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1D2DE1-3E73-4387-9E67-6313D2F8F7AA}" type="datetimeFigureOut">
              <a:rPr lang="en-AU" smtClean="0"/>
              <a:t>7/05/2025</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6837034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F1D2DE1-3E73-4387-9E67-6313D2F8F7AA}" type="datetimeFigureOut">
              <a:rPr lang="en-AU" smtClean="0"/>
              <a:t>7/05/2025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28367573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F1D2DE1-3E73-4387-9E67-6313D2F8F7AA}" type="datetimeFigureOut">
              <a:rPr lang="en-AU" smtClean="0"/>
              <a:t>7/05/2025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39435199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EF1D2DE1-3E73-4387-9E67-6313D2F8F7AA}" type="datetimeFigureOut">
              <a:rPr lang="en-AU" smtClean="0"/>
              <a:t>7/05/2025</a:t>
            </a:fld>
            <a:endParaRPr lang="en-AU"/>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AU"/>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F6AFF975-F780-47F7-9FE3-A0FF5AD3C3E0}" type="slidenum">
              <a:rPr lang="en-AU" smtClean="0"/>
              <a:t>‹#›</a:t>
            </a:fld>
            <a:endParaRPr lang="en-AU"/>
          </a:p>
        </p:txBody>
      </p:sp>
    </p:spTree>
    <p:extLst>
      <p:ext uri="{BB962C8B-B14F-4D97-AF65-F5344CB8AC3E}">
        <p14:creationId xmlns:p14="http://schemas.microsoft.com/office/powerpoint/2010/main" val="2963342046"/>
      </p:ext>
    </p:extLst>
  </p:cSld>
  <p:clrMap bg1="lt1" tx1="dk1" bg2="lt2" tx2="dk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 id="2147483761" r:id="rId12"/>
    <p:sldLayoutId id="2147483762" r:id="rId13"/>
    <p:sldLayoutId id="2147483763" r:id="rId14"/>
    <p:sldLayoutId id="2147483764" r:id="rId15"/>
    <p:sldLayoutId id="2147483765" r:id="rId16"/>
    <p:sldLayoutId id="2147483766"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D21EC4-3205-C356-2794-B4F2EB69336A}"/>
              </a:ext>
            </a:extLst>
          </p:cNvPr>
          <p:cNvSpPr>
            <a:spLocks noGrp="1"/>
          </p:cNvSpPr>
          <p:nvPr>
            <p:ph type="ctrTitle"/>
          </p:nvPr>
        </p:nvSpPr>
        <p:spPr/>
        <p:txBody>
          <a:bodyPr/>
          <a:lstStyle/>
          <a:p>
            <a:r>
              <a:rPr lang="en-US" dirty="0"/>
              <a:t>LW103 Principles of Business Law</a:t>
            </a:r>
            <a:endParaRPr lang="en-AU" dirty="0"/>
          </a:p>
        </p:txBody>
      </p:sp>
      <p:sp>
        <p:nvSpPr>
          <p:cNvPr id="3" name="Subtitle 2">
            <a:extLst>
              <a:ext uri="{FF2B5EF4-FFF2-40B4-BE49-F238E27FC236}">
                <a16:creationId xmlns:a16="http://schemas.microsoft.com/office/drawing/2014/main" id="{BD0584E9-B28B-F9EA-17AE-E51F2A6FCA23}"/>
              </a:ext>
            </a:extLst>
          </p:cNvPr>
          <p:cNvSpPr>
            <a:spLocks noGrp="1"/>
          </p:cNvSpPr>
          <p:nvPr>
            <p:ph type="subTitle" idx="1"/>
          </p:nvPr>
        </p:nvSpPr>
        <p:spPr/>
        <p:txBody>
          <a:bodyPr/>
          <a:lstStyle/>
          <a:p>
            <a:r>
              <a:rPr lang="en-AU" dirty="0"/>
              <a:t>Performance, Breach and Remedies 2</a:t>
            </a:r>
          </a:p>
        </p:txBody>
      </p:sp>
    </p:spTree>
    <p:extLst>
      <p:ext uri="{BB962C8B-B14F-4D97-AF65-F5344CB8AC3E}">
        <p14:creationId xmlns:p14="http://schemas.microsoft.com/office/powerpoint/2010/main" val="27109640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3E813B-F9CF-F43C-B264-26174B78657A}"/>
              </a:ext>
            </a:extLst>
          </p:cNvPr>
          <p:cNvSpPr>
            <a:spLocks noGrp="1"/>
          </p:cNvSpPr>
          <p:nvPr>
            <p:ph type="title"/>
          </p:nvPr>
        </p:nvSpPr>
        <p:spPr/>
        <p:txBody>
          <a:bodyPr/>
          <a:lstStyle/>
          <a:p>
            <a:r>
              <a:rPr lang="en-AU" dirty="0"/>
              <a:t>Remedies – specific performance</a:t>
            </a:r>
          </a:p>
        </p:txBody>
      </p:sp>
      <p:sp>
        <p:nvSpPr>
          <p:cNvPr id="3" name="Content Placeholder 2">
            <a:extLst>
              <a:ext uri="{FF2B5EF4-FFF2-40B4-BE49-F238E27FC236}">
                <a16:creationId xmlns:a16="http://schemas.microsoft.com/office/drawing/2014/main" id="{90A9EA6D-4FAF-D61C-F48D-8FA5AB9E9BBC}"/>
              </a:ext>
            </a:extLst>
          </p:cNvPr>
          <p:cNvSpPr>
            <a:spLocks noGrp="1"/>
          </p:cNvSpPr>
          <p:nvPr>
            <p:ph idx="1"/>
          </p:nvPr>
        </p:nvSpPr>
        <p:spPr/>
        <p:txBody>
          <a:bodyPr>
            <a:normAutofit fontScale="92500" lnSpcReduction="10000"/>
          </a:bodyPr>
          <a:lstStyle/>
          <a:p>
            <a:r>
              <a:rPr lang="en-US" dirty="0"/>
              <a:t>Specific performance is an order for a party to perform what they promised. </a:t>
            </a:r>
            <a:r>
              <a:rPr lang="en-AU" dirty="0"/>
              <a:t>It is </a:t>
            </a:r>
            <a:r>
              <a:rPr lang="en-AU" i="1" dirty="0"/>
              <a:t>not</a:t>
            </a:r>
            <a:r>
              <a:rPr lang="en-AU" dirty="0"/>
              <a:t> available if 1) damages are an adequate remedy;</a:t>
            </a:r>
            <a:r>
              <a:rPr lang="en-US" dirty="0"/>
              <a:t> 2) P delayed too long before seeking the remedy; </a:t>
            </a:r>
            <a:r>
              <a:rPr lang="en-US" i="1" dirty="0"/>
              <a:t>or</a:t>
            </a:r>
            <a:r>
              <a:rPr lang="en-US" dirty="0"/>
              <a:t> 3) P’s own conduct was unconscionable or unethical.</a:t>
            </a:r>
          </a:p>
          <a:p>
            <a:r>
              <a:rPr lang="en-US" dirty="0"/>
              <a:t>Specific performance is also not available in the following situations – </a:t>
            </a:r>
          </a:p>
          <a:p>
            <a:pPr marL="633413" indent="-279400"/>
            <a:r>
              <a:rPr lang="en-US" dirty="0"/>
              <a:t>Contracts requiring the performance of personal services. Ex - Lumley v Wagner </a:t>
            </a:r>
          </a:p>
          <a:p>
            <a:pPr marL="633413" indent="-279400"/>
            <a:r>
              <a:rPr lang="en-US" dirty="0"/>
              <a:t>Contracts requiring performance over an extended time. Ex - JC Williamson v Lukey &amp; Mulholland </a:t>
            </a:r>
          </a:p>
          <a:p>
            <a:pPr marL="633413" indent="-279400"/>
            <a:r>
              <a:rPr lang="en-US" dirty="0"/>
              <a:t>Contracts for things that are freely available elsewhere. Ex - Dougan v Ley </a:t>
            </a:r>
          </a:p>
        </p:txBody>
      </p:sp>
    </p:spTree>
    <p:extLst>
      <p:ext uri="{BB962C8B-B14F-4D97-AF65-F5344CB8AC3E}">
        <p14:creationId xmlns:p14="http://schemas.microsoft.com/office/powerpoint/2010/main" val="36674353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FAE464-FF4B-D982-943D-678E760F861D}"/>
              </a:ext>
            </a:extLst>
          </p:cNvPr>
          <p:cNvSpPr>
            <a:spLocks noGrp="1"/>
          </p:cNvSpPr>
          <p:nvPr>
            <p:ph type="title"/>
          </p:nvPr>
        </p:nvSpPr>
        <p:spPr/>
        <p:txBody>
          <a:bodyPr/>
          <a:lstStyle/>
          <a:p>
            <a:r>
              <a:rPr lang="en-AU" dirty="0"/>
              <a:t>Remedies for breach – agreed remedies</a:t>
            </a:r>
          </a:p>
        </p:txBody>
      </p:sp>
      <p:sp>
        <p:nvSpPr>
          <p:cNvPr id="3" name="Content Placeholder 2">
            <a:extLst>
              <a:ext uri="{FF2B5EF4-FFF2-40B4-BE49-F238E27FC236}">
                <a16:creationId xmlns:a16="http://schemas.microsoft.com/office/drawing/2014/main" id="{385C6967-B4AA-3CAA-00EE-75B8410067C8}"/>
              </a:ext>
            </a:extLst>
          </p:cNvPr>
          <p:cNvSpPr>
            <a:spLocks noGrp="1"/>
          </p:cNvSpPr>
          <p:nvPr>
            <p:ph idx="1"/>
          </p:nvPr>
        </p:nvSpPr>
        <p:spPr/>
        <p:txBody>
          <a:bodyPr>
            <a:normAutofit fontScale="92500" lnSpcReduction="10000"/>
          </a:bodyPr>
          <a:lstStyle/>
          <a:p>
            <a:r>
              <a:rPr lang="en-AU" dirty="0"/>
              <a:t>Recall the principle of freedom of contract. This allows the parties to agree in advance on the amount of damages to be paid if a breach occurs. Parties may also agree to abide by dispute resolution procedures such as an arbitration clause or a limitation of liability clause.</a:t>
            </a:r>
          </a:p>
          <a:p>
            <a:r>
              <a:rPr lang="en-US" dirty="0"/>
              <a:t>A ‘liquidated damages’ clause that offers a genuine pre-estimate of likely losses is enforceable. Ex - </a:t>
            </a:r>
            <a:r>
              <a:rPr lang="en-US" dirty="0" err="1"/>
              <a:t>Paciocco</a:t>
            </a:r>
            <a:r>
              <a:rPr lang="en-US" dirty="0"/>
              <a:t> v ANZ Banking </a:t>
            </a:r>
          </a:p>
          <a:p>
            <a:r>
              <a:rPr lang="en-US" dirty="0"/>
              <a:t>On the other hand, a ‘penalty clause’ that does not attempt to estimate loss (but rather aims to deter a breach) is </a:t>
            </a:r>
            <a:r>
              <a:rPr lang="en-US" i="1" dirty="0"/>
              <a:t>not</a:t>
            </a:r>
            <a:r>
              <a:rPr lang="en-US" dirty="0"/>
              <a:t> enforceable. Ex - O’Dea v </a:t>
            </a:r>
            <a:r>
              <a:rPr lang="en-US" dirty="0" err="1"/>
              <a:t>Allstates</a:t>
            </a:r>
            <a:r>
              <a:rPr lang="en-US" dirty="0"/>
              <a:t> Leasing System</a:t>
            </a:r>
            <a:endParaRPr lang="en-AU" dirty="0"/>
          </a:p>
        </p:txBody>
      </p:sp>
    </p:spTree>
    <p:extLst>
      <p:ext uri="{BB962C8B-B14F-4D97-AF65-F5344CB8AC3E}">
        <p14:creationId xmlns:p14="http://schemas.microsoft.com/office/powerpoint/2010/main" val="24135683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57727-9988-D83F-96F9-EC9FD6836685}"/>
              </a:ext>
            </a:extLst>
          </p:cNvPr>
          <p:cNvSpPr>
            <a:spLocks noGrp="1"/>
          </p:cNvSpPr>
          <p:nvPr>
            <p:ph type="title"/>
          </p:nvPr>
        </p:nvSpPr>
        <p:spPr/>
        <p:txBody>
          <a:bodyPr/>
          <a:lstStyle/>
          <a:p>
            <a:r>
              <a:rPr lang="en-AU"/>
              <a:t>Questions for in-class discussion</a:t>
            </a:r>
          </a:p>
        </p:txBody>
      </p:sp>
      <p:sp>
        <p:nvSpPr>
          <p:cNvPr id="3" name="Content Placeholder 2">
            <a:extLst>
              <a:ext uri="{FF2B5EF4-FFF2-40B4-BE49-F238E27FC236}">
                <a16:creationId xmlns:a16="http://schemas.microsoft.com/office/drawing/2014/main" id="{84EC4082-F239-0FA6-B5DF-9EFA4CA96D49}"/>
              </a:ext>
            </a:extLst>
          </p:cNvPr>
          <p:cNvSpPr>
            <a:spLocks noGrp="1"/>
          </p:cNvSpPr>
          <p:nvPr>
            <p:ph idx="1"/>
          </p:nvPr>
        </p:nvSpPr>
        <p:spPr/>
        <p:txBody>
          <a:bodyPr>
            <a:normAutofit fontScale="92500" lnSpcReduction="10000"/>
          </a:bodyPr>
          <a:lstStyle/>
          <a:p>
            <a:r>
              <a:rPr lang="en-US" dirty="0"/>
              <a:t>What is an innominate term and what are the consequences of breaching such a term? [5.5.2]</a:t>
            </a:r>
          </a:p>
          <a:p>
            <a:r>
              <a:rPr lang="en-US" dirty="0"/>
              <a:t>Why is the doctrine of frustration not applied if one of the parties deliberately caused the frustrating event? [5.6.3]</a:t>
            </a:r>
          </a:p>
          <a:p>
            <a:r>
              <a:rPr lang="en-US" dirty="0"/>
              <a:t>What is specific performance and why is this remedy not available if the subject matter of the contract is freely available? [5.10.1]</a:t>
            </a:r>
          </a:p>
          <a:p>
            <a:r>
              <a:rPr lang="en-US" dirty="0"/>
              <a:t>What is the difference between a liquidated damages clause and a penalty clause? </a:t>
            </a:r>
            <a:r>
              <a:rPr lang="en-US"/>
              <a:t>[5.11.2]</a:t>
            </a:r>
          </a:p>
          <a:p>
            <a:endParaRPr lang="en-AU" dirty="0"/>
          </a:p>
        </p:txBody>
      </p:sp>
    </p:spTree>
    <p:extLst>
      <p:ext uri="{BB962C8B-B14F-4D97-AF65-F5344CB8AC3E}">
        <p14:creationId xmlns:p14="http://schemas.microsoft.com/office/powerpoint/2010/main" val="33193213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889D1C-73B7-030B-C879-CD1BD5C3DFE1}"/>
              </a:ext>
            </a:extLst>
          </p:cNvPr>
          <p:cNvSpPr>
            <a:spLocks noGrp="1"/>
          </p:cNvSpPr>
          <p:nvPr>
            <p:ph type="title"/>
          </p:nvPr>
        </p:nvSpPr>
        <p:spPr/>
        <p:txBody>
          <a:bodyPr/>
          <a:lstStyle/>
          <a:p>
            <a:r>
              <a:rPr lang="en-AU" dirty="0"/>
              <a:t>Week nine agenda</a:t>
            </a:r>
          </a:p>
        </p:txBody>
      </p:sp>
      <p:sp>
        <p:nvSpPr>
          <p:cNvPr id="3" name="Content Placeholder 2">
            <a:extLst>
              <a:ext uri="{FF2B5EF4-FFF2-40B4-BE49-F238E27FC236}">
                <a16:creationId xmlns:a16="http://schemas.microsoft.com/office/drawing/2014/main" id="{BA5F1235-20AA-2F35-6CED-4E1F3AE8BE4C}"/>
              </a:ext>
            </a:extLst>
          </p:cNvPr>
          <p:cNvSpPr>
            <a:spLocks noGrp="1"/>
          </p:cNvSpPr>
          <p:nvPr>
            <p:ph idx="1"/>
          </p:nvPr>
        </p:nvSpPr>
        <p:spPr/>
        <p:txBody>
          <a:bodyPr>
            <a:normAutofit fontScale="92500" lnSpcReduction="10000"/>
          </a:bodyPr>
          <a:lstStyle/>
          <a:p>
            <a:r>
              <a:rPr lang="en-AU" dirty="0"/>
              <a:t>This week we explain how contractual obligations can be discharged through performance or frustration. We also outline the remedies available for breach of contract.</a:t>
            </a:r>
          </a:p>
          <a:p>
            <a:r>
              <a:rPr lang="en-US" dirty="0"/>
              <a:t>You should be able to describe the consequences of breaching a condition, warranty or innominate term.</a:t>
            </a:r>
          </a:p>
          <a:p>
            <a:r>
              <a:rPr lang="en-US" dirty="0"/>
              <a:t>You should be able to identify circumstances in which the doctrine of frustration could discharge contractual obligations.</a:t>
            </a:r>
          </a:p>
          <a:p>
            <a:r>
              <a:rPr lang="en-US" dirty="0"/>
              <a:t>You should be able to explain the role of various contractual remedies.</a:t>
            </a:r>
            <a:endParaRPr lang="en-AU" dirty="0"/>
          </a:p>
        </p:txBody>
      </p:sp>
    </p:spTree>
    <p:extLst>
      <p:ext uri="{BB962C8B-B14F-4D97-AF65-F5344CB8AC3E}">
        <p14:creationId xmlns:p14="http://schemas.microsoft.com/office/powerpoint/2010/main" val="36686656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337123-E886-CD89-CB1A-C4EAD5B9D9D9}"/>
              </a:ext>
            </a:extLst>
          </p:cNvPr>
          <p:cNvSpPr>
            <a:spLocks noGrp="1"/>
          </p:cNvSpPr>
          <p:nvPr>
            <p:ph type="title"/>
          </p:nvPr>
        </p:nvSpPr>
        <p:spPr/>
        <p:txBody>
          <a:bodyPr/>
          <a:lstStyle/>
          <a:p>
            <a:r>
              <a:rPr lang="en-AU" dirty="0"/>
              <a:t>Evaluating the seriousness of a breach</a:t>
            </a:r>
          </a:p>
        </p:txBody>
      </p:sp>
      <p:sp>
        <p:nvSpPr>
          <p:cNvPr id="3" name="Content Placeholder 2">
            <a:extLst>
              <a:ext uri="{FF2B5EF4-FFF2-40B4-BE49-F238E27FC236}">
                <a16:creationId xmlns:a16="http://schemas.microsoft.com/office/drawing/2014/main" id="{0C44BF56-54C7-B67B-02D6-1DF65BA0C12D}"/>
              </a:ext>
            </a:extLst>
          </p:cNvPr>
          <p:cNvSpPr>
            <a:spLocks noGrp="1"/>
          </p:cNvSpPr>
          <p:nvPr>
            <p:ph idx="1"/>
          </p:nvPr>
        </p:nvSpPr>
        <p:spPr/>
        <p:txBody>
          <a:bodyPr>
            <a:normAutofit fontScale="92500" lnSpcReduction="10000"/>
          </a:bodyPr>
          <a:lstStyle/>
          <a:p>
            <a:r>
              <a:rPr lang="en-AU" dirty="0"/>
              <a:t>Recall some definitions introduced in week 5. </a:t>
            </a:r>
          </a:p>
          <a:p>
            <a:r>
              <a:rPr lang="en-US" dirty="0"/>
              <a:t>When a party would not have entered a contract in the absence of a term and the other party should have known this, that term is a </a:t>
            </a:r>
            <a:r>
              <a:rPr lang="en-US" i="1" dirty="0"/>
              <a:t>condition</a:t>
            </a:r>
            <a:r>
              <a:rPr lang="en-US" dirty="0"/>
              <a:t>. </a:t>
            </a:r>
          </a:p>
          <a:p>
            <a:r>
              <a:rPr lang="en-US" dirty="0"/>
              <a:t>When it is still possible for a contract to be performed in substance even if a term is breached, that term is a </a:t>
            </a:r>
            <a:r>
              <a:rPr lang="en-US" i="1" dirty="0"/>
              <a:t>warranty</a:t>
            </a:r>
            <a:r>
              <a:rPr lang="en-US" dirty="0"/>
              <a:t>. </a:t>
            </a:r>
          </a:p>
          <a:p>
            <a:r>
              <a:rPr lang="en-AU" dirty="0"/>
              <a:t>‘</a:t>
            </a:r>
            <a:r>
              <a:rPr lang="en-AU" i="1" dirty="0"/>
              <a:t>Innominate</a:t>
            </a:r>
            <a:r>
              <a:rPr lang="en-AU" dirty="0"/>
              <a:t>’ terms are an intermediate category. These terms can be breached in a serious way (like a condition) or in a minor way (like a warranty).  Ex - </a:t>
            </a:r>
            <a:r>
              <a:rPr lang="en-US" dirty="0" err="1"/>
              <a:t>Koompahtoo</a:t>
            </a:r>
            <a:r>
              <a:rPr lang="en-US" dirty="0"/>
              <a:t> Local Aboriginal Land Council v </a:t>
            </a:r>
            <a:r>
              <a:rPr lang="en-US" dirty="0" err="1"/>
              <a:t>Sanpine</a:t>
            </a:r>
            <a:r>
              <a:rPr lang="en-US" dirty="0"/>
              <a:t>; </a:t>
            </a:r>
            <a:r>
              <a:rPr lang="en-US" dirty="0" err="1"/>
              <a:t>Cehave</a:t>
            </a:r>
            <a:r>
              <a:rPr lang="en-US" dirty="0"/>
              <a:t> NV v Bremer </a:t>
            </a:r>
            <a:r>
              <a:rPr lang="en-US" dirty="0" err="1"/>
              <a:t>Handelsgesellschaft</a:t>
            </a:r>
            <a:r>
              <a:rPr lang="en-US" dirty="0"/>
              <a:t> </a:t>
            </a:r>
            <a:endParaRPr lang="en-AU" dirty="0"/>
          </a:p>
        </p:txBody>
      </p:sp>
    </p:spTree>
    <p:extLst>
      <p:ext uri="{BB962C8B-B14F-4D97-AF65-F5344CB8AC3E}">
        <p14:creationId xmlns:p14="http://schemas.microsoft.com/office/powerpoint/2010/main" val="17464908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9D1D01-06CF-91A9-2ED6-5A5E03735D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0FA0A8-B0EA-1823-93B2-905B544880AA}"/>
              </a:ext>
            </a:extLst>
          </p:cNvPr>
          <p:cNvSpPr>
            <a:spLocks noGrp="1"/>
          </p:cNvSpPr>
          <p:nvPr>
            <p:ph type="title"/>
          </p:nvPr>
        </p:nvSpPr>
        <p:spPr/>
        <p:txBody>
          <a:bodyPr/>
          <a:lstStyle/>
          <a:p>
            <a:r>
              <a:rPr lang="en-AU" dirty="0"/>
              <a:t>Evaluating the seriousness of a breach</a:t>
            </a:r>
          </a:p>
        </p:txBody>
      </p:sp>
      <p:sp>
        <p:nvSpPr>
          <p:cNvPr id="3" name="Content Placeholder 2">
            <a:extLst>
              <a:ext uri="{FF2B5EF4-FFF2-40B4-BE49-F238E27FC236}">
                <a16:creationId xmlns:a16="http://schemas.microsoft.com/office/drawing/2014/main" id="{6992E41D-0787-F1D4-AFF5-005354689990}"/>
              </a:ext>
            </a:extLst>
          </p:cNvPr>
          <p:cNvSpPr>
            <a:spLocks noGrp="1"/>
          </p:cNvSpPr>
          <p:nvPr>
            <p:ph idx="1"/>
          </p:nvPr>
        </p:nvSpPr>
        <p:spPr/>
        <p:txBody>
          <a:bodyPr>
            <a:normAutofit fontScale="92500" lnSpcReduction="20000"/>
          </a:bodyPr>
          <a:lstStyle/>
          <a:p>
            <a:r>
              <a:rPr lang="en-AU" dirty="0"/>
              <a:t>The seriousness of a term is assessed via the usual methods of interpretation</a:t>
            </a:r>
            <a:r>
              <a:rPr lang="en-US" dirty="0"/>
              <a:t>, in view of the commercial purpose of the contract as well as the business relationship between the parties.</a:t>
            </a:r>
          </a:p>
          <a:p>
            <a:r>
              <a:rPr lang="en-US" dirty="0"/>
              <a:t>As we discussed last week, this assessment has practical consequences because the remedies available depend on the seriousness of the breach.</a:t>
            </a:r>
          </a:p>
          <a:p>
            <a:r>
              <a:rPr lang="en-US" dirty="0"/>
              <a:t>A breach of condition (or a major breach of an innominate term) allows the other party to terminate the contract </a:t>
            </a:r>
            <a:r>
              <a:rPr lang="en-US" i="1" dirty="0"/>
              <a:t>and</a:t>
            </a:r>
            <a:r>
              <a:rPr lang="en-US" dirty="0"/>
              <a:t> to sue for damages. For a breach of warranty (or a minor breach of an innominate term), the remedy is damages (not termination).</a:t>
            </a:r>
          </a:p>
          <a:p>
            <a:endParaRPr lang="en-AU" dirty="0"/>
          </a:p>
        </p:txBody>
      </p:sp>
    </p:spTree>
    <p:extLst>
      <p:ext uri="{BB962C8B-B14F-4D97-AF65-F5344CB8AC3E}">
        <p14:creationId xmlns:p14="http://schemas.microsoft.com/office/powerpoint/2010/main" val="4638983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55FA8-10AA-8512-DCBE-A330A425BD71}"/>
              </a:ext>
            </a:extLst>
          </p:cNvPr>
          <p:cNvSpPr>
            <a:spLocks noGrp="1"/>
          </p:cNvSpPr>
          <p:nvPr>
            <p:ph type="title"/>
          </p:nvPr>
        </p:nvSpPr>
        <p:spPr/>
        <p:txBody>
          <a:bodyPr/>
          <a:lstStyle/>
          <a:p>
            <a:r>
              <a:rPr lang="en-AU" dirty="0"/>
              <a:t>Discharge by frustration</a:t>
            </a:r>
          </a:p>
        </p:txBody>
      </p:sp>
      <p:sp>
        <p:nvSpPr>
          <p:cNvPr id="3" name="Content Placeholder 2">
            <a:extLst>
              <a:ext uri="{FF2B5EF4-FFF2-40B4-BE49-F238E27FC236}">
                <a16:creationId xmlns:a16="http://schemas.microsoft.com/office/drawing/2014/main" id="{33286CF4-52CD-9674-FDB5-F84A7EF40D44}"/>
              </a:ext>
            </a:extLst>
          </p:cNvPr>
          <p:cNvSpPr>
            <a:spLocks noGrp="1"/>
          </p:cNvSpPr>
          <p:nvPr>
            <p:ph idx="1"/>
          </p:nvPr>
        </p:nvSpPr>
        <p:spPr/>
        <p:txBody>
          <a:bodyPr>
            <a:normAutofit fontScale="92500" lnSpcReduction="10000"/>
          </a:bodyPr>
          <a:lstStyle/>
          <a:p>
            <a:r>
              <a:rPr lang="en-AU" dirty="0"/>
              <a:t>Risk vs frustration</a:t>
            </a:r>
          </a:p>
          <a:p>
            <a:r>
              <a:rPr lang="en-AU" dirty="0"/>
              <a:t>Risk rules in the context of sale of goods</a:t>
            </a:r>
          </a:p>
          <a:p>
            <a:r>
              <a:rPr lang="en-AU" dirty="0"/>
              <a:t>Under the doctrine of frustration, a contract is discharged </a:t>
            </a:r>
            <a:r>
              <a:rPr lang="en-US" dirty="0"/>
              <a:t>if –</a:t>
            </a:r>
          </a:p>
          <a:p>
            <a:pPr marL="633413" indent="-279400"/>
            <a:r>
              <a:rPr lang="en-US" dirty="0"/>
              <a:t>changed circumstances make performance impossible or substantially different; </a:t>
            </a:r>
          </a:p>
          <a:p>
            <a:pPr marL="633413" indent="-279400"/>
            <a:r>
              <a:rPr lang="en-US" dirty="0"/>
              <a:t>neither party assumed the risk of the changed circumstances; and</a:t>
            </a:r>
          </a:p>
          <a:p>
            <a:pPr marL="633413" indent="-279400"/>
            <a:r>
              <a:rPr lang="en-US" dirty="0"/>
              <a:t>it would be unjust to enforce </a:t>
            </a:r>
            <a:r>
              <a:rPr lang="en-US"/>
              <a:t>the contract </a:t>
            </a:r>
            <a:r>
              <a:rPr lang="en-US" dirty="0"/>
              <a:t>in these changed circumstances.</a:t>
            </a:r>
          </a:p>
          <a:p>
            <a:pPr marL="633413" indent="-279400"/>
            <a:r>
              <a:rPr lang="en-US" dirty="0"/>
              <a:t>Ex - </a:t>
            </a:r>
            <a:r>
              <a:rPr lang="en-US" dirty="0" err="1"/>
              <a:t>Codelfa</a:t>
            </a:r>
            <a:r>
              <a:rPr lang="en-US" dirty="0"/>
              <a:t> Construction v State Rail Authority of NSW</a:t>
            </a:r>
            <a:endParaRPr lang="en-AU" dirty="0"/>
          </a:p>
        </p:txBody>
      </p:sp>
    </p:spTree>
    <p:extLst>
      <p:ext uri="{BB962C8B-B14F-4D97-AF65-F5344CB8AC3E}">
        <p14:creationId xmlns:p14="http://schemas.microsoft.com/office/powerpoint/2010/main" val="27128809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13A7AE-717B-4ABA-ADF2-54EFB513A9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685B83-4663-36F4-2E4A-AD8434C8E352}"/>
              </a:ext>
            </a:extLst>
          </p:cNvPr>
          <p:cNvSpPr>
            <a:spLocks noGrp="1"/>
          </p:cNvSpPr>
          <p:nvPr>
            <p:ph type="title"/>
          </p:nvPr>
        </p:nvSpPr>
        <p:spPr/>
        <p:txBody>
          <a:bodyPr/>
          <a:lstStyle/>
          <a:p>
            <a:r>
              <a:rPr lang="en-AU" dirty="0"/>
              <a:t>Discharge by frustration</a:t>
            </a:r>
          </a:p>
        </p:txBody>
      </p:sp>
      <p:sp>
        <p:nvSpPr>
          <p:cNvPr id="3" name="Content Placeholder 2">
            <a:extLst>
              <a:ext uri="{FF2B5EF4-FFF2-40B4-BE49-F238E27FC236}">
                <a16:creationId xmlns:a16="http://schemas.microsoft.com/office/drawing/2014/main" id="{ADD7280C-8274-E142-A4BF-8EF628AEEFE6}"/>
              </a:ext>
            </a:extLst>
          </p:cNvPr>
          <p:cNvSpPr>
            <a:spLocks noGrp="1"/>
          </p:cNvSpPr>
          <p:nvPr>
            <p:ph idx="1"/>
          </p:nvPr>
        </p:nvSpPr>
        <p:spPr/>
        <p:txBody>
          <a:bodyPr>
            <a:normAutofit/>
          </a:bodyPr>
          <a:lstStyle/>
          <a:p>
            <a:r>
              <a:rPr lang="en-AU" dirty="0"/>
              <a:t>The doctrine of frustration is applied only when a ‘frustrating event’ makes performance impossible or fundamentally different. The following situations are </a:t>
            </a:r>
            <a:r>
              <a:rPr lang="en-AU" i="1" dirty="0"/>
              <a:t>not</a:t>
            </a:r>
            <a:r>
              <a:rPr lang="en-AU" dirty="0"/>
              <a:t> classified as frustrating events - </a:t>
            </a:r>
          </a:p>
          <a:p>
            <a:pPr marL="633413" indent="-368300"/>
            <a:r>
              <a:rPr lang="en-AU" dirty="0"/>
              <a:t>An event brought about deliberately through the actions of a party. Ex - Maritime National Fish v Ocean Trawlers </a:t>
            </a:r>
          </a:p>
          <a:p>
            <a:pPr marL="633413" indent="-368300"/>
            <a:r>
              <a:rPr lang="en-AU" dirty="0"/>
              <a:t>An event for which a party assumed the risk. Ex - </a:t>
            </a:r>
            <a:r>
              <a:rPr lang="en-US" dirty="0"/>
              <a:t>Davis Contractors v Fareham Urban District Council; </a:t>
            </a:r>
            <a:r>
              <a:rPr lang="en-US" dirty="0" err="1"/>
              <a:t>Tsakiroglou</a:t>
            </a:r>
            <a:r>
              <a:rPr lang="en-US" dirty="0"/>
              <a:t> v </a:t>
            </a:r>
            <a:r>
              <a:rPr lang="en-US" dirty="0" err="1"/>
              <a:t>Noblee</a:t>
            </a:r>
            <a:r>
              <a:rPr lang="en-US" dirty="0"/>
              <a:t> </a:t>
            </a:r>
            <a:r>
              <a:rPr lang="en-US" dirty="0" err="1"/>
              <a:t>Thorl</a:t>
            </a:r>
            <a:r>
              <a:rPr lang="en-US" dirty="0"/>
              <a:t> </a:t>
            </a:r>
            <a:endParaRPr lang="en-AU" dirty="0"/>
          </a:p>
          <a:p>
            <a:endParaRPr lang="en-AU" dirty="0"/>
          </a:p>
        </p:txBody>
      </p:sp>
    </p:spTree>
    <p:extLst>
      <p:ext uri="{BB962C8B-B14F-4D97-AF65-F5344CB8AC3E}">
        <p14:creationId xmlns:p14="http://schemas.microsoft.com/office/powerpoint/2010/main" val="16277158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0235B8-CAC1-2252-F14A-78AEE5E60E15}"/>
              </a:ext>
            </a:extLst>
          </p:cNvPr>
          <p:cNvSpPr>
            <a:spLocks noGrp="1"/>
          </p:cNvSpPr>
          <p:nvPr>
            <p:ph type="title"/>
          </p:nvPr>
        </p:nvSpPr>
        <p:spPr/>
        <p:txBody>
          <a:bodyPr/>
          <a:lstStyle/>
          <a:p>
            <a:r>
              <a:rPr lang="en-AU" dirty="0"/>
              <a:t>The effect of frustration</a:t>
            </a:r>
          </a:p>
        </p:txBody>
      </p:sp>
      <p:sp>
        <p:nvSpPr>
          <p:cNvPr id="3" name="Content Placeholder 2">
            <a:extLst>
              <a:ext uri="{FF2B5EF4-FFF2-40B4-BE49-F238E27FC236}">
                <a16:creationId xmlns:a16="http://schemas.microsoft.com/office/drawing/2014/main" id="{75497505-8A2D-7652-36DD-AF8343DA6611}"/>
              </a:ext>
            </a:extLst>
          </p:cNvPr>
          <p:cNvSpPr>
            <a:spLocks noGrp="1"/>
          </p:cNvSpPr>
          <p:nvPr>
            <p:ph idx="1"/>
          </p:nvPr>
        </p:nvSpPr>
        <p:spPr/>
        <p:txBody>
          <a:bodyPr/>
          <a:lstStyle/>
          <a:p>
            <a:r>
              <a:rPr lang="en-AU" dirty="0"/>
              <a:t>Under the common law doctrine of frustration, only </a:t>
            </a:r>
            <a:r>
              <a:rPr lang="en-AU" i="1" dirty="0"/>
              <a:t>unperformed</a:t>
            </a:r>
            <a:r>
              <a:rPr lang="en-AU" dirty="0"/>
              <a:t> obligations are discharged. No recovery is allowed for any performance that occurred </a:t>
            </a:r>
            <a:r>
              <a:rPr lang="en-AU" i="1" dirty="0"/>
              <a:t>prior</a:t>
            </a:r>
            <a:r>
              <a:rPr lang="en-AU" dirty="0"/>
              <a:t> to the frustrating event, unless the party who performed received nothing at all in return. Ex - Fibrosa v Fairbairn Lawson Combe </a:t>
            </a:r>
          </a:p>
          <a:p>
            <a:r>
              <a:rPr lang="en-AU" dirty="0"/>
              <a:t>In Western Australia, the common law doctrine remains in effect, as the state has not enacted frustrated contracts legislation.</a:t>
            </a:r>
          </a:p>
        </p:txBody>
      </p:sp>
    </p:spTree>
    <p:extLst>
      <p:ext uri="{BB962C8B-B14F-4D97-AF65-F5344CB8AC3E}">
        <p14:creationId xmlns:p14="http://schemas.microsoft.com/office/powerpoint/2010/main" val="40411239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54C38-C46F-7A1C-98E4-4977FE315342}"/>
              </a:ext>
            </a:extLst>
          </p:cNvPr>
          <p:cNvSpPr>
            <a:spLocks noGrp="1"/>
          </p:cNvSpPr>
          <p:nvPr>
            <p:ph type="title"/>
          </p:nvPr>
        </p:nvSpPr>
        <p:spPr/>
        <p:txBody>
          <a:bodyPr/>
          <a:lstStyle/>
          <a:p>
            <a:r>
              <a:rPr lang="en-AU" dirty="0"/>
              <a:t>Remedies – damages</a:t>
            </a:r>
          </a:p>
        </p:txBody>
      </p:sp>
      <p:sp>
        <p:nvSpPr>
          <p:cNvPr id="3" name="Content Placeholder 2">
            <a:extLst>
              <a:ext uri="{FF2B5EF4-FFF2-40B4-BE49-F238E27FC236}">
                <a16:creationId xmlns:a16="http://schemas.microsoft.com/office/drawing/2014/main" id="{EFC6B263-E233-E93F-DAE6-3EE74FD200DD}"/>
              </a:ext>
            </a:extLst>
          </p:cNvPr>
          <p:cNvSpPr>
            <a:spLocks noGrp="1"/>
          </p:cNvSpPr>
          <p:nvPr>
            <p:ph idx="1"/>
          </p:nvPr>
        </p:nvSpPr>
        <p:spPr/>
        <p:txBody>
          <a:bodyPr>
            <a:normAutofit lnSpcReduction="10000"/>
          </a:bodyPr>
          <a:lstStyle/>
          <a:p>
            <a:r>
              <a:rPr lang="en-AU" dirty="0"/>
              <a:t>By far the most common remedy for breach of contract is damages.</a:t>
            </a:r>
          </a:p>
          <a:p>
            <a:r>
              <a:rPr lang="en-AU" dirty="0"/>
              <a:t>The purpose of damages is not to punish the party who failed to perform but rather to compensate the plaintiff (P) for loss resulting from the breach. The idea is to </a:t>
            </a:r>
            <a:r>
              <a:rPr lang="en-US" dirty="0"/>
              <a:t>restore the plaintiff to the position that would have existed if the contract had been properly performed.</a:t>
            </a:r>
            <a:endParaRPr lang="en-AU" dirty="0"/>
          </a:p>
          <a:p>
            <a:r>
              <a:rPr lang="en-AU" dirty="0"/>
              <a:t>Hence, P must prove the amount of their loss. If no loss is proven, no damages will be awarded. Ex – </a:t>
            </a:r>
            <a:r>
              <a:rPr lang="en-US" dirty="0"/>
              <a:t>Radford v de </a:t>
            </a:r>
            <a:r>
              <a:rPr lang="en-US" dirty="0" err="1"/>
              <a:t>Froberville</a:t>
            </a:r>
            <a:r>
              <a:rPr lang="en-US" dirty="0"/>
              <a:t>; Tabcorp v Bowen; Clark v </a:t>
            </a:r>
            <a:r>
              <a:rPr lang="en-US" dirty="0" err="1"/>
              <a:t>Macourt</a:t>
            </a:r>
            <a:r>
              <a:rPr lang="en-US" dirty="0"/>
              <a:t> </a:t>
            </a:r>
            <a:r>
              <a:rPr lang="en-AU" dirty="0"/>
              <a:t> </a:t>
            </a:r>
          </a:p>
        </p:txBody>
      </p:sp>
    </p:spTree>
    <p:extLst>
      <p:ext uri="{BB962C8B-B14F-4D97-AF65-F5344CB8AC3E}">
        <p14:creationId xmlns:p14="http://schemas.microsoft.com/office/powerpoint/2010/main" val="40547997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665D5-E3F0-81D7-E8EB-E9A9AE510D83}"/>
              </a:ext>
            </a:extLst>
          </p:cNvPr>
          <p:cNvSpPr>
            <a:spLocks noGrp="1"/>
          </p:cNvSpPr>
          <p:nvPr>
            <p:ph type="title"/>
          </p:nvPr>
        </p:nvSpPr>
        <p:spPr/>
        <p:txBody>
          <a:bodyPr/>
          <a:lstStyle/>
          <a:p>
            <a:r>
              <a:rPr lang="en-AU" dirty="0"/>
              <a:t>Remedies – damages</a:t>
            </a:r>
          </a:p>
        </p:txBody>
      </p:sp>
      <p:sp>
        <p:nvSpPr>
          <p:cNvPr id="3" name="Content Placeholder 2">
            <a:extLst>
              <a:ext uri="{FF2B5EF4-FFF2-40B4-BE49-F238E27FC236}">
                <a16:creationId xmlns:a16="http://schemas.microsoft.com/office/drawing/2014/main" id="{E0ADFCB9-C746-AC51-E94F-2BE12653AD5F}"/>
              </a:ext>
            </a:extLst>
          </p:cNvPr>
          <p:cNvSpPr>
            <a:spLocks noGrp="1"/>
          </p:cNvSpPr>
          <p:nvPr>
            <p:ph idx="1"/>
          </p:nvPr>
        </p:nvSpPr>
        <p:spPr/>
        <p:txBody>
          <a:bodyPr>
            <a:normAutofit fontScale="92500" lnSpcReduction="10000"/>
          </a:bodyPr>
          <a:lstStyle/>
          <a:p>
            <a:r>
              <a:rPr lang="en-AU" dirty="0"/>
              <a:t>P can also recover damages for money spent preparing to perform the contract. Ex - McRae v Commonwealth Disposals </a:t>
            </a:r>
          </a:p>
          <a:p>
            <a:r>
              <a:rPr lang="en-AU" dirty="0"/>
              <a:t>Damages can be awarded for - </a:t>
            </a:r>
          </a:p>
          <a:p>
            <a:pPr marL="633413" indent="-279400"/>
            <a:r>
              <a:rPr lang="en-AU" dirty="0"/>
              <a:t>Direct losses that flow naturally from the breach in the ordinary course of events. Ex - Koufos v C </a:t>
            </a:r>
            <a:r>
              <a:rPr lang="en-AU" dirty="0" err="1"/>
              <a:t>Czarnikow</a:t>
            </a:r>
            <a:r>
              <a:rPr lang="en-AU" dirty="0"/>
              <a:t> </a:t>
            </a:r>
          </a:p>
          <a:p>
            <a:pPr marL="633413" indent="-279400"/>
            <a:r>
              <a:rPr lang="en-AU" dirty="0"/>
              <a:t>Indirect (consequential) losses </a:t>
            </a:r>
            <a:r>
              <a:rPr lang="en-US" dirty="0"/>
              <a:t>that are not close enough to be direct but which the parties would have been aware of at the time of contract as a probable consequence of breach. Ex - Hadley v Baxendale </a:t>
            </a:r>
            <a:endParaRPr lang="en-AU" dirty="0"/>
          </a:p>
        </p:txBody>
      </p:sp>
    </p:spTree>
    <p:extLst>
      <p:ext uri="{BB962C8B-B14F-4D97-AF65-F5344CB8AC3E}">
        <p14:creationId xmlns:p14="http://schemas.microsoft.com/office/powerpoint/2010/main" val="213049937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Parallax</Template>
  <TotalTime>2572</TotalTime>
  <Words>1046</Words>
  <Application>Microsoft Office PowerPoint</Application>
  <PresentationFormat>Widescreen</PresentationFormat>
  <Paragraphs>55</Paragraphs>
  <Slides>12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Corbel</vt:lpstr>
      <vt:lpstr>Parallax</vt:lpstr>
      <vt:lpstr>LW103 Principles of Business Law</vt:lpstr>
      <vt:lpstr>Week nine agenda</vt:lpstr>
      <vt:lpstr>Evaluating the seriousness of a breach</vt:lpstr>
      <vt:lpstr>Evaluating the seriousness of a breach</vt:lpstr>
      <vt:lpstr>Discharge by frustration</vt:lpstr>
      <vt:lpstr>Discharge by frustration</vt:lpstr>
      <vt:lpstr>The effect of frustration</vt:lpstr>
      <vt:lpstr>Remedies – damages</vt:lpstr>
      <vt:lpstr>Remedies – damages</vt:lpstr>
      <vt:lpstr>Remedies – specific performance</vt:lpstr>
      <vt:lpstr>Remedies for breach – agreed remedies</vt:lpstr>
      <vt:lpstr>Questions for in-class discussion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Blake Hurst</dc:creator>
  <cp:lastModifiedBy>Blake Hurst</cp:lastModifiedBy>
  <cp:revision>29</cp:revision>
  <dcterms:created xsi:type="dcterms:W3CDTF">2025-01-24T04:01:29Z</dcterms:created>
  <dcterms:modified xsi:type="dcterms:W3CDTF">2025-05-07T07:10:50Z</dcterms:modified>
</cp:coreProperties>
</file>