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58" r:id="rId4"/>
    <p:sldId id="259" r:id="rId5"/>
    <p:sldId id="266" r:id="rId6"/>
    <p:sldId id="260" r:id="rId7"/>
    <p:sldId id="261" r:id="rId8"/>
    <p:sldId id="262" r:id="rId9"/>
    <p:sldId id="267" r:id="rId10"/>
    <p:sldId id="263" r:id="rId11"/>
    <p:sldId id="264" r:id="rId12"/>
    <p:sldId id="265"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a:xfrm>
            <a:off x="5332412" y="5883275"/>
            <a:ext cx="4324044" cy="365125"/>
          </a:xfrm>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4556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21/04/2025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508619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1205645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4419458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4634381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4108185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2654710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9994101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4268420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a:xfrm>
            <a:off x="10951856" y="5867131"/>
            <a:ext cx="551167" cy="365125"/>
          </a:xfrm>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476238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528536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1D2DE1-3E73-4387-9E67-6313D2F8F7AA}" type="datetimeFigureOut">
              <a:rPr lang="en-AU" smtClean="0"/>
              <a:t>21/04/2025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170454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1D2DE1-3E73-4387-9E67-6313D2F8F7AA}" type="datetimeFigureOut">
              <a:rPr lang="en-AU" smtClean="0"/>
              <a:t>21/04/2025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902301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F1D2DE1-3E73-4387-9E67-6313D2F8F7AA}" type="datetimeFigureOut">
              <a:rPr lang="en-AU" smtClean="0"/>
              <a:t>21/04/2025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825273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1D2DE1-3E73-4387-9E67-6313D2F8F7AA}" type="datetimeFigureOut">
              <a:rPr lang="en-AU" smtClean="0"/>
              <a:t>21/04/2025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521342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21/04/2025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296799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21/04/2025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397087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F1D2DE1-3E73-4387-9E67-6313D2F8F7AA}" type="datetimeFigureOut">
              <a:rPr lang="en-AU" smtClean="0"/>
              <a:t>21/04/2025</a:t>
            </a:fld>
            <a:endParaRPr lang="en-A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A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6AFF975-F780-47F7-9FE3-A0FF5AD3C3E0}" type="slidenum">
              <a:rPr lang="en-AU" smtClean="0"/>
              <a:t>‹#›</a:t>
            </a:fld>
            <a:endParaRPr lang="en-AU"/>
          </a:p>
        </p:txBody>
      </p:sp>
    </p:spTree>
    <p:extLst>
      <p:ext uri="{BB962C8B-B14F-4D97-AF65-F5344CB8AC3E}">
        <p14:creationId xmlns:p14="http://schemas.microsoft.com/office/powerpoint/2010/main" val="966017188"/>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 id="2147483766"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21EC4-3205-C356-2794-B4F2EB69336A}"/>
              </a:ext>
            </a:extLst>
          </p:cNvPr>
          <p:cNvSpPr>
            <a:spLocks noGrp="1"/>
          </p:cNvSpPr>
          <p:nvPr>
            <p:ph type="ctrTitle"/>
          </p:nvPr>
        </p:nvSpPr>
        <p:spPr/>
        <p:txBody>
          <a:bodyPr/>
          <a:lstStyle/>
          <a:p>
            <a:r>
              <a:rPr lang="en-US" dirty="0"/>
              <a:t>LW103 Principles of Business Law</a:t>
            </a:r>
            <a:endParaRPr lang="en-AU" dirty="0"/>
          </a:p>
        </p:txBody>
      </p:sp>
      <p:sp>
        <p:nvSpPr>
          <p:cNvPr id="3" name="Subtitle 2">
            <a:extLst>
              <a:ext uri="{FF2B5EF4-FFF2-40B4-BE49-F238E27FC236}">
                <a16:creationId xmlns:a16="http://schemas.microsoft.com/office/drawing/2014/main" id="{BD0584E9-B28B-F9EA-17AE-E51F2A6FCA23}"/>
              </a:ext>
            </a:extLst>
          </p:cNvPr>
          <p:cNvSpPr>
            <a:spLocks noGrp="1"/>
          </p:cNvSpPr>
          <p:nvPr>
            <p:ph type="subTitle" idx="1"/>
          </p:nvPr>
        </p:nvSpPr>
        <p:spPr/>
        <p:txBody>
          <a:bodyPr/>
          <a:lstStyle/>
          <a:p>
            <a:r>
              <a:rPr lang="en-AU"/>
              <a:t>Consumer Protection Law 2</a:t>
            </a:r>
          </a:p>
        </p:txBody>
      </p:sp>
    </p:spTree>
    <p:extLst>
      <p:ext uri="{BB962C8B-B14F-4D97-AF65-F5344CB8AC3E}">
        <p14:creationId xmlns:p14="http://schemas.microsoft.com/office/powerpoint/2010/main" val="2710964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7BCAA-63D5-CA41-2B22-0A69C0B508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91F4FE-155C-4107-E3A3-EBDF4CB8B496}"/>
              </a:ext>
            </a:extLst>
          </p:cNvPr>
          <p:cNvSpPr>
            <a:spLocks noGrp="1"/>
          </p:cNvSpPr>
          <p:nvPr>
            <p:ph type="title"/>
          </p:nvPr>
        </p:nvSpPr>
        <p:spPr/>
        <p:txBody>
          <a:bodyPr/>
          <a:lstStyle/>
          <a:p>
            <a:r>
              <a:rPr lang="en-AU" dirty="0"/>
              <a:t>Regulation of unconscionable conduct in trade or commerce </a:t>
            </a:r>
          </a:p>
        </p:txBody>
      </p:sp>
      <p:sp>
        <p:nvSpPr>
          <p:cNvPr id="3" name="Content Placeholder 2">
            <a:extLst>
              <a:ext uri="{FF2B5EF4-FFF2-40B4-BE49-F238E27FC236}">
                <a16:creationId xmlns:a16="http://schemas.microsoft.com/office/drawing/2014/main" id="{6192F36A-A0B2-2536-252C-0687B2C1CE2C}"/>
              </a:ext>
            </a:extLst>
          </p:cNvPr>
          <p:cNvSpPr>
            <a:spLocks noGrp="1"/>
          </p:cNvSpPr>
          <p:nvPr>
            <p:ph idx="1"/>
          </p:nvPr>
        </p:nvSpPr>
        <p:spPr/>
        <p:txBody>
          <a:bodyPr>
            <a:normAutofit fontScale="92500" lnSpcReduction="20000"/>
          </a:bodyPr>
          <a:lstStyle/>
          <a:p>
            <a:r>
              <a:rPr lang="en-US" dirty="0"/>
              <a:t>S 20 states that ‘A person must not, in trade or commerce, engage in conduct that is unconscionable, within the meaning of the unwritten law from time to time’. Ex - </a:t>
            </a:r>
            <a:r>
              <a:rPr lang="en-US" dirty="0" err="1"/>
              <a:t>Kakavas</a:t>
            </a:r>
            <a:r>
              <a:rPr lang="en-US" dirty="0"/>
              <a:t> v Crown </a:t>
            </a:r>
          </a:p>
          <a:p>
            <a:r>
              <a:rPr lang="en-US" dirty="0"/>
              <a:t>S 21 prohibits unconscionable conduct with a wider scope than s 20 (or the general law of unconscionable conduct). Under s 21, unconscionable conduct does </a:t>
            </a:r>
            <a:r>
              <a:rPr lang="en-US" i="1" dirty="0"/>
              <a:t>not</a:t>
            </a:r>
            <a:r>
              <a:rPr lang="en-US" dirty="0"/>
              <a:t> require proof of a special disadvantage (in contrast to general law cases like Amadio).</a:t>
            </a:r>
          </a:p>
          <a:p>
            <a:r>
              <a:rPr lang="en-US" dirty="0"/>
              <a:t>Like s 18, ss 20-21 are </a:t>
            </a:r>
            <a:r>
              <a:rPr lang="en-US" i="1" dirty="0"/>
              <a:t>not</a:t>
            </a:r>
            <a:r>
              <a:rPr lang="en-US" dirty="0"/>
              <a:t> limited to consumer transactions.</a:t>
            </a:r>
          </a:p>
          <a:p>
            <a:r>
              <a:rPr lang="en-US" dirty="0"/>
              <a:t>Civil pecuniary penalties may apply, along with the usual ACL remedies.</a:t>
            </a:r>
          </a:p>
          <a:p>
            <a:endParaRPr lang="en-US" dirty="0"/>
          </a:p>
          <a:p>
            <a:endParaRPr lang="en-AU" dirty="0"/>
          </a:p>
        </p:txBody>
      </p:sp>
    </p:spTree>
    <p:extLst>
      <p:ext uri="{BB962C8B-B14F-4D97-AF65-F5344CB8AC3E}">
        <p14:creationId xmlns:p14="http://schemas.microsoft.com/office/powerpoint/2010/main" val="3391922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7B646-AE91-3006-45AB-693D9610F7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347A3E-2D1A-3C61-758C-19DC498C5942}"/>
              </a:ext>
            </a:extLst>
          </p:cNvPr>
          <p:cNvSpPr>
            <a:spLocks noGrp="1"/>
          </p:cNvSpPr>
          <p:nvPr>
            <p:ph type="title"/>
          </p:nvPr>
        </p:nvSpPr>
        <p:spPr/>
        <p:txBody>
          <a:bodyPr/>
          <a:lstStyle/>
          <a:p>
            <a:r>
              <a:rPr lang="en-AU" dirty="0"/>
              <a:t>Regulation of unfair terms in consumer contracts</a:t>
            </a:r>
          </a:p>
        </p:txBody>
      </p:sp>
      <p:sp>
        <p:nvSpPr>
          <p:cNvPr id="3" name="Content Placeholder 2">
            <a:extLst>
              <a:ext uri="{FF2B5EF4-FFF2-40B4-BE49-F238E27FC236}">
                <a16:creationId xmlns:a16="http://schemas.microsoft.com/office/drawing/2014/main" id="{63A7246E-6092-1901-0CEC-09C25C81B733}"/>
              </a:ext>
            </a:extLst>
          </p:cNvPr>
          <p:cNvSpPr>
            <a:spLocks noGrp="1"/>
          </p:cNvSpPr>
          <p:nvPr>
            <p:ph idx="1"/>
          </p:nvPr>
        </p:nvSpPr>
        <p:spPr/>
        <p:txBody>
          <a:bodyPr>
            <a:normAutofit fontScale="92500" lnSpcReduction="2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S 23 invalidates unfair terms in consumer contracts and small business contracts. This  protection applies only to terms in a standard form contract where one party has most of the bargaining power and offers terms on a ‘take it or leave it’ basis with no reasonable opportunity to negotiate.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S24(1) defines an ‘unfair’ term as one that - would cause a significant imbalance in the parties’ contractual rights and obligations; is not reasonably necessary in order to protect the legitimate interests of the stronger party; and would cause detriment (whether financial or otherwise) to the weaker party if </a:t>
            </a:r>
            <a:r>
              <a:rPr lang="en-US" sz="2600" dirty="0">
                <a:solidFill>
                  <a:prstClr val="black"/>
                </a:solidFill>
                <a:latin typeface="Calibri" panose="020F0502020204030204"/>
              </a:rPr>
              <a:t>enforced</a:t>
            </a: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An unfair term is void. </a:t>
            </a:r>
            <a:r>
              <a:rPr lang="en-US" sz="2600" dirty="0">
                <a:solidFill>
                  <a:prstClr val="black"/>
                </a:solidFill>
                <a:latin typeface="Calibri" panose="020F0502020204030204"/>
              </a:rPr>
              <a:t>T</a:t>
            </a: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he plaintiff may also seek the usual ACL remedies.</a:t>
            </a:r>
            <a:endParaRPr lang="en-AU" dirty="0"/>
          </a:p>
        </p:txBody>
      </p:sp>
    </p:spTree>
    <p:extLst>
      <p:ext uri="{BB962C8B-B14F-4D97-AF65-F5344CB8AC3E}">
        <p14:creationId xmlns:p14="http://schemas.microsoft.com/office/powerpoint/2010/main" val="1768656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00885-AD8E-F6F5-3CE5-E6714E9214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0FA100-7469-5888-B65D-F03D0DC707DD}"/>
              </a:ext>
            </a:extLst>
          </p:cNvPr>
          <p:cNvSpPr>
            <a:spLocks noGrp="1"/>
          </p:cNvSpPr>
          <p:nvPr>
            <p:ph type="title"/>
          </p:nvPr>
        </p:nvSpPr>
        <p:spPr/>
        <p:txBody>
          <a:bodyPr/>
          <a:lstStyle/>
          <a:p>
            <a:r>
              <a:rPr lang="en-AU" dirty="0"/>
              <a:t>Regulation of unfair business practices</a:t>
            </a:r>
          </a:p>
        </p:txBody>
      </p:sp>
      <p:sp>
        <p:nvSpPr>
          <p:cNvPr id="3" name="Content Placeholder 2">
            <a:extLst>
              <a:ext uri="{FF2B5EF4-FFF2-40B4-BE49-F238E27FC236}">
                <a16:creationId xmlns:a16="http://schemas.microsoft.com/office/drawing/2014/main" id="{4A20D6D6-4171-D690-2B7B-2AC35EF31205}"/>
              </a:ext>
            </a:extLst>
          </p:cNvPr>
          <p:cNvSpPr>
            <a:spLocks noGrp="1"/>
          </p:cNvSpPr>
          <p:nvPr>
            <p:ph idx="1"/>
          </p:nvPr>
        </p:nvSpPr>
        <p:spPr/>
        <p:txBody>
          <a:bodyPr>
            <a:normAutofit fontScale="92500" lnSpcReduction="10000"/>
          </a:bodyPr>
          <a:lstStyle/>
          <a:p>
            <a:r>
              <a:rPr lang="en-US" dirty="0"/>
              <a:t>These rules ‘sometimes overlap with the broader provisions of the ACL and operate alongside them’.</a:t>
            </a:r>
          </a:p>
          <a:p>
            <a:r>
              <a:rPr lang="en-US" dirty="0"/>
              <a:t>Examples of unfair practices in trade </a:t>
            </a:r>
            <a:r>
              <a:rPr lang="en-US"/>
              <a:t>or commerce </a:t>
            </a:r>
            <a:r>
              <a:rPr lang="en-US" dirty="0"/>
              <a:t>include –</a:t>
            </a:r>
          </a:p>
          <a:p>
            <a:pPr marL="633413" indent="-279400"/>
            <a:r>
              <a:rPr lang="en-US" dirty="0"/>
              <a:t>False or misleading statements</a:t>
            </a:r>
          </a:p>
          <a:p>
            <a:pPr marL="633413" indent="-279400"/>
            <a:r>
              <a:rPr lang="en-US" dirty="0"/>
              <a:t>Bait advertising</a:t>
            </a:r>
          </a:p>
          <a:p>
            <a:pPr marL="633413" indent="-279400"/>
            <a:r>
              <a:rPr lang="en-US" dirty="0"/>
              <a:t>Unsolicited goods</a:t>
            </a:r>
          </a:p>
          <a:p>
            <a:pPr marL="633413" indent="-279400"/>
            <a:r>
              <a:rPr lang="en-US" dirty="0"/>
              <a:t>Pyramid schemes</a:t>
            </a:r>
          </a:p>
          <a:p>
            <a:endParaRPr lang="en-AU" dirty="0"/>
          </a:p>
        </p:txBody>
      </p:sp>
    </p:spTree>
    <p:extLst>
      <p:ext uri="{BB962C8B-B14F-4D97-AF65-F5344CB8AC3E}">
        <p14:creationId xmlns:p14="http://schemas.microsoft.com/office/powerpoint/2010/main" val="645950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312C5-426E-ECF9-001D-29D3AC55C691}"/>
              </a:ext>
            </a:extLst>
          </p:cNvPr>
          <p:cNvSpPr>
            <a:spLocks noGrp="1"/>
          </p:cNvSpPr>
          <p:nvPr>
            <p:ph type="title"/>
          </p:nvPr>
        </p:nvSpPr>
        <p:spPr/>
        <p:txBody>
          <a:bodyPr/>
          <a:lstStyle/>
          <a:p>
            <a:r>
              <a:rPr lang="en-AU" dirty="0"/>
              <a:t>Regulation of unfair business practices</a:t>
            </a:r>
          </a:p>
        </p:txBody>
      </p:sp>
      <p:sp>
        <p:nvSpPr>
          <p:cNvPr id="3" name="Content Placeholder 2">
            <a:extLst>
              <a:ext uri="{FF2B5EF4-FFF2-40B4-BE49-F238E27FC236}">
                <a16:creationId xmlns:a16="http://schemas.microsoft.com/office/drawing/2014/main" id="{BE4EFBA2-048B-B71D-7499-103244A9E3B2}"/>
              </a:ext>
            </a:extLst>
          </p:cNvPr>
          <p:cNvSpPr>
            <a:spLocks noGrp="1"/>
          </p:cNvSpPr>
          <p:nvPr>
            <p:ph idx="1"/>
          </p:nvPr>
        </p:nvSpPr>
        <p:spPr/>
        <p:txBody>
          <a:bodyPr>
            <a:normAutofit fontScale="92500" lnSpcReduction="10000"/>
          </a:bodyPr>
          <a:lstStyle/>
          <a:p>
            <a:r>
              <a:rPr lang="en-AU" dirty="0"/>
              <a:t>Regulation of unsolicited consumer agreements – The ACL sets the</a:t>
            </a:r>
            <a:r>
              <a:rPr lang="en-US" dirty="0"/>
              <a:t> times at which unsolicited phone calls are permitted. Dealers are required to disclose their purpose and identity, to leave the consumer’s premises if requested, and to provide a written copy of any agreement. Civil pecuniary penalties may apply, along with the usual ACL remedies.</a:t>
            </a:r>
            <a:endParaRPr lang="en-AU" dirty="0"/>
          </a:p>
          <a:p>
            <a:r>
              <a:rPr lang="en-AU" dirty="0"/>
              <a:t>Regulation of Dangerous Products – Manufacturers are liable for injury, death or property damage caused by defective goods. If the supplier is unable to identify the manufacturer, the supplier will be liable. Supply of dangerous products is subject to civil and criminal penalties, and the injured party may seek the usual ACL remedies.</a:t>
            </a:r>
            <a:endParaRPr lang="en-US" dirty="0"/>
          </a:p>
          <a:p>
            <a:endParaRPr lang="en-AU" dirty="0"/>
          </a:p>
        </p:txBody>
      </p:sp>
    </p:spTree>
    <p:extLst>
      <p:ext uri="{BB962C8B-B14F-4D97-AF65-F5344CB8AC3E}">
        <p14:creationId xmlns:p14="http://schemas.microsoft.com/office/powerpoint/2010/main" val="1940212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455B7-9DDF-8CAD-9A5F-48A92343B939}"/>
              </a:ext>
            </a:extLst>
          </p:cNvPr>
          <p:cNvSpPr>
            <a:spLocks noGrp="1"/>
          </p:cNvSpPr>
          <p:nvPr>
            <p:ph type="title"/>
          </p:nvPr>
        </p:nvSpPr>
        <p:spPr/>
        <p:txBody>
          <a:bodyPr/>
          <a:lstStyle/>
          <a:p>
            <a:r>
              <a:rPr lang="en-AU"/>
              <a:t>Questions for in-class discussion</a:t>
            </a:r>
          </a:p>
        </p:txBody>
      </p:sp>
      <p:sp>
        <p:nvSpPr>
          <p:cNvPr id="3" name="Content Placeholder 2">
            <a:extLst>
              <a:ext uri="{FF2B5EF4-FFF2-40B4-BE49-F238E27FC236}">
                <a16:creationId xmlns:a16="http://schemas.microsoft.com/office/drawing/2014/main" id="{7154F85A-7634-6FC5-006F-30C23E3FFE20}"/>
              </a:ext>
            </a:extLst>
          </p:cNvPr>
          <p:cNvSpPr>
            <a:spLocks noGrp="1"/>
          </p:cNvSpPr>
          <p:nvPr>
            <p:ph idx="1"/>
          </p:nvPr>
        </p:nvSpPr>
        <p:spPr/>
        <p:txBody>
          <a:bodyPr/>
          <a:lstStyle/>
          <a:p>
            <a:r>
              <a:rPr lang="en-US" dirty="0"/>
              <a:t>In Australia, why are consumer contracts subject to a special set of legal rules? [6.3.1]</a:t>
            </a:r>
          </a:p>
          <a:p>
            <a:r>
              <a:rPr lang="en-US" dirty="0"/>
              <a:t>Give an example of a transaction that is not ‘in trade or commerce’ as defined in the ACL. [6.3.3]</a:t>
            </a:r>
          </a:p>
          <a:p>
            <a:r>
              <a:rPr lang="en-US" dirty="0"/>
              <a:t>How does the ACL redefine the scope of unconscionable conduct (in comparison to the law of unconscionable dealing described at 6.2.6)? </a:t>
            </a:r>
            <a:r>
              <a:rPr lang="en-US"/>
              <a:t>[6.4.2]</a:t>
            </a:r>
          </a:p>
          <a:p>
            <a:endParaRPr lang="en-AU"/>
          </a:p>
        </p:txBody>
      </p:sp>
    </p:spTree>
    <p:extLst>
      <p:ext uri="{BB962C8B-B14F-4D97-AF65-F5344CB8AC3E}">
        <p14:creationId xmlns:p14="http://schemas.microsoft.com/office/powerpoint/2010/main" val="2104259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89D1C-73B7-030B-C879-CD1BD5C3DFE1}"/>
              </a:ext>
            </a:extLst>
          </p:cNvPr>
          <p:cNvSpPr>
            <a:spLocks noGrp="1"/>
          </p:cNvSpPr>
          <p:nvPr>
            <p:ph type="title"/>
          </p:nvPr>
        </p:nvSpPr>
        <p:spPr/>
        <p:txBody>
          <a:bodyPr/>
          <a:lstStyle/>
          <a:p>
            <a:r>
              <a:rPr lang="en-AU" dirty="0"/>
              <a:t>Week eleven agenda</a:t>
            </a:r>
          </a:p>
        </p:txBody>
      </p:sp>
      <p:sp>
        <p:nvSpPr>
          <p:cNvPr id="3" name="Content Placeholder 2">
            <a:extLst>
              <a:ext uri="{FF2B5EF4-FFF2-40B4-BE49-F238E27FC236}">
                <a16:creationId xmlns:a16="http://schemas.microsoft.com/office/drawing/2014/main" id="{BA5F1235-20AA-2F35-6CED-4E1F3AE8BE4C}"/>
              </a:ext>
            </a:extLst>
          </p:cNvPr>
          <p:cNvSpPr>
            <a:spLocks noGrp="1"/>
          </p:cNvSpPr>
          <p:nvPr>
            <p:ph idx="1"/>
          </p:nvPr>
        </p:nvSpPr>
        <p:spPr/>
        <p:txBody>
          <a:bodyPr>
            <a:normAutofit fontScale="92500" lnSpcReduction="20000"/>
          </a:bodyPr>
          <a:lstStyle/>
          <a:p>
            <a:r>
              <a:rPr lang="en-AU" dirty="0"/>
              <a:t>This week we explore statutory guarantees protecting consumers and statutory regulation of undesirable business practices.</a:t>
            </a:r>
          </a:p>
          <a:p>
            <a:r>
              <a:rPr lang="en-AU" dirty="0"/>
              <a:t>You should be able to explain the rationale</a:t>
            </a:r>
            <a:r>
              <a:rPr lang="en-US" dirty="0"/>
              <a:t> for legal regulation to protect consumers.</a:t>
            </a:r>
            <a:endParaRPr lang="en-AU" dirty="0"/>
          </a:p>
          <a:p>
            <a:r>
              <a:rPr lang="en-AU" dirty="0"/>
              <a:t>You should be able to identify statutory guarantees for consumers under the Australian Consumer Law (ACL).</a:t>
            </a:r>
          </a:p>
          <a:p>
            <a:r>
              <a:rPr lang="en-AU" dirty="0"/>
              <a:t>You should be able to explain how the ACL regulates undesirable business practices – i.e. misleading conduct; unconscionable conduct; unfair terms in consumer contracts; and unfair business practices.</a:t>
            </a:r>
          </a:p>
          <a:p>
            <a:endParaRPr lang="en-AU" dirty="0"/>
          </a:p>
          <a:p>
            <a:endParaRPr lang="en-AU" dirty="0"/>
          </a:p>
        </p:txBody>
      </p:sp>
    </p:spTree>
    <p:extLst>
      <p:ext uri="{BB962C8B-B14F-4D97-AF65-F5344CB8AC3E}">
        <p14:creationId xmlns:p14="http://schemas.microsoft.com/office/powerpoint/2010/main" val="3668665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A8778-CD9A-5658-6DAB-923AE52BC9C5}"/>
              </a:ext>
            </a:extLst>
          </p:cNvPr>
          <p:cNvSpPr>
            <a:spLocks noGrp="1"/>
          </p:cNvSpPr>
          <p:nvPr>
            <p:ph type="title"/>
          </p:nvPr>
        </p:nvSpPr>
        <p:spPr/>
        <p:txBody>
          <a:bodyPr/>
          <a:lstStyle/>
          <a:p>
            <a:r>
              <a:rPr lang="en-AU" dirty="0"/>
              <a:t>The need for regulation of consumer contracts</a:t>
            </a:r>
          </a:p>
        </p:txBody>
      </p:sp>
      <p:sp>
        <p:nvSpPr>
          <p:cNvPr id="3" name="Content Placeholder 2">
            <a:extLst>
              <a:ext uri="{FF2B5EF4-FFF2-40B4-BE49-F238E27FC236}">
                <a16:creationId xmlns:a16="http://schemas.microsoft.com/office/drawing/2014/main" id="{6885F830-9B0F-6946-AEDA-8E3BF8AFEE99}"/>
              </a:ext>
            </a:extLst>
          </p:cNvPr>
          <p:cNvSpPr>
            <a:spLocks noGrp="1"/>
          </p:cNvSpPr>
          <p:nvPr>
            <p:ph idx="1"/>
          </p:nvPr>
        </p:nvSpPr>
        <p:spPr/>
        <p:txBody>
          <a:bodyPr>
            <a:normAutofit lnSpcReduction="10000"/>
          </a:bodyPr>
          <a:lstStyle/>
          <a:p>
            <a:r>
              <a:rPr lang="en-AU" dirty="0"/>
              <a:t>In week 6, we noted that the law recognises a risk of exploitation when a </a:t>
            </a:r>
            <a:r>
              <a:rPr lang="en-US" dirty="0"/>
              <a:t>limitation of liability clause in a standard form contract is presented to a weaker party on a take-it-or-leave-it basis. Statutory guarantees of the Australian Consumer Law (ACL) are designed to protect consumers - whose bargaining power and ability to negotiate is limited - from this sort of abuse.</a:t>
            </a:r>
          </a:p>
          <a:p>
            <a:r>
              <a:rPr lang="en-US" dirty="0"/>
              <a:t>Because the statutory guarantees of the ACL are not contractual terms, they cannot be excluded by agreement of the parties — any attempt to do so is void.</a:t>
            </a:r>
            <a:endParaRPr lang="en-AU" dirty="0"/>
          </a:p>
        </p:txBody>
      </p:sp>
    </p:spTree>
    <p:extLst>
      <p:ext uri="{BB962C8B-B14F-4D97-AF65-F5344CB8AC3E}">
        <p14:creationId xmlns:p14="http://schemas.microsoft.com/office/powerpoint/2010/main" val="3146642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77DFF-5804-39CF-6099-C41BA30A4100}"/>
              </a:ext>
            </a:extLst>
          </p:cNvPr>
          <p:cNvSpPr>
            <a:spLocks noGrp="1"/>
          </p:cNvSpPr>
          <p:nvPr>
            <p:ph type="title"/>
          </p:nvPr>
        </p:nvSpPr>
        <p:spPr/>
        <p:txBody>
          <a:bodyPr/>
          <a:lstStyle/>
          <a:p>
            <a:r>
              <a:rPr lang="en-AU" dirty="0"/>
              <a:t>The Australian Consumer Law</a:t>
            </a:r>
          </a:p>
        </p:txBody>
      </p:sp>
      <p:sp>
        <p:nvSpPr>
          <p:cNvPr id="3" name="Content Placeholder 2">
            <a:extLst>
              <a:ext uri="{FF2B5EF4-FFF2-40B4-BE49-F238E27FC236}">
                <a16:creationId xmlns:a16="http://schemas.microsoft.com/office/drawing/2014/main" id="{1B93D0A2-4AFA-A4B1-5171-3B5F852DB0C8}"/>
              </a:ext>
            </a:extLst>
          </p:cNvPr>
          <p:cNvSpPr>
            <a:spLocks noGrp="1"/>
          </p:cNvSpPr>
          <p:nvPr>
            <p:ph idx="1"/>
          </p:nvPr>
        </p:nvSpPr>
        <p:spPr/>
        <p:txBody>
          <a:bodyPr/>
          <a:lstStyle/>
          <a:p>
            <a:r>
              <a:rPr lang="en-US" dirty="0"/>
              <a:t>The ACL took effect on 1/1/2011 as Schedule 2 of the Competition and Consumer Act 2010 (</a:t>
            </a:r>
            <a:r>
              <a:rPr lang="en-US" dirty="0" err="1"/>
              <a:t>Cth</a:t>
            </a:r>
            <a:r>
              <a:rPr lang="en-US" dirty="0"/>
              <a:t>).  While it is Commonwealth legislation, the ACL has also been adopted by all of the states and territories.</a:t>
            </a:r>
          </a:p>
          <a:p>
            <a:r>
              <a:rPr lang="en-US" dirty="0"/>
              <a:t>The ACL is administered by the Australian Competition and Consumer Commission (ACCC) at the Commonwealth level. At the state level (in WA), the enforcement agency is the Consumer Protection division of the Department of Energy, Mines, Industry Regulation and Safety.</a:t>
            </a:r>
            <a:endParaRPr lang="en-AU" dirty="0"/>
          </a:p>
        </p:txBody>
      </p:sp>
    </p:spTree>
    <p:extLst>
      <p:ext uri="{BB962C8B-B14F-4D97-AF65-F5344CB8AC3E}">
        <p14:creationId xmlns:p14="http://schemas.microsoft.com/office/powerpoint/2010/main" val="2871141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6E7E3-4568-4A7F-0CE4-D23EAE27502D}"/>
              </a:ext>
            </a:extLst>
          </p:cNvPr>
          <p:cNvSpPr>
            <a:spLocks noGrp="1"/>
          </p:cNvSpPr>
          <p:nvPr>
            <p:ph type="title"/>
          </p:nvPr>
        </p:nvSpPr>
        <p:spPr/>
        <p:txBody>
          <a:bodyPr/>
          <a:lstStyle/>
          <a:p>
            <a:r>
              <a:rPr lang="en-AU" dirty="0"/>
              <a:t>The Australian Consumer Law</a:t>
            </a:r>
          </a:p>
        </p:txBody>
      </p:sp>
      <p:sp>
        <p:nvSpPr>
          <p:cNvPr id="3" name="Content Placeholder 2">
            <a:extLst>
              <a:ext uri="{FF2B5EF4-FFF2-40B4-BE49-F238E27FC236}">
                <a16:creationId xmlns:a16="http://schemas.microsoft.com/office/drawing/2014/main" id="{91D5E2C4-639C-13AE-7B49-9684BA17A1D2}"/>
              </a:ext>
            </a:extLst>
          </p:cNvPr>
          <p:cNvSpPr>
            <a:spLocks noGrp="1"/>
          </p:cNvSpPr>
          <p:nvPr>
            <p:ph idx="1"/>
          </p:nvPr>
        </p:nvSpPr>
        <p:spPr/>
        <p:txBody>
          <a:bodyPr>
            <a:normAutofit fontScale="92500" lnSpcReduction="10000"/>
          </a:bodyPr>
          <a:lstStyle/>
          <a:p>
            <a:r>
              <a:rPr lang="en-AU" dirty="0"/>
              <a:t>The statutory guarantees of the ACL apply when a person acting ‘in trade of commerce’ supplies goods or services to a ‘consumer’. The scope of protection is limited by the definition of these concepts.</a:t>
            </a:r>
          </a:p>
          <a:p>
            <a:r>
              <a:rPr lang="en-AU" dirty="0"/>
              <a:t>Under s 3 of the ACL, </a:t>
            </a:r>
            <a:r>
              <a:rPr lang="en-US" dirty="0"/>
              <a:t>a buyer is </a:t>
            </a:r>
            <a:r>
              <a:rPr lang="en-US" i="1" dirty="0"/>
              <a:t>not</a:t>
            </a:r>
            <a:r>
              <a:rPr lang="en-US" dirty="0"/>
              <a:t> a consumer of goods acquired for a commercial purpose. Otherwise, a</a:t>
            </a:r>
            <a:r>
              <a:rPr lang="en-AU" dirty="0"/>
              <a:t> buyer is a consumer if goods cost less than $100,000, </a:t>
            </a:r>
            <a:r>
              <a:rPr lang="en-AU" i="1" dirty="0"/>
              <a:t>or</a:t>
            </a:r>
            <a:r>
              <a:rPr lang="en-AU" dirty="0"/>
              <a:t> if goods are of</a:t>
            </a:r>
            <a:r>
              <a:rPr lang="en-US" dirty="0"/>
              <a:t> a kind ordinarily acquired for personal consumption.</a:t>
            </a:r>
            <a:r>
              <a:rPr lang="en-AU" dirty="0"/>
              <a:t> </a:t>
            </a:r>
          </a:p>
          <a:p>
            <a:r>
              <a:rPr lang="en-AU" dirty="0"/>
              <a:t>Under s 2 of the ACL, ‘in trade or commerce’ includes any business or professional activity. It does </a:t>
            </a:r>
            <a:r>
              <a:rPr lang="en-AU" i="1" dirty="0"/>
              <a:t>not</a:t>
            </a:r>
            <a:r>
              <a:rPr lang="en-AU" dirty="0"/>
              <a:t> include ‘private’ transactions that are not part of the supplier’s </a:t>
            </a:r>
            <a:r>
              <a:rPr lang="en-US" dirty="0"/>
              <a:t>regular business or livelihood.</a:t>
            </a:r>
            <a:endParaRPr lang="en-AU" dirty="0"/>
          </a:p>
        </p:txBody>
      </p:sp>
    </p:spTree>
    <p:extLst>
      <p:ext uri="{BB962C8B-B14F-4D97-AF65-F5344CB8AC3E}">
        <p14:creationId xmlns:p14="http://schemas.microsoft.com/office/powerpoint/2010/main" val="1939837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70F58-7A99-D567-97B0-15C3C2CA39D6}"/>
              </a:ext>
            </a:extLst>
          </p:cNvPr>
          <p:cNvSpPr>
            <a:spLocks noGrp="1"/>
          </p:cNvSpPr>
          <p:nvPr>
            <p:ph type="title"/>
          </p:nvPr>
        </p:nvSpPr>
        <p:spPr/>
        <p:txBody>
          <a:bodyPr/>
          <a:lstStyle/>
          <a:p>
            <a:r>
              <a:rPr lang="en-AU" dirty="0"/>
              <a:t>Statutory guarantees for consumers</a:t>
            </a:r>
          </a:p>
        </p:txBody>
      </p:sp>
      <p:sp>
        <p:nvSpPr>
          <p:cNvPr id="3" name="Content Placeholder 2">
            <a:extLst>
              <a:ext uri="{FF2B5EF4-FFF2-40B4-BE49-F238E27FC236}">
                <a16:creationId xmlns:a16="http://schemas.microsoft.com/office/drawing/2014/main" id="{FE2AF0C3-285D-A091-6497-E83499AE8B58}"/>
              </a:ext>
            </a:extLst>
          </p:cNvPr>
          <p:cNvSpPr>
            <a:spLocks noGrp="1"/>
          </p:cNvSpPr>
          <p:nvPr>
            <p:ph idx="1"/>
          </p:nvPr>
        </p:nvSpPr>
        <p:spPr/>
        <p:txBody>
          <a:bodyPr>
            <a:normAutofit fontScale="77500" lnSpcReduction="20000"/>
          </a:bodyPr>
          <a:lstStyle/>
          <a:p>
            <a:r>
              <a:rPr lang="en-US" dirty="0"/>
              <a:t>The following guarantees cover goods or services supplied to a consumer in trade or commerce.</a:t>
            </a:r>
          </a:p>
          <a:p>
            <a:pPr marL="633413" indent="-279400"/>
            <a:r>
              <a:rPr lang="en-US" dirty="0"/>
              <a:t>S 56 – Guarantee of correspondence with description </a:t>
            </a:r>
          </a:p>
          <a:p>
            <a:pPr marL="633413" indent="-279400"/>
            <a:r>
              <a:rPr lang="en-US" dirty="0"/>
              <a:t>S 54 – Guarantee of acceptable quality </a:t>
            </a:r>
          </a:p>
          <a:p>
            <a:pPr marL="633413" indent="-279400"/>
            <a:r>
              <a:rPr lang="en-US" dirty="0"/>
              <a:t>S 55 – Guarantee of suitability for a consumer’s purpose </a:t>
            </a:r>
          </a:p>
          <a:p>
            <a:pPr marL="633413" indent="-279400"/>
            <a:r>
              <a:rPr lang="en-US" dirty="0"/>
              <a:t>S 57 – Guarantee of correspondence with samples </a:t>
            </a:r>
          </a:p>
          <a:p>
            <a:pPr marL="633413" indent="-279400"/>
            <a:r>
              <a:rPr lang="en-US" dirty="0"/>
              <a:t>SS 51-53 – Guarantee of good title and quiet possession </a:t>
            </a:r>
          </a:p>
          <a:p>
            <a:pPr marL="633413" indent="-279400"/>
            <a:r>
              <a:rPr lang="en-US" dirty="0"/>
              <a:t>S 58 – Guarantee of the availability of spare parts and repairs </a:t>
            </a:r>
          </a:p>
          <a:p>
            <a:pPr marL="633413" indent="-279400"/>
            <a:r>
              <a:rPr lang="en-US" dirty="0"/>
              <a:t>S 59 – Guarantee of express warranties </a:t>
            </a:r>
            <a:endParaRPr lang="en-AU" dirty="0"/>
          </a:p>
        </p:txBody>
      </p:sp>
    </p:spTree>
    <p:extLst>
      <p:ext uri="{BB962C8B-B14F-4D97-AF65-F5344CB8AC3E}">
        <p14:creationId xmlns:p14="http://schemas.microsoft.com/office/powerpoint/2010/main" val="2088340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8721D2-39F2-C77D-841D-BE92E768D0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294239-E8C9-F65D-00EC-B91A45EDBD60}"/>
              </a:ext>
            </a:extLst>
          </p:cNvPr>
          <p:cNvSpPr>
            <a:spLocks noGrp="1"/>
          </p:cNvSpPr>
          <p:nvPr>
            <p:ph type="title"/>
          </p:nvPr>
        </p:nvSpPr>
        <p:spPr/>
        <p:txBody>
          <a:bodyPr/>
          <a:lstStyle/>
          <a:p>
            <a:r>
              <a:rPr lang="en-AU" dirty="0"/>
              <a:t>Remedies for breach of a statutory guarantee</a:t>
            </a:r>
          </a:p>
        </p:txBody>
      </p:sp>
      <p:sp>
        <p:nvSpPr>
          <p:cNvPr id="3" name="Content Placeholder 2">
            <a:extLst>
              <a:ext uri="{FF2B5EF4-FFF2-40B4-BE49-F238E27FC236}">
                <a16:creationId xmlns:a16="http://schemas.microsoft.com/office/drawing/2014/main" id="{194E3D3F-239E-D3ED-897C-D20AD529F099}"/>
              </a:ext>
            </a:extLst>
          </p:cNvPr>
          <p:cNvSpPr>
            <a:spLocks noGrp="1"/>
          </p:cNvSpPr>
          <p:nvPr>
            <p:ph idx="1"/>
          </p:nvPr>
        </p:nvSpPr>
        <p:spPr/>
        <p:txBody>
          <a:bodyPr>
            <a:normAutofit fontScale="85000" lnSpcReduction="20000"/>
          </a:bodyPr>
          <a:lstStyle/>
          <a:p>
            <a:r>
              <a:rPr lang="en-AU" dirty="0"/>
              <a:t>If a breach can be remedied </a:t>
            </a:r>
            <a:r>
              <a:rPr lang="en-AU" i="1" dirty="0"/>
              <a:t>and</a:t>
            </a:r>
            <a:r>
              <a:rPr lang="en-AU" dirty="0"/>
              <a:t> is not a major failure – </a:t>
            </a:r>
          </a:p>
          <a:p>
            <a:pPr marL="633413" indent="-279400"/>
            <a:r>
              <a:rPr lang="en-AU" dirty="0"/>
              <a:t>Remedies include </a:t>
            </a:r>
            <a:r>
              <a:rPr lang="en-US" dirty="0"/>
              <a:t>repair or replacement or a refund. </a:t>
            </a:r>
          </a:p>
          <a:p>
            <a:r>
              <a:rPr lang="en-AU" dirty="0"/>
              <a:t>If a breach cannot be remedied or is a major failure – </a:t>
            </a:r>
          </a:p>
          <a:p>
            <a:pPr marL="633413" indent="-279400"/>
            <a:r>
              <a:rPr lang="en-US" dirty="0"/>
              <a:t>The consumer may reject the goods, or keep the goods and bring an action to recover the difference between the amount paid and the diminished value of the goods. Reasonably foreseeable losses caused by a failure to comply with a guarantee are also recoverable.</a:t>
            </a:r>
          </a:p>
          <a:p>
            <a:r>
              <a:rPr lang="en-US" dirty="0"/>
              <a:t>It is not only a supplier of faulty goods that is liable for breaches of ss 54, 56, 58 or 59(1). The </a:t>
            </a:r>
            <a:r>
              <a:rPr lang="en-US" i="1" dirty="0"/>
              <a:t>manufacturer</a:t>
            </a:r>
            <a:r>
              <a:rPr lang="en-US" dirty="0"/>
              <a:t> of such goods is also liable.</a:t>
            </a:r>
          </a:p>
          <a:p>
            <a:endParaRPr lang="en-AU" dirty="0"/>
          </a:p>
        </p:txBody>
      </p:sp>
    </p:spTree>
    <p:extLst>
      <p:ext uri="{BB962C8B-B14F-4D97-AF65-F5344CB8AC3E}">
        <p14:creationId xmlns:p14="http://schemas.microsoft.com/office/powerpoint/2010/main" val="3826619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8481C-E827-825C-3D8B-2D075DDCAA71}"/>
              </a:ext>
            </a:extLst>
          </p:cNvPr>
          <p:cNvSpPr>
            <a:spLocks noGrp="1"/>
          </p:cNvSpPr>
          <p:nvPr>
            <p:ph type="title"/>
          </p:nvPr>
        </p:nvSpPr>
        <p:spPr/>
        <p:txBody>
          <a:bodyPr/>
          <a:lstStyle/>
          <a:p>
            <a:r>
              <a:rPr lang="en-AU" dirty="0"/>
              <a:t>Regulation of misleading conduct in trade or commerce</a:t>
            </a:r>
          </a:p>
        </p:txBody>
      </p:sp>
      <p:sp>
        <p:nvSpPr>
          <p:cNvPr id="3" name="Content Placeholder 2">
            <a:extLst>
              <a:ext uri="{FF2B5EF4-FFF2-40B4-BE49-F238E27FC236}">
                <a16:creationId xmlns:a16="http://schemas.microsoft.com/office/drawing/2014/main" id="{FC65EAF4-4E9C-1368-AEB4-B7A2ECC64B8C}"/>
              </a:ext>
            </a:extLst>
          </p:cNvPr>
          <p:cNvSpPr>
            <a:spLocks noGrp="1"/>
          </p:cNvSpPr>
          <p:nvPr>
            <p:ph idx="1"/>
          </p:nvPr>
        </p:nvSpPr>
        <p:spPr/>
        <p:txBody>
          <a:bodyPr>
            <a:normAutofit fontScale="92500" lnSpcReduction="20000"/>
          </a:bodyPr>
          <a:lstStyle/>
          <a:p>
            <a:r>
              <a:rPr lang="en-AU" dirty="0"/>
              <a:t>The invalidating circumstances discussed last week </a:t>
            </a:r>
            <a:r>
              <a:rPr lang="en-US" dirty="0"/>
              <a:t>do not protect consumers from other types of unethical business practice. </a:t>
            </a:r>
          </a:p>
          <a:p>
            <a:r>
              <a:rPr lang="en-US" dirty="0"/>
              <a:t>S 18 of the ACL is designed to fill this gap. Under s 18, ‘A person must not, in trade or commerce, engage in conduct that is misleading or deceptive or is likely to mislead or deceive.’ The scope of this section is </a:t>
            </a:r>
            <a:r>
              <a:rPr lang="en-US" i="1" dirty="0"/>
              <a:t>not</a:t>
            </a:r>
            <a:r>
              <a:rPr lang="en-US" dirty="0"/>
              <a:t> limited to consumer transactions.</a:t>
            </a:r>
          </a:p>
          <a:p>
            <a:r>
              <a:rPr lang="en-US" dirty="0"/>
              <a:t>A person can be a natural person or a company.</a:t>
            </a:r>
          </a:p>
          <a:p>
            <a:r>
              <a:rPr lang="en-US" dirty="0"/>
              <a:t>In this context, courts have found that there is no difference between conduct that is ‘misleading’ and conduct that is ‘deceptive’.</a:t>
            </a:r>
            <a:endParaRPr lang="en-AU" dirty="0"/>
          </a:p>
        </p:txBody>
      </p:sp>
    </p:spTree>
    <p:extLst>
      <p:ext uri="{BB962C8B-B14F-4D97-AF65-F5344CB8AC3E}">
        <p14:creationId xmlns:p14="http://schemas.microsoft.com/office/powerpoint/2010/main" val="2080509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01470-349B-1472-E295-416E99B54A05}"/>
              </a:ext>
            </a:extLst>
          </p:cNvPr>
          <p:cNvSpPr>
            <a:spLocks noGrp="1"/>
          </p:cNvSpPr>
          <p:nvPr>
            <p:ph type="title"/>
          </p:nvPr>
        </p:nvSpPr>
        <p:spPr/>
        <p:txBody>
          <a:bodyPr/>
          <a:lstStyle/>
          <a:p>
            <a:r>
              <a:rPr lang="en-US" dirty="0"/>
              <a:t>Regulation of misleading conduct in trade or commerce</a:t>
            </a:r>
            <a:endParaRPr lang="en-AU" dirty="0"/>
          </a:p>
        </p:txBody>
      </p:sp>
      <p:sp>
        <p:nvSpPr>
          <p:cNvPr id="3" name="Content Placeholder 2">
            <a:extLst>
              <a:ext uri="{FF2B5EF4-FFF2-40B4-BE49-F238E27FC236}">
                <a16:creationId xmlns:a16="http://schemas.microsoft.com/office/drawing/2014/main" id="{F39F9179-5192-9F91-6AF1-5101530FB6B3}"/>
              </a:ext>
            </a:extLst>
          </p:cNvPr>
          <p:cNvSpPr>
            <a:spLocks noGrp="1"/>
          </p:cNvSpPr>
          <p:nvPr>
            <p:ph idx="1"/>
          </p:nvPr>
        </p:nvSpPr>
        <p:spPr/>
        <p:txBody>
          <a:bodyPr>
            <a:normAutofit fontScale="92500"/>
          </a:bodyPr>
          <a:lstStyle/>
          <a:p>
            <a:r>
              <a:rPr lang="en-US" dirty="0"/>
              <a:t>The test of what is ‘misleading or likely to mislead’ is objective and requires proof of a causal link between the conduct and the error. Ex – McWilliams Wines v McDonalds; </a:t>
            </a:r>
            <a:r>
              <a:rPr lang="en-US" dirty="0" err="1"/>
              <a:t>Campomar</a:t>
            </a:r>
            <a:r>
              <a:rPr lang="en-US" dirty="0"/>
              <a:t> v Nike; ACCC v TPG; ACCC v Coles; ACCC v </a:t>
            </a:r>
            <a:r>
              <a:rPr lang="en-US" dirty="0" err="1"/>
              <a:t>Employsure</a:t>
            </a:r>
            <a:endParaRPr lang="en-US" dirty="0"/>
          </a:p>
          <a:p>
            <a:r>
              <a:rPr lang="en-US" dirty="0"/>
              <a:t>Liability for misleading conduct is strict, even if a person had no intention to deceive the other party. Ex - Yorke v Lucas </a:t>
            </a:r>
          </a:p>
          <a:p>
            <a:r>
              <a:rPr lang="en-US" dirty="0"/>
              <a:t>A breach of s 18 permits the plaintiff to apply for the usual ACL remedies, including an injunction, damages, or a court order to void or vary the contract.</a:t>
            </a:r>
            <a:endParaRPr lang="en-AU" dirty="0"/>
          </a:p>
        </p:txBody>
      </p:sp>
    </p:spTree>
    <p:extLst>
      <p:ext uri="{BB962C8B-B14F-4D97-AF65-F5344CB8AC3E}">
        <p14:creationId xmlns:p14="http://schemas.microsoft.com/office/powerpoint/2010/main" val="2821147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4536</TotalTime>
  <Words>1353</Words>
  <Application>Microsoft Office PowerPoint</Application>
  <PresentationFormat>Widescreen</PresentationFormat>
  <Paragraphs>64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Corbel</vt:lpstr>
      <vt:lpstr>Parallax</vt:lpstr>
      <vt:lpstr>LW103 Principles of Business Law</vt:lpstr>
      <vt:lpstr>Week eleven agenda</vt:lpstr>
      <vt:lpstr>The need for regulation of consumer contracts</vt:lpstr>
      <vt:lpstr>The Australian Consumer Law</vt:lpstr>
      <vt:lpstr>The Australian Consumer Law</vt:lpstr>
      <vt:lpstr>Statutory guarantees for consumers</vt:lpstr>
      <vt:lpstr>Remedies for breach of a statutory guarantee</vt:lpstr>
      <vt:lpstr>Regulation of misleading conduct in trade or commerce</vt:lpstr>
      <vt:lpstr>Regulation of misleading conduct in trade or commerce</vt:lpstr>
      <vt:lpstr>Regulation of unconscionable conduct in trade or commerce </vt:lpstr>
      <vt:lpstr>Regulation of unfair terms in consumer contracts</vt:lpstr>
      <vt:lpstr>Regulation of unfair business practices</vt:lpstr>
      <vt:lpstr>Regulation of unfair business practices</vt:lpstr>
      <vt:lpstr>Questions for in-class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Blake Hurst</dc:creator>
  <cp:lastModifiedBy>Blake Hurst</cp:lastModifiedBy>
  <cp:revision>32</cp:revision>
  <dcterms:created xsi:type="dcterms:W3CDTF">2025-01-24T04:01:29Z</dcterms:created>
  <dcterms:modified xsi:type="dcterms:W3CDTF">2025-04-21T04:03:56Z</dcterms:modified>
</cp:coreProperties>
</file>