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9" r:id="rId1"/>
  </p:sldMasterIdLst>
  <p:sldIdLst>
    <p:sldId id="256" r:id="rId2"/>
    <p:sldId id="262" r:id="rId3"/>
    <p:sldId id="257" r:id="rId4"/>
    <p:sldId id="263" r:id="rId5"/>
    <p:sldId id="264" r:id="rId6"/>
    <p:sldId id="258" r:id="rId7"/>
    <p:sldId id="265" r:id="rId8"/>
    <p:sldId id="266" r:id="rId9"/>
    <p:sldId id="267" r:id="rId10"/>
    <p:sldId id="268" r:id="rId11"/>
    <p:sldId id="269" r:id="rId12"/>
    <p:sldId id="270" r:id="rId13"/>
    <p:sldId id="271"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5" d="100"/>
          <a:sy n="65" d="100"/>
        </p:scale>
        <p:origin x="85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a:xfrm>
            <a:off x="5332412" y="5883275"/>
            <a:ext cx="4324044" cy="365125"/>
          </a:xfrm>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7310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D2DE1-3E73-4387-9E67-6313D2F8F7AA}" type="datetimeFigureOut">
              <a:rPr lang="en-AU" smtClean="0"/>
              <a:t>21/04/2025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251065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40589887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285586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972843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702166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9595186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3511996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1130111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a:xfrm>
            <a:off x="10951856" y="5867131"/>
            <a:ext cx="551167" cy="365125"/>
          </a:xfrm>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806176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F1D2DE1-3E73-4387-9E67-6313D2F8F7AA}" type="datetimeFigureOut">
              <a:rPr lang="en-AU" smtClean="0"/>
              <a:t>21/04/2025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026763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F1D2DE1-3E73-4387-9E67-6313D2F8F7AA}" type="datetimeFigureOut">
              <a:rPr lang="en-AU" smtClean="0"/>
              <a:t>21/04/2025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4177633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F1D2DE1-3E73-4387-9E67-6313D2F8F7AA}" type="datetimeFigureOut">
              <a:rPr lang="en-AU" smtClean="0"/>
              <a:t>21/04/2025</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04449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F1D2DE1-3E73-4387-9E67-6313D2F8F7AA}" type="datetimeFigureOut">
              <a:rPr lang="en-AU" smtClean="0"/>
              <a:t>21/04/2025</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2800815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1D2DE1-3E73-4387-9E67-6313D2F8F7AA}" type="datetimeFigureOut">
              <a:rPr lang="en-AU" smtClean="0"/>
              <a:t>21/04/2025</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4023491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D2DE1-3E73-4387-9E67-6313D2F8F7AA}" type="datetimeFigureOut">
              <a:rPr lang="en-AU" smtClean="0"/>
              <a:t>21/04/2025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36453556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F1D2DE1-3E73-4387-9E67-6313D2F8F7AA}" type="datetimeFigureOut">
              <a:rPr lang="en-AU" smtClean="0"/>
              <a:t>21/04/2025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F6AFF975-F780-47F7-9FE3-A0FF5AD3C3E0}" type="slidenum">
              <a:rPr lang="en-AU" smtClean="0"/>
              <a:t>‹#›</a:t>
            </a:fld>
            <a:endParaRPr lang="en-AU"/>
          </a:p>
        </p:txBody>
      </p:sp>
    </p:spTree>
    <p:extLst>
      <p:ext uri="{BB962C8B-B14F-4D97-AF65-F5344CB8AC3E}">
        <p14:creationId xmlns:p14="http://schemas.microsoft.com/office/powerpoint/2010/main" val="4130544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F1D2DE1-3E73-4387-9E67-6313D2F8F7AA}" type="datetimeFigureOut">
              <a:rPr lang="en-AU" smtClean="0"/>
              <a:t>21/04/2025</a:t>
            </a:fld>
            <a:endParaRPr lang="en-AU"/>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AU"/>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6AFF975-F780-47F7-9FE3-A0FF5AD3C3E0}" type="slidenum">
              <a:rPr lang="en-AU" smtClean="0"/>
              <a:t>‹#›</a:t>
            </a:fld>
            <a:endParaRPr lang="en-AU"/>
          </a:p>
        </p:txBody>
      </p:sp>
    </p:spTree>
    <p:extLst>
      <p:ext uri="{BB962C8B-B14F-4D97-AF65-F5344CB8AC3E}">
        <p14:creationId xmlns:p14="http://schemas.microsoft.com/office/powerpoint/2010/main" val="867005920"/>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 id="2147483765" r:id="rId16"/>
    <p:sldLayoutId id="2147483766"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21EC4-3205-C356-2794-B4F2EB69336A}"/>
              </a:ext>
            </a:extLst>
          </p:cNvPr>
          <p:cNvSpPr>
            <a:spLocks noGrp="1"/>
          </p:cNvSpPr>
          <p:nvPr>
            <p:ph type="ctrTitle"/>
          </p:nvPr>
        </p:nvSpPr>
        <p:spPr/>
        <p:txBody>
          <a:bodyPr/>
          <a:lstStyle/>
          <a:p>
            <a:r>
              <a:rPr lang="en-US" dirty="0"/>
              <a:t>LW103 Principles of Business Law</a:t>
            </a:r>
            <a:endParaRPr lang="en-AU" dirty="0"/>
          </a:p>
        </p:txBody>
      </p:sp>
      <p:sp>
        <p:nvSpPr>
          <p:cNvPr id="3" name="Subtitle 2">
            <a:extLst>
              <a:ext uri="{FF2B5EF4-FFF2-40B4-BE49-F238E27FC236}">
                <a16:creationId xmlns:a16="http://schemas.microsoft.com/office/drawing/2014/main" id="{BD0584E9-B28B-F9EA-17AE-E51F2A6FCA23}"/>
              </a:ext>
            </a:extLst>
          </p:cNvPr>
          <p:cNvSpPr>
            <a:spLocks noGrp="1"/>
          </p:cNvSpPr>
          <p:nvPr>
            <p:ph type="subTitle" idx="1"/>
          </p:nvPr>
        </p:nvSpPr>
        <p:spPr/>
        <p:txBody>
          <a:bodyPr/>
          <a:lstStyle/>
          <a:p>
            <a:r>
              <a:rPr lang="en-AU"/>
              <a:t>Consumer Protection Law 1</a:t>
            </a:r>
          </a:p>
        </p:txBody>
      </p:sp>
    </p:spTree>
    <p:extLst>
      <p:ext uri="{BB962C8B-B14F-4D97-AF65-F5344CB8AC3E}">
        <p14:creationId xmlns:p14="http://schemas.microsoft.com/office/powerpoint/2010/main" val="2710964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28268D-AD04-C356-8B79-08B7E97ACAD6}"/>
              </a:ext>
            </a:extLst>
          </p:cNvPr>
          <p:cNvSpPr>
            <a:spLocks noGrp="1"/>
          </p:cNvSpPr>
          <p:nvPr>
            <p:ph type="title"/>
          </p:nvPr>
        </p:nvSpPr>
        <p:spPr/>
        <p:txBody>
          <a:bodyPr/>
          <a:lstStyle/>
          <a:p>
            <a:r>
              <a:rPr lang="en-AU" dirty="0"/>
              <a:t>Mistake</a:t>
            </a:r>
          </a:p>
        </p:txBody>
      </p:sp>
      <p:sp>
        <p:nvSpPr>
          <p:cNvPr id="3" name="Content Placeholder 2">
            <a:extLst>
              <a:ext uri="{FF2B5EF4-FFF2-40B4-BE49-F238E27FC236}">
                <a16:creationId xmlns:a16="http://schemas.microsoft.com/office/drawing/2014/main" id="{3737F7A4-F0AD-1B38-7A76-C80F734490E0}"/>
              </a:ext>
            </a:extLst>
          </p:cNvPr>
          <p:cNvSpPr>
            <a:spLocks noGrp="1"/>
          </p:cNvSpPr>
          <p:nvPr>
            <p:ph idx="1"/>
          </p:nvPr>
        </p:nvSpPr>
        <p:spPr/>
        <p:txBody>
          <a:bodyPr>
            <a:normAutofit fontScale="92500" lnSpcReduction="10000"/>
          </a:bodyPr>
          <a:lstStyle/>
          <a:p>
            <a:r>
              <a:rPr lang="en-AU" dirty="0"/>
              <a:t>In </a:t>
            </a:r>
            <a:r>
              <a:rPr lang="en-AU" i="1" dirty="0"/>
              <a:t>limited</a:t>
            </a:r>
            <a:r>
              <a:rPr lang="en-AU" dirty="0"/>
              <a:t> circumstances, a transaction may be void or voidable if the parties enter a transaction on the basis of factual mistakes. Mistakes can be classified in three sub-categories - </a:t>
            </a:r>
          </a:p>
          <a:p>
            <a:pPr marL="530225" indent="-265113"/>
            <a:r>
              <a:rPr lang="en-AU" dirty="0"/>
              <a:t>Common mistakes – where both parties are mistaken about the same thing. Ex – </a:t>
            </a:r>
            <a:r>
              <a:rPr lang="en-US" dirty="0"/>
              <a:t>Great Peace Shipping v </a:t>
            </a:r>
            <a:r>
              <a:rPr lang="en-US" dirty="0" err="1"/>
              <a:t>Tsavliris</a:t>
            </a:r>
            <a:r>
              <a:rPr lang="en-US" dirty="0"/>
              <a:t> Salvage </a:t>
            </a:r>
          </a:p>
          <a:p>
            <a:pPr marL="530225" indent="-265113"/>
            <a:r>
              <a:rPr lang="en-US" dirty="0"/>
              <a:t>Mutual mistakes – where each party makes a different mistake. Ex – Raffles v </a:t>
            </a:r>
            <a:r>
              <a:rPr lang="en-US" dirty="0" err="1"/>
              <a:t>Wichelhaus</a:t>
            </a:r>
            <a:endParaRPr lang="en-US" dirty="0"/>
          </a:p>
          <a:p>
            <a:pPr marL="530225" indent="-265113"/>
            <a:r>
              <a:rPr lang="en-US" dirty="0"/>
              <a:t>Unilateral mistakes – where only one party is mistaken. Ex – Taylor v Johnson</a:t>
            </a:r>
          </a:p>
          <a:p>
            <a:endParaRPr lang="en-AU" dirty="0"/>
          </a:p>
        </p:txBody>
      </p:sp>
    </p:spTree>
    <p:extLst>
      <p:ext uri="{BB962C8B-B14F-4D97-AF65-F5344CB8AC3E}">
        <p14:creationId xmlns:p14="http://schemas.microsoft.com/office/powerpoint/2010/main" val="29427483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7DB49-06D2-F9B0-A5B1-C85762F0FA23}"/>
              </a:ext>
            </a:extLst>
          </p:cNvPr>
          <p:cNvSpPr>
            <a:spLocks noGrp="1"/>
          </p:cNvSpPr>
          <p:nvPr>
            <p:ph type="title"/>
          </p:nvPr>
        </p:nvSpPr>
        <p:spPr/>
        <p:txBody>
          <a:bodyPr/>
          <a:lstStyle/>
          <a:p>
            <a:r>
              <a:rPr lang="en-AU" dirty="0"/>
              <a:t>Misrepresentation</a:t>
            </a:r>
          </a:p>
        </p:txBody>
      </p:sp>
      <p:sp>
        <p:nvSpPr>
          <p:cNvPr id="3" name="Content Placeholder 2">
            <a:extLst>
              <a:ext uri="{FF2B5EF4-FFF2-40B4-BE49-F238E27FC236}">
                <a16:creationId xmlns:a16="http://schemas.microsoft.com/office/drawing/2014/main" id="{C6ECFAE5-027C-2A2B-2197-E73EF7C0B112}"/>
              </a:ext>
            </a:extLst>
          </p:cNvPr>
          <p:cNvSpPr>
            <a:spLocks noGrp="1"/>
          </p:cNvSpPr>
          <p:nvPr>
            <p:ph idx="1"/>
          </p:nvPr>
        </p:nvSpPr>
        <p:spPr/>
        <p:txBody>
          <a:bodyPr/>
          <a:lstStyle/>
          <a:p>
            <a:r>
              <a:rPr lang="en-US" dirty="0"/>
              <a:t>A representation is a statement of fact made with the intention of inducing the other party to enter a transaction. A misrepresentation is a representation that is not true. </a:t>
            </a:r>
          </a:p>
          <a:p>
            <a:r>
              <a:rPr lang="en-US" dirty="0"/>
              <a:t>Unless the misrepresentation is one of the terms of the contract, there is no liability for breach of contract. However, the resulting transaction can be voided, whether the misrepresentation was deliberate or negligent. Ex – </a:t>
            </a:r>
            <a:r>
              <a:rPr lang="en-US" dirty="0" err="1"/>
              <a:t>Alati</a:t>
            </a:r>
            <a:r>
              <a:rPr lang="en-US" dirty="0"/>
              <a:t> v Kruger</a:t>
            </a:r>
          </a:p>
        </p:txBody>
      </p:sp>
    </p:spTree>
    <p:extLst>
      <p:ext uri="{BB962C8B-B14F-4D97-AF65-F5344CB8AC3E}">
        <p14:creationId xmlns:p14="http://schemas.microsoft.com/office/powerpoint/2010/main" val="33111376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0F60D-4725-0AD3-E45B-6F3CC3C567CA}"/>
              </a:ext>
            </a:extLst>
          </p:cNvPr>
          <p:cNvSpPr>
            <a:spLocks noGrp="1"/>
          </p:cNvSpPr>
          <p:nvPr>
            <p:ph type="title"/>
          </p:nvPr>
        </p:nvSpPr>
        <p:spPr/>
        <p:txBody>
          <a:bodyPr/>
          <a:lstStyle/>
          <a:p>
            <a:r>
              <a:rPr lang="en-AU" dirty="0"/>
              <a:t>Illegal contracts</a:t>
            </a:r>
          </a:p>
        </p:txBody>
      </p:sp>
      <p:sp>
        <p:nvSpPr>
          <p:cNvPr id="3" name="Content Placeholder 2">
            <a:extLst>
              <a:ext uri="{FF2B5EF4-FFF2-40B4-BE49-F238E27FC236}">
                <a16:creationId xmlns:a16="http://schemas.microsoft.com/office/drawing/2014/main" id="{4E482FC0-1170-9EEF-F231-22FB10D3511B}"/>
              </a:ext>
            </a:extLst>
          </p:cNvPr>
          <p:cNvSpPr>
            <a:spLocks noGrp="1"/>
          </p:cNvSpPr>
          <p:nvPr>
            <p:ph idx="1"/>
          </p:nvPr>
        </p:nvSpPr>
        <p:spPr/>
        <p:txBody>
          <a:bodyPr>
            <a:normAutofit fontScale="92500" lnSpcReduction="10000"/>
          </a:bodyPr>
          <a:lstStyle/>
          <a:p>
            <a:r>
              <a:rPr lang="en-US" dirty="0"/>
              <a:t>An illegal contract is an agreement to do something forbidden by common law (public policy) or legislation. If a party tries to enforce an illegal agreement, the courts will refuse to assist.</a:t>
            </a:r>
          </a:p>
          <a:p>
            <a:r>
              <a:rPr lang="en-US" dirty="0"/>
              <a:t>Illegality in common law on grounds of public policy – e.g. an </a:t>
            </a:r>
            <a:r>
              <a:rPr lang="en-US" i="1" dirty="0"/>
              <a:t>unreasonable</a:t>
            </a:r>
            <a:r>
              <a:rPr lang="en-US" dirty="0"/>
              <a:t> restriction on a person’s right to earn a living. Ex - Lindner v Murdock’s Garage; </a:t>
            </a:r>
            <a:r>
              <a:rPr lang="en-US" dirty="0" err="1"/>
              <a:t>Nordenfelt</a:t>
            </a:r>
            <a:r>
              <a:rPr lang="en-US" dirty="0"/>
              <a:t> v Maxim </a:t>
            </a:r>
            <a:r>
              <a:rPr lang="en-US" dirty="0" err="1"/>
              <a:t>Nordenfelt</a:t>
            </a:r>
            <a:r>
              <a:rPr lang="en-US" dirty="0"/>
              <a:t> Guns &amp; Ammunition</a:t>
            </a:r>
          </a:p>
          <a:p>
            <a:r>
              <a:rPr lang="en-US" dirty="0"/>
              <a:t>Statutory illegality – Generally, courts do not invalidate a contract if the statute establishes a sufficient penalty for illegal conduct. Ex –  Fitzgerald v FJ Leonhardt; Master Education Services v Ketchell </a:t>
            </a:r>
            <a:endParaRPr lang="en-AU" dirty="0"/>
          </a:p>
        </p:txBody>
      </p:sp>
    </p:spTree>
    <p:extLst>
      <p:ext uri="{BB962C8B-B14F-4D97-AF65-F5344CB8AC3E}">
        <p14:creationId xmlns:p14="http://schemas.microsoft.com/office/powerpoint/2010/main" val="22445333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E069B2-BA5F-B69E-9324-29A40FCD8580}"/>
              </a:ext>
            </a:extLst>
          </p:cNvPr>
          <p:cNvSpPr>
            <a:spLocks noGrp="1"/>
          </p:cNvSpPr>
          <p:nvPr>
            <p:ph type="title"/>
          </p:nvPr>
        </p:nvSpPr>
        <p:spPr/>
        <p:txBody>
          <a:bodyPr/>
          <a:lstStyle/>
          <a:p>
            <a:r>
              <a:rPr lang="en-AU"/>
              <a:t>Questions for in-class discussion</a:t>
            </a:r>
          </a:p>
        </p:txBody>
      </p:sp>
      <p:sp>
        <p:nvSpPr>
          <p:cNvPr id="3" name="Content Placeholder 2">
            <a:extLst>
              <a:ext uri="{FF2B5EF4-FFF2-40B4-BE49-F238E27FC236}">
                <a16:creationId xmlns:a16="http://schemas.microsoft.com/office/drawing/2014/main" id="{F6EC090C-732C-6770-DB93-718B0F221F7B}"/>
              </a:ext>
            </a:extLst>
          </p:cNvPr>
          <p:cNvSpPr>
            <a:spLocks noGrp="1"/>
          </p:cNvSpPr>
          <p:nvPr>
            <p:ph idx="1"/>
          </p:nvPr>
        </p:nvSpPr>
        <p:spPr/>
        <p:txBody>
          <a:bodyPr/>
          <a:lstStyle/>
          <a:p>
            <a:r>
              <a:rPr lang="en-US" dirty="0"/>
              <a:t>What is the usual remedy when a transaction is found to be invalid? [6.2.2]</a:t>
            </a:r>
          </a:p>
          <a:p>
            <a:r>
              <a:rPr lang="en-US" dirty="0"/>
              <a:t>Why is it unusual for rescission to be granted in cases of unilateral mistake? [6.2.7]</a:t>
            </a:r>
          </a:p>
          <a:p>
            <a:r>
              <a:rPr lang="en-US" dirty="0"/>
              <a:t>Why is there not an enforceable contract if there is a mutual mistake about an issue of fundamental importance to the contract? </a:t>
            </a:r>
            <a:r>
              <a:rPr lang="en-US"/>
              <a:t>[6.2.7; refer back to 3.3.3]</a:t>
            </a:r>
          </a:p>
          <a:p>
            <a:endParaRPr lang="en-AU"/>
          </a:p>
        </p:txBody>
      </p:sp>
    </p:spTree>
    <p:extLst>
      <p:ext uri="{BB962C8B-B14F-4D97-AF65-F5344CB8AC3E}">
        <p14:creationId xmlns:p14="http://schemas.microsoft.com/office/powerpoint/2010/main" val="1597443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BAB8F-2D64-C353-33EF-AD8DF3385398}"/>
              </a:ext>
            </a:extLst>
          </p:cNvPr>
          <p:cNvSpPr>
            <a:spLocks noGrp="1"/>
          </p:cNvSpPr>
          <p:nvPr>
            <p:ph type="title"/>
          </p:nvPr>
        </p:nvSpPr>
        <p:spPr/>
        <p:txBody>
          <a:bodyPr/>
          <a:lstStyle/>
          <a:p>
            <a:r>
              <a:rPr lang="en-AU" dirty="0"/>
              <a:t>Week ten agenda</a:t>
            </a:r>
          </a:p>
        </p:txBody>
      </p:sp>
      <p:sp>
        <p:nvSpPr>
          <p:cNvPr id="3" name="Content Placeholder 2">
            <a:extLst>
              <a:ext uri="{FF2B5EF4-FFF2-40B4-BE49-F238E27FC236}">
                <a16:creationId xmlns:a16="http://schemas.microsoft.com/office/drawing/2014/main" id="{D4F8B1F9-3058-AA7B-99B4-E2ABC9571233}"/>
              </a:ext>
            </a:extLst>
          </p:cNvPr>
          <p:cNvSpPr>
            <a:spLocks noGrp="1"/>
          </p:cNvSpPr>
          <p:nvPr>
            <p:ph idx="1"/>
          </p:nvPr>
        </p:nvSpPr>
        <p:spPr/>
        <p:txBody>
          <a:bodyPr>
            <a:normAutofit/>
          </a:bodyPr>
          <a:lstStyle/>
          <a:p>
            <a:r>
              <a:rPr lang="en-AU" dirty="0"/>
              <a:t>This week we explore the circumstances in which the general law may invalidate transactions.</a:t>
            </a:r>
          </a:p>
          <a:p>
            <a:r>
              <a:rPr lang="en-US" dirty="0"/>
              <a:t>You should be able to recognise and analyse invaliding factors – i.e. duress; undue influence; unconscionable dealing; mistake; misrepresentation; and illegal contracts. </a:t>
            </a:r>
          </a:p>
          <a:p>
            <a:endParaRPr lang="en-US" dirty="0"/>
          </a:p>
        </p:txBody>
      </p:sp>
    </p:spTree>
    <p:extLst>
      <p:ext uri="{BB962C8B-B14F-4D97-AF65-F5344CB8AC3E}">
        <p14:creationId xmlns:p14="http://schemas.microsoft.com/office/powerpoint/2010/main" val="2517809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889D1C-73B7-030B-C879-CD1BD5C3DFE1}"/>
              </a:ext>
            </a:extLst>
          </p:cNvPr>
          <p:cNvSpPr>
            <a:spLocks noGrp="1"/>
          </p:cNvSpPr>
          <p:nvPr>
            <p:ph type="title"/>
          </p:nvPr>
        </p:nvSpPr>
        <p:spPr/>
        <p:txBody>
          <a:bodyPr/>
          <a:lstStyle/>
          <a:p>
            <a:r>
              <a:rPr lang="en-AU" dirty="0"/>
              <a:t>Invalidating a transaction</a:t>
            </a:r>
          </a:p>
        </p:txBody>
      </p:sp>
      <p:sp>
        <p:nvSpPr>
          <p:cNvPr id="3" name="Content Placeholder 2">
            <a:extLst>
              <a:ext uri="{FF2B5EF4-FFF2-40B4-BE49-F238E27FC236}">
                <a16:creationId xmlns:a16="http://schemas.microsoft.com/office/drawing/2014/main" id="{BA5F1235-20AA-2F35-6CED-4E1F3AE8BE4C}"/>
              </a:ext>
            </a:extLst>
          </p:cNvPr>
          <p:cNvSpPr>
            <a:spLocks noGrp="1"/>
          </p:cNvSpPr>
          <p:nvPr>
            <p:ph idx="1"/>
          </p:nvPr>
        </p:nvSpPr>
        <p:spPr/>
        <p:txBody>
          <a:bodyPr>
            <a:normAutofit lnSpcReduction="10000"/>
          </a:bodyPr>
          <a:lstStyle/>
          <a:p>
            <a:r>
              <a:rPr lang="en-AU" dirty="0"/>
              <a:t>The general law recognises that the validity of a legal transaction may be affected by unethical conduct. This applies to contracts and other transactions as well – e.g. transfers of property or granting a power of attorney. </a:t>
            </a:r>
          </a:p>
          <a:p>
            <a:r>
              <a:rPr lang="en-US" dirty="0"/>
              <a:t>When unethical conduct deprives a party of the opportunity to make a free and well-informed decision, the principle of freedom of contract does not apply, and any resulting transaction is rendered </a:t>
            </a:r>
            <a:r>
              <a:rPr lang="en-AU" i="1" dirty="0"/>
              <a:t>void</a:t>
            </a:r>
            <a:r>
              <a:rPr lang="en-AU" dirty="0"/>
              <a:t> (invalid) from the beginning or </a:t>
            </a:r>
            <a:r>
              <a:rPr lang="en-AU" i="1" dirty="0"/>
              <a:t>voidable</a:t>
            </a:r>
            <a:r>
              <a:rPr lang="en-AU" dirty="0"/>
              <a:t> at the election of the disadvantaged party.</a:t>
            </a:r>
          </a:p>
        </p:txBody>
      </p:sp>
    </p:spTree>
    <p:extLst>
      <p:ext uri="{BB962C8B-B14F-4D97-AF65-F5344CB8AC3E}">
        <p14:creationId xmlns:p14="http://schemas.microsoft.com/office/powerpoint/2010/main" val="3668665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7DF04-C275-A208-A8F1-CC19AFC4D140}"/>
              </a:ext>
            </a:extLst>
          </p:cNvPr>
          <p:cNvSpPr>
            <a:spLocks noGrp="1"/>
          </p:cNvSpPr>
          <p:nvPr>
            <p:ph type="title"/>
          </p:nvPr>
        </p:nvSpPr>
        <p:spPr/>
        <p:txBody>
          <a:bodyPr/>
          <a:lstStyle/>
          <a:p>
            <a:r>
              <a:rPr lang="en-AU" dirty="0"/>
              <a:t>Reversing an invalid transaction</a:t>
            </a:r>
          </a:p>
        </p:txBody>
      </p:sp>
      <p:sp>
        <p:nvSpPr>
          <p:cNvPr id="3" name="Content Placeholder 2">
            <a:extLst>
              <a:ext uri="{FF2B5EF4-FFF2-40B4-BE49-F238E27FC236}">
                <a16:creationId xmlns:a16="http://schemas.microsoft.com/office/drawing/2014/main" id="{EF16D3FB-CE13-99E7-51C5-810B1FD81CF9}"/>
              </a:ext>
            </a:extLst>
          </p:cNvPr>
          <p:cNvSpPr>
            <a:spLocks noGrp="1"/>
          </p:cNvSpPr>
          <p:nvPr>
            <p:ph idx="1"/>
          </p:nvPr>
        </p:nvSpPr>
        <p:spPr/>
        <p:txBody>
          <a:bodyPr>
            <a:normAutofit lnSpcReduction="10000"/>
          </a:bodyPr>
          <a:lstStyle/>
          <a:p>
            <a:r>
              <a:rPr lang="en-US" dirty="0"/>
              <a:t>An invalid transaction can be reversed through the remedy of rescission (or restitutio in integrum).</a:t>
            </a:r>
            <a:endParaRPr lang="en-AU" dirty="0"/>
          </a:p>
          <a:p>
            <a:r>
              <a:rPr lang="en-AU" dirty="0"/>
              <a:t>Rescission is an equitable remedy that requires proof of</a:t>
            </a:r>
            <a:r>
              <a:rPr lang="en-US" dirty="0"/>
              <a:t> invalidating circumstances (unethical conduct) rendering a transaction invalid. </a:t>
            </a:r>
            <a:endParaRPr lang="en-AU" dirty="0"/>
          </a:p>
          <a:p>
            <a:r>
              <a:rPr lang="en-AU" dirty="0"/>
              <a:t>The goal of rescission is to </a:t>
            </a:r>
            <a:r>
              <a:rPr lang="en-US" dirty="0"/>
              <a:t>reverse an invalid contract so that each party is restored to its pre-contract position. This means that rescission is unavailable if a party received something of value under the contract and is unable to return it.</a:t>
            </a:r>
          </a:p>
          <a:p>
            <a:endParaRPr lang="en-AU" dirty="0"/>
          </a:p>
        </p:txBody>
      </p:sp>
    </p:spTree>
    <p:extLst>
      <p:ext uri="{BB962C8B-B14F-4D97-AF65-F5344CB8AC3E}">
        <p14:creationId xmlns:p14="http://schemas.microsoft.com/office/powerpoint/2010/main" val="38603785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1B5B91-184C-AE4C-E01E-58B28A24DC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51B3D5-EA95-A601-4454-9E5E03CE8DB5}"/>
              </a:ext>
            </a:extLst>
          </p:cNvPr>
          <p:cNvSpPr>
            <a:spLocks noGrp="1"/>
          </p:cNvSpPr>
          <p:nvPr>
            <p:ph type="title"/>
          </p:nvPr>
        </p:nvSpPr>
        <p:spPr/>
        <p:txBody>
          <a:bodyPr/>
          <a:lstStyle/>
          <a:p>
            <a:r>
              <a:rPr lang="en-AU" dirty="0"/>
              <a:t>Reversing an invalid transaction</a:t>
            </a:r>
          </a:p>
        </p:txBody>
      </p:sp>
      <p:sp>
        <p:nvSpPr>
          <p:cNvPr id="3" name="Content Placeholder 2">
            <a:extLst>
              <a:ext uri="{FF2B5EF4-FFF2-40B4-BE49-F238E27FC236}">
                <a16:creationId xmlns:a16="http://schemas.microsoft.com/office/drawing/2014/main" id="{33AC4473-3596-5541-5CEE-CC42675CB818}"/>
              </a:ext>
            </a:extLst>
          </p:cNvPr>
          <p:cNvSpPr>
            <a:spLocks noGrp="1"/>
          </p:cNvSpPr>
          <p:nvPr>
            <p:ph idx="1"/>
          </p:nvPr>
        </p:nvSpPr>
        <p:spPr/>
        <p:txBody>
          <a:bodyPr>
            <a:normAutofit/>
          </a:bodyPr>
          <a:lstStyle/>
          <a:p>
            <a:r>
              <a:rPr lang="en-US" dirty="0"/>
              <a:t>Rescission will not be granted if -</a:t>
            </a:r>
          </a:p>
          <a:p>
            <a:pPr marL="633413" indent="-279400"/>
            <a:r>
              <a:rPr lang="en-US" dirty="0"/>
              <a:t>P delayed too long before seeking to void the transaction; </a:t>
            </a:r>
          </a:p>
          <a:p>
            <a:pPr marL="633413" indent="-279400"/>
            <a:r>
              <a:rPr lang="en-US" dirty="0"/>
              <a:t>P’s own conduct was unconscionable or unethical; </a:t>
            </a:r>
          </a:p>
          <a:p>
            <a:pPr marL="633413" indent="-279400"/>
            <a:r>
              <a:rPr lang="en-US" dirty="0"/>
              <a:t>P’s conduct is inconsistent with an intention to reverse the transaction; </a:t>
            </a:r>
            <a:r>
              <a:rPr lang="en-US" i="1" dirty="0"/>
              <a:t>or </a:t>
            </a:r>
          </a:p>
          <a:p>
            <a:pPr marL="633413" indent="-279400"/>
            <a:r>
              <a:rPr lang="en-US" dirty="0"/>
              <a:t>a third party acting in good faith has already acquired legal rights that would be affected if the transaction were reversed.</a:t>
            </a:r>
          </a:p>
          <a:p>
            <a:endParaRPr lang="en-AU" dirty="0"/>
          </a:p>
        </p:txBody>
      </p:sp>
    </p:spTree>
    <p:extLst>
      <p:ext uri="{BB962C8B-B14F-4D97-AF65-F5344CB8AC3E}">
        <p14:creationId xmlns:p14="http://schemas.microsoft.com/office/powerpoint/2010/main" val="909482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1621E-B1DD-7743-86DD-4766E93AB14D}"/>
              </a:ext>
            </a:extLst>
          </p:cNvPr>
          <p:cNvSpPr>
            <a:spLocks noGrp="1"/>
          </p:cNvSpPr>
          <p:nvPr>
            <p:ph type="title"/>
          </p:nvPr>
        </p:nvSpPr>
        <p:spPr/>
        <p:txBody>
          <a:bodyPr/>
          <a:lstStyle/>
          <a:p>
            <a:r>
              <a:rPr lang="en-AU" dirty="0"/>
              <a:t>Recognised vitiating circumstances</a:t>
            </a:r>
          </a:p>
        </p:txBody>
      </p:sp>
      <p:sp>
        <p:nvSpPr>
          <p:cNvPr id="3" name="Content Placeholder 2">
            <a:extLst>
              <a:ext uri="{FF2B5EF4-FFF2-40B4-BE49-F238E27FC236}">
                <a16:creationId xmlns:a16="http://schemas.microsoft.com/office/drawing/2014/main" id="{307E9FAC-2E71-B9D2-8509-A49A8CE88A54}"/>
              </a:ext>
            </a:extLst>
          </p:cNvPr>
          <p:cNvSpPr>
            <a:spLocks noGrp="1"/>
          </p:cNvSpPr>
          <p:nvPr>
            <p:ph idx="1"/>
          </p:nvPr>
        </p:nvSpPr>
        <p:spPr/>
        <p:txBody>
          <a:bodyPr>
            <a:normAutofit fontScale="92500" lnSpcReduction="10000"/>
          </a:bodyPr>
          <a:lstStyle/>
          <a:p>
            <a:r>
              <a:rPr lang="en-AU" dirty="0"/>
              <a:t>The remainder of the slides examine specific vitiating circumstances – </a:t>
            </a:r>
          </a:p>
          <a:p>
            <a:pPr marL="633413" indent="-279400"/>
            <a:r>
              <a:rPr lang="en-US" dirty="0"/>
              <a:t>duress</a:t>
            </a:r>
          </a:p>
          <a:p>
            <a:pPr marL="633413" indent="-279400"/>
            <a:r>
              <a:rPr lang="en-US" dirty="0"/>
              <a:t>undue influence</a:t>
            </a:r>
          </a:p>
          <a:p>
            <a:pPr marL="633413" indent="-279400"/>
            <a:r>
              <a:rPr lang="en-US" dirty="0"/>
              <a:t>unconscionable dealing </a:t>
            </a:r>
          </a:p>
          <a:p>
            <a:pPr marL="633413" indent="-279400"/>
            <a:r>
              <a:rPr lang="en-US" dirty="0"/>
              <a:t>mistake</a:t>
            </a:r>
          </a:p>
          <a:p>
            <a:pPr marL="633413" indent="-279400"/>
            <a:r>
              <a:rPr lang="en-US" dirty="0"/>
              <a:t>misrepresentation</a:t>
            </a:r>
          </a:p>
          <a:p>
            <a:pPr marL="633413" indent="-279400"/>
            <a:r>
              <a:rPr lang="en-US" dirty="0"/>
              <a:t>illegal contracts</a:t>
            </a:r>
            <a:endParaRPr lang="en-AU" dirty="0"/>
          </a:p>
        </p:txBody>
      </p:sp>
    </p:spTree>
    <p:extLst>
      <p:ext uri="{BB962C8B-B14F-4D97-AF65-F5344CB8AC3E}">
        <p14:creationId xmlns:p14="http://schemas.microsoft.com/office/powerpoint/2010/main" val="2523871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BD4A4D-E010-D34E-DEFB-D757BBC45507}"/>
              </a:ext>
            </a:extLst>
          </p:cNvPr>
          <p:cNvSpPr>
            <a:spLocks noGrp="1"/>
          </p:cNvSpPr>
          <p:nvPr>
            <p:ph type="title"/>
          </p:nvPr>
        </p:nvSpPr>
        <p:spPr/>
        <p:txBody>
          <a:bodyPr/>
          <a:lstStyle/>
          <a:p>
            <a:r>
              <a:rPr lang="en-AU" dirty="0"/>
              <a:t>Duress</a:t>
            </a:r>
          </a:p>
        </p:txBody>
      </p:sp>
      <p:sp>
        <p:nvSpPr>
          <p:cNvPr id="3" name="Content Placeholder 2">
            <a:extLst>
              <a:ext uri="{FF2B5EF4-FFF2-40B4-BE49-F238E27FC236}">
                <a16:creationId xmlns:a16="http://schemas.microsoft.com/office/drawing/2014/main" id="{E1BFB491-0094-3730-0625-B7C7CFAB09F0}"/>
              </a:ext>
            </a:extLst>
          </p:cNvPr>
          <p:cNvSpPr>
            <a:spLocks noGrp="1"/>
          </p:cNvSpPr>
          <p:nvPr>
            <p:ph idx="1"/>
          </p:nvPr>
        </p:nvSpPr>
        <p:spPr/>
        <p:txBody>
          <a:bodyPr>
            <a:normAutofit fontScale="92500" lnSpcReduction="10000"/>
          </a:bodyPr>
          <a:lstStyle/>
          <a:p>
            <a:r>
              <a:rPr lang="en-AU" dirty="0"/>
              <a:t>Duress occurs when consent is obtained through </a:t>
            </a:r>
            <a:r>
              <a:rPr lang="en-US" dirty="0"/>
              <a:t>use of unlawful force or harm, or a threat of such harm. A transaction involving duress is not automatically void but is voidable at the request of the party who was subjected to duress.</a:t>
            </a:r>
          </a:p>
          <a:p>
            <a:r>
              <a:rPr lang="en-US" dirty="0"/>
              <a:t>A transaction is voidable for duress even if duress is not the </a:t>
            </a:r>
            <a:r>
              <a:rPr lang="en-US" i="1" dirty="0"/>
              <a:t>only</a:t>
            </a:r>
            <a:r>
              <a:rPr lang="en-US" dirty="0"/>
              <a:t> reason for a party’s consent. Types of duress include -</a:t>
            </a:r>
          </a:p>
          <a:p>
            <a:pPr marL="633413" indent="-279400"/>
            <a:r>
              <a:rPr lang="en-US" dirty="0"/>
              <a:t>Physical harm – Barton v Armstrong</a:t>
            </a:r>
          </a:p>
          <a:p>
            <a:pPr marL="633413" indent="-279400"/>
            <a:r>
              <a:rPr lang="en-US" dirty="0"/>
              <a:t>Harm to property – Hawker Pacific v Helicopter Charter </a:t>
            </a:r>
          </a:p>
          <a:p>
            <a:pPr marL="633413" indent="-279400"/>
            <a:r>
              <a:rPr lang="en-US" dirty="0"/>
              <a:t>Economic harm – North Ocean Shipping v Hyundai Construction </a:t>
            </a:r>
            <a:endParaRPr lang="en-AU" dirty="0"/>
          </a:p>
        </p:txBody>
      </p:sp>
    </p:spTree>
    <p:extLst>
      <p:ext uri="{BB962C8B-B14F-4D97-AF65-F5344CB8AC3E}">
        <p14:creationId xmlns:p14="http://schemas.microsoft.com/office/powerpoint/2010/main" val="14022244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CF64E-03EE-2F7A-4DEB-399B01BD4D9D}"/>
              </a:ext>
            </a:extLst>
          </p:cNvPr>
          <p:cNvSpPr>
            <a:spLocks noGrp="1"/>
          </p:cNvSpPr>
          <p:nvPr>
            <p:ph type="title"/>
          </p:nvPr>
        </p:nvSpPr>
        <p:spPr/>
        <p:txBody>
          <a:bodyPr/>
          <a:lstStyle/>
          <a:p>
            <a:r>
              <a:rPr lang="en-AU" dirty="0"/>
              <a:t>Undue influence</a:t>
            </a:r>
          </a:p>
        </p:txBody>
      </p:sp>
      <p:sp>
        <p:nvSpPr>
          <p:cNvPr id="3" name="Content Placeholder 2">
            <a:extLst>
              <a:ext uri="{FF2B5EF4-FFF2-40B4-BE49-F238E27FC236}">
                <a16:creationId xmlns:a16="http://schemas.microsoft.com/office/drawing/2014/main" id="{E69DB87F-E1F7-8CCA-20C6-9B8C10F331F8}"/>
              </a:ext>
            </a:extLst>
          </p:cNvPr>
          <p:cNvSpPr>
            <a:spLocks noGrp="1"/>
          </p:cNvSpPr>
          <p:nvPr>
            <p:ph idx="1"/>
          </p:nvPr>
        </p:nvSpPr>
        <p:spPr/>
        <p:txBody>
          <a:bodyPr>
            <a:normAutofit lnSpcReduction="10000"/>
          </a:bodyPr>
          <a:lstStyle/>
          <a:p>
            <a:r>
              <a:rPr lang="en-US" dirty="0"/>
              <a:t>A transaction is voidable for undue influence if a stronger party uses their influence to induce a weaker party to enter into a transaction that confers a significant benefit on the stronger party. </a:t>
            </a:r>
          </a:p>
          <a:p>
            <a:r>
              <a:rPr lang="en-US" dirty="0"/>
              <a:t>The onus is on the weaker party to prove that there was a relationship of influence between the parties at the time of the transaction. </a:t>
            </a:r>
          </a:p>
          <a:p>
            <a:r>
              <a:rPr lang="en-US" dirty="0"/>
              <a:t>In some contexts, a relationship of influence is presumed to exist. Ex – </a:t>
            </a:r>
            <a:r>
              <a:rPr lang="en-US" dirty="0" err="1"/>
              <a:t>Allcard</a:t>
            </a:r>
            <a:r>
              <a:rPr lang="en-US" dirty="0"/>
              <a:t> v Skinner. In other cases, a relationship of influence is proven from the facts of the case. Ex – Johnson v Buttress</a:t>
            </a:r>
          </a:p>
          <a:p>
            <a:endParaRPr lang="en-US" dirty="0"/>
          </a:p>
          <a:p>
            <a:endParaRPr lang="en-US" dirty="0"/>
          </a:p>
          <a:p>
            <a:endParaRPr lang="en-AU" dirty="0"/>
          </a:p>
        </p:txBody>
      </p:sp>
    </p:spTree>
    <p:extLst>
      <p:ext uri="{BB962C8B-B14F-4D97-AF65-F5344CB8AC3E}">
        <p14:creationId xmlns:p14="http://schemas.microsoft.com/office/powerpoint/2010/main" val="129406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B3568D-4709-EC40-3CA5-3B7E0221CA72}"/>
              </a:ext>
            </a:extLst>
          </p:cNvPr>
          <p:cNvSpPr>
            <a:spLocks noGrp="1"/>
          </p:cNvSpPr>
          <p:nvPr>
            <p:ph type="title"/>
          </p:nvPr>
        </p:nvSpPr>
        <p:spPr/>
        <p:txBody>
          <a:bodyPr/>
          <a:lstStyle/>
          <a:p>
            <a:r>
              <a:rPr lang="en-AU" dirty="0"/>
              <a:t>Unconscionable dealing</a:t>
            </a:r>
          </a:p>
        </p:txBody>
      </p:sp>
      <p:sp>
        <p:nvSpPr>
          <p:cNvPr id="3" name="Content Placeholder 2">
            <a:extLst>
              <a:ext uri="{FF2B5EF4-FFF2-40B4-BE49-F238E27FC236}">
                <a16:creationId xmlns:a16="http://schemas.microsoft.com/office/drawing/2014/main" id="{D4670797-4101-6579-A651-4B0D8850C7AE}"/>
              </a:ext>
            </a:extLst>
          </p:cNvPr>
          <p:cNvSpPr>
            <a:spLocks noGrp="1"/>
          </p:cNvSpPr>
          <p:nvPr>
            <p:ph idx="1"/>
          </p:nvPr>
        </p:nvSpPr>
        <p:spPr/>
        <p:txBody>
          <a:bodyPr>
            <a:normAutofit fontScale="77500" lnSpcReduction="20000"/>
          </a:bodyPr>
          <a:lstStyle/>
          <a:p>
            <a:r>
              <a:rPr lang="en-US" dirty="0"/>
              <a:t>Unconscionable dealing occurs when a stronger party enters into a transaction with a weaker party, while knowing that the weaker party is subject to a ‘special disadvantage’. Such a transaction is voidable unless the stronger party can prove that the resulting transaction was fair, just and reasonable (typically, by showing that the weaker party received independent advice from a qualified professional).</a:t>
            </a:r>
          </a:p>
          <a:p>
            <a:r>
              <a:rPr lang="en-US" dirty="0"/>
              <a:t>The concept of special disadvantage is not limited to specific disabilities or relationships. Examples of factors suggesting a special disadvantage include poverty, sickness, intoxication, illiteracy, physical or mental infirmities. Ex – Commercial Bank of Australia v Amadio </a:t>
            </a:r>
          </a:p>
          <a:p>
            <a:r>
              <a:rPr lang="en-US" dirty="0"/>
              <a:t>The term ‘special’ disadvantage indicates that the disadvantage must be </a:t>
            </a:r>
            <a:r>
              <a:rPr lang="en-US" i="1" dirty="0"/>
              <a:t>serious</a:t>
            </a:r>
            <a:r>
              <a:rPr lang="en-US" dirty="0"/>
              <a:t>. Ordinary differences in bargaining power or the fact that one party to the contract has specialised expertise is not enough to invoke the doctrine of unconscionable dealing. </a:t>
            </a:r>
          </a:p>
        </p:txBody>
      </p:sp>
    </p:spTree>
    <p:extLst>
      <p:ext uri="{BB962C8B-B14F-4D97-AF65-F5344CB8AC3E}">
        <p14:creationId xmlns:p14="http://schemas.microsoft.com/office/powerpoint/2010/main" val="38141542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Parallax</Template>
  <TotalTime>1420</TotalTime>
  <Words>1019</Words>
  <Application>Microsoft Office PowerPoint</Application>
  <PresentationFormat>Widescreen</PresentationFormat>
  <Paragraphs>57</Paragraphs>
  <Slides>13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Corbel</vt:lpstr>
      <vt:lpstr>Parallax</vt:lpstr>
      <vt:lpstr>LW103 Principles of Business Law</vt:lpstr>
      <vt:lpstr>Week ten agenda</vt:lpstr>
      <vt:lpstr>Invalidating a transaction</vt:lpstr>
      <vt:lpstr>Reversing an invalid transaction</vt:lpstr>
      <vt:lpstr>Reversing an invalid transaction</vt:lpstr>
      <vt:lpstr>Recognised vitiating circumstances</vt:lpstr>
      <vt:lpstr>Duress</vt:lpstr>
      <vt:lpstr>Undue influence</vt:lpstr>
      <vt:lpstr>Unconscionable dealing</vt:lpstr>
      <vt:lpstr>Mistake</vt:lpstr>
      <vt:lpstr>Misrepresentation</vt:lpstr>
      <vt:lpstr>Illegal contracts</vt:lpstr>
      <vt:lpstr>Questions for in-class discussion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Blake Hurst</dc:creator>
  <cp:lastModifiedBy>Blake Hurst</cp:lastModifiedBy>
  <cp:revision>30</cp:revision>
  <dcterms:created xsi:type="dcterms:W3CDTF">2025-01-24T04:01:29Z</dcterms:created>
  <dcterms:modified xsi:type="dcterms:W3CDTF">2025-04-21T03:44:31Z</dcterms:modified>
</cp:coreProperties>
</file>