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64" r:id="rId5"/>
    <p:sldId id="259" r:id="rId6"/>
    <p:sldId id="260" r:id="rId7"/>
    <p:sldId id="261" r:id="rId8"/>
    <p:sldId id="262" r:id="rId9"/>
    <p:sldId id="266"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845592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81365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11846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815692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181830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270541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996969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2785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59922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812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21/04/2025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692723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04172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21/04/2025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81606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21/04/2025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58355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21/04/2025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189049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65425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21/04/2025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83027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21/04/2025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2237160854"/>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dirty="0"/>
              <a:t>Performance, Breach and Remedies 1</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A7B91-7C62-5F10-4451-16D9A9FCAD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115C5-F02F-4A30-6788-AD76EE1E03CC}"/>
              </a:ext>
            </a:extLst>
          </p:cNvPr>
          <p:cNvSpPr>
            <a:spLocks noGrp="1"/>
          </p:cNvSpPr>
          <p:nvPr>
            <p:ph type="title"/>
          </p:nvPr>
        </p:nvSpPr>
        <p:spPr/>
        <p:txBody>
          <a:bodyPr/>
          <a:lstStyle/>
          <a:p>
            <a:r>
              <a:rPr lang="en-AU" dirty="0"/>
              <a:t>Breach of contract</a:t>
            </a:r>
          </a:p>
        </p:txBody>
      </p:sp>
      <p:sp>
        <p:nvSpPr>
          <p:cNvPr id="3" name="Content Placeholder 2">
            <a:extLst>
              <a:ext uri="{FF2B5EF4-FFF2-40B4-BE49-F238E27FC236}">
                <a16:creationId xmlns:a16="http://schemas.microsoft.com/office/drawing/2014/main" id="{20DA3ACF-9743-3ABA-450E-4B33ED80AB3B}"/>
              </a:ext>
            </a:extLst>
          </p:cNvPr>
          <p:cNvSpPr>
            <a:spLocks noGrp="1"/>
          </p:cNvSpPr>
          <p:nvPr>
            <p:ph idx="1"/>
          </p:nvPr>
        </p:nvSpPr>
        <p:spPr/>
        <p:txBody>
          <a:bodyPr>
            <a:normAutofit fontScale="92500"/>
          </a:bodyPr>
          <a:lstStyle/>
          <a:p>
            <a:r>
              <a:rPr lang="en-AU" dirty="0"/>
              <a:t>Unjustified termination – Breach of a </a:t>
            </a:r>
            <a:r>
              <a:rPr lang="en-AU" i="1" dirty="0"/>
              <a:t>serious</a:t>
            </a:r>
            <a:r>
              <a:rPr lang="en-AU" dirty="0"/>
              <a:t> term (a condition) gives the innocent party the right to terminate (discharge) the contract and sue for damages. </a:t>
            </a:r>
          </a:p>
          <a:p>
            <a:r>
              <a:rPr lang="en-AU" dirty="0"/>
              <a:t>However, breaches of a minor term (a warranty) do </a:t>
            </a:r>
            <a:r>
              <a:rPr lang="en-AU" i="1" dirty="0"/>
              <a:t>not</a:t>
            </a:r>
            <a:r>
              <a:rPr lang="en-AU" dirty="0"/>
              <a:t> give the innocent party the right to terminate the contract. Any attempt to terminate for breach of a minor term amounts to unjustified termination – which is itself a breach of contract.</a:t>
            </a:r>
          </a:p>
          <a:p>
            <a:r>
              <a:rPr lang="en-AU" dirty="0"/>
              <a:t>This is why it is very important to assess the seriousness of a breach. More will be said on this issue at the beginning of the next lecture.</a:t>
            </a:r>
          </a:p>
          <a:p>
            <a:endParaRPr lang="en-AU" dirty="0"/>
          </a:p>
        </p:txBody>
      </p:sp>
    </p:spTree>
    <p:extLst>
      <p:ext uri="{BB962C8B-B14F-4D97-AF65-F5344CB8AC3E}">
        <p14:creationId xmlns:p14="http://schemas.microsoft.com/office/powerpoint/2010/main" val="2908317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558EF-3CDF-482F-C216-CCB0946132A2}"/>
              </a:ext>
            </a:extLst>
          </p:cNvPr>
          <p:cNvSpPr>
            <a:spLocks noGrp="1"/>
          </p:cNvSpPr>
          <p:nvPr>
            <p:ph type="title"/>
          </p:nvPr>
        </p:nvSpPr>
        <p:spPr/>
        <p:txBody>
          <a:bodyPr/>
          <a:lstStyle/>
          <a:p>
            <a:r>
              <a:rPr lang="en-AU"/>
              <a:t>Questions for in-class discussion</a:t>
            </a:r>
          </a:p>
        </p:txBody>
      </p:sp>
      <p:sp>
        <p:nvSpPr>
          <p:cNvPr id="3" name="Content Placeholder 2">
            <a:extLst>
              <a:ext uri="{FF2B5EF4-FFF2-40B4-BE49-F238E27FC236}">
                <a16:creationId xmlns:a16="http://schemas.microsoft.com/office/drawing/2014/main" id="{8296D6F2-5E35-3443-BE4D-37B91AB11EB3}"/>
              </a:ext>
            </a:extLst>
          </p:cNvPr>
          <p:cNvSpPr>
            <a:spLocks noGrp="1"/>
          </p:cNvSpPr>
          <p:nvPr>
            <p:ph idx="1"/>
          </p:nvPr>
        </p:nvSpPr>
        <p:spPr/>
        <p:txBody>
          <a:bodyPr/>
          <a:lstStyle/>
          <a:p>
            <a:r>
              <a:rPr lang="en-AU" noProof="0" dirty="0"/>
              <a:t>What is the test for deciding whether a term is a condition or a warranty? [5.1.4]</a:t>
            </a:r>
          </a:p>
          <a:p>
            <a:r>
              <a:rPr lang="en-AU" noProof="0" dirty="0"/>
              <a:t>Why do courts generally disregard post-contractual behaviour when interpreting a contract? [5.2.4]</a:t>
            </a:r>
          </a:p>
          <a:p>
            <a:r>
              <a:rPr lang="en-AU" noProof="0" dirty="0"/>
              <a:t>What is a breach of contract? What are some of the ways that a breach may occur? [5.4]</a:t>
            </a:r>
          </a:p>
          <a:p>
            <a:endParaRPr lang="en-AU" dirty="0"/>
          </a:p>
        </p:txBody>
      </p:sp>
    </p:spTree>
    <p:extLst>
      <p:ext uri="{BB962C8B-B14F-4D97-AF65-F5344CB8AC3E}">
        <p14:creationId xmlns:p14="http://schemas.microsoft.com/office/powerpoint/2010/main" val="1160490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eight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lstStyle/>
          <a:p>
            <a:r>
              <a:rPr lang="en-AU" dirty="0"/>
              <a:t>This week we discuss performance and breach of contractual obligations.</a:t>
            </a:r>
          </a:p>
          <a:p>
            <a:r>
              <a:rPr lang="en-AU" noProof="0" dirty="0"/>
              <a:t>You should be able to explain how courts interpret the terms of a contract.</a:t>
            </a:r>
          </a:p>
          <a:p>
            <a:r>
              <a:rPr lang="en-AU" noProof="0" dirty="0"/>
              <a:t>You should be able to explain how contractual obligations are discharged by performance.</a:t>
            </a:r>
          </a:p>
          <a:p>
            <a:r>
              <a:rPr lang="en-US" dirty="0"/>
              <a:t>You should be </a:t>
            </a:r>
            <a:r>
              <a:rPr lang="en-AU" noProof="0" dirty="0"/>
              <a:t>able to define a breach of contract and recognise different kinds of breach.</a:t>
            </a:r>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A16E7-86C3-32E5-42E8-5B28A0C25758}"/>
              </a:ext>
            </a:extLst>
          </p:cNvPr>
          <p:cNvSpPr>
            <a:spLocks noGrp="1"/>
          </p:cNvSpPr>
          <p:nvPr>
            <p:ph type="title"/>
          </p:nvPr>
        </p:nvSpPr>
        <p:spPr/>
        <p:txBody>
          <a:bodyPr/>
          <a:lstStyle/>
          <a:p>
            <a:r>
              <a:rPr lang="en-AU" dirty="0"/>
              <a:t>Interpreting the terms of a contract</a:t>
            </a:r>
          </a:p>
        </p:txBody>
      </p:sp>
      <p:sp>
        <p:nvSpPr>
          <p:cNvPr id="3" name="Content Placeholder 2">
            <a:extLst>
              <a:ext uri="{FF2B5EF4-FFF2-40B4-BE49-F238E27FC236}">
                <a16:creationId xmlns:a16="http://schemas.microsoft.com/office/drawing/2014/main" id="{14F4AB94-1533-58C3-5D7D-B7515FAFC9BC}"/>
              </a:ext>
            </a:extLst>
          </p:cNvPr>
          <p:cNvSpPr>
            <a:spLocks noGrp="1"/>
          </p:cNvSpPr>
          <p:nvPr>
            <p:ph idx="1"/>
          </p:nvPr>
        </p:nvSpPr>
        <p:spPr/>
        <p:txBody>
          <a:bodyPr>
            <a:normAutofit lnSpcReduction="10000"/>
          </a:bodyPr>
          <a:lstStyle/>
          <a:p>
            <a:r>
              <a:rPr lang="en-AU" dirty="0"/>
              <a:t>In assessing whether the parties’ obligations were performed, a court must first determine exactly what the parties agreed to do.</a:t>
            </a:r>
          </a:p>
          <a:p>
            <a:r>
              <a:rPr lang="en-AU" dirty="0"/>
              <a:t>Interpretation begins with the ordinary, natural meaning of words.</a:t>
            </a:r>
          </a:p>
          <a:p>
            <a:r>
              <a:rPr lang="en-AU" dirty="0"/>
              <a:t>The goal of interpretation is to give effect to the parties’ intention. You will recall from week 3 that contractual </a:t>
            </a:r>
            <a:r>
              <a:rPr lang="en-US" dirty="0"/>
              <a:t>‘intention’ is defined objectively – the issue is not what the parties subjectively intended but how a reasonable person would understand the stated terms. Ex - Hide &amp; Skin Trading v Oceanic Meat Traders </a:t>
            </a:r>
            <a:endParaRPr lang="en-AU" dirty="0"/>
          </a:p>
          <a:p>
            <a:endParaRPr lang="en-AU" dirty="0"/>
          </a:p>
        </p:txBody>
      </p:sp>
    </p:spTree>
    <p:extLst>
      <p:ext uri="{BB962C8B-B14F-4D97-AF65-F5344CB8AC3E}">
        <p14:creationId xmlns:p14="http://schemas.microsoft.com/office/powerpoint/2010/main" val="2307888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42AA9-00E8-14CD-1BB1-FB11E9AA48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97B219-3D82-5DDF-DD37-2CF26DA7AC05}"/>
              </a:ext>
            </a:extLst>
          </p:cNvPr>
          <p:cNvSpPr>
            <a:spLocks noGrp="1"/>
          </p:cNvSpPr>
          <p:nvPr>
            <p:ph type="title"/>
          </p:nvPr>
        </p:nvSpPr>
        <p:spPr/>
        <p:txBody>
          <a:bodyPr/>
          <a:lstStyle/>
          <a:p>
            <a:r>
              <a:rPr lang="en-AU" dirty="0"/>
              <a:t>Interpreting the terms of a contract</a:t>
            </a:r>
          </a:p>
        </p:txBody>
      </p:sp>
      <p:sp>
        <p:nvSpPr>
          <p:cNvPr id="3" name="Content Placeholder 2">
            <a:extLst>
              <a:ext uri="{FF2B5EF4-FFF2-40B4-BE49-F238E27FC236}">
                <a16:creationId xmlns:a16="http://schemas.microsoft.com/office/drawing/2014/main" id="{66DFCA50-D33A-9E96-0C7F-BB8339618FF2}"/>
              </a:ext>
            </a:extLst>
          </p:cNvPr>
          <p:cNvSpPr>
            <a:spLocks noGrp="1"/>
          </p:cNvSpPr>
          <p:nvPr>
            <p:ph idx="1"/>
          </p:nvPr>
        </p:nvSpPr>
        <p:spPr/>
        <p:txBody>
          <a:bodyPr/>
          <a:lstStyle/>
          <a:p>
            <a:r>
              <a:rPr lang="en-AU" dirty="0"/>
              <a:t>When the ordinary meaning of terms is not clear, a </a:t>
            </a:r>
            <a:r>
              <a:rPr lang="en-US" dirty="0"/>
              <a:t>court will select an interpretation that is not commercially inconvenient, unrealistic or nonsensical. Ex - ABC v Australasian Performing Right Association; Ecosse Property Holdings v Gee Dee Nominees</a:t>
            </a:r>
          </a:p>
          <a:p>
            <a:r>
              <a:rPr lang="en-US" dirty="0"/>
              <a:t>In deciding the meaning of terms, a court should disregard any behaviour of the parties that occurred </a:t>
            </a:r>
            <a:r>
              <a:rPr lang="en-US" i="1" dirty="0"/>
              <a:t>after</a:t>
            </a:r>
            <a:r>
              <a:rPr lang="en-US" dirty="0"/>
              <a:t> the contract was made. </a:t>
            </a:r>
            <a:endParaRPr lang="en-AU" dirty="0"/>
          </a:p>
        </p:txBody>
      </p:sp>
    </p:spTree>
    <p:extLst>
      <p:ext uri="{BB962C8B-B14F-4D97-AF65-F5344CB8AC3E}">
        <p14:creationId xmlns:p14="http://schemas.microsoft.com/office/powerpoint/2010/main" val="2299338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CB1F7-0244-DDC7-B8D1-7420F91E2152}"/>
              </a:ext>
            </a:extLst>
          </p:cNvPr>
          <p:cNvSpPr>
            <a:spLocks noGrp="1"/>
          </p:cNvSpPr>
          <p:nvPr>
            <p:ph type="title"/>
          </p:nvPr>
        </p:nvSpPr>
        <p:spPr/>
        <p:txBody>
          <a:bodyPr/>
          <a:lstStyle/>
          <a:p>
            <a:r>
              <a:rPr lang="en-AU" dirty="0"/>
              <a:t>Performing contractual obligations</a:t>
            </a:r>
          </a:p>
        </p:txBody>
      </p:sp>
      <p:sp>
        <p:nvSpPr>
          <p:cNvPr id="3" name="Content Placeholder 2">
            <a:extLst>
              <a:ext uri="{FF2B5EF4-FFF2-40B4-BE49-F238E27FC236}">
                <a16:creationId xmlns:a16="http://schemas.microsoft.com/office/drawing/2014/main" id="{473E948F-7F27-0801-7E36-FE7325CFF8E5}"/>
              </a:ext>
            </a:extLst>
          </p:cNvPr>
          <p:cNvSpPr>
            <a:spLocks noGrp="1"/>
          </p:cNvSpPr>
          <p:nvPr>
            <p:ph idx="1"/>
          </p:nvPr>
        </p:nvSpPr>
        <p:spPr/>
        <p:txBody>
          <a:bodyPr>
            <a:normAutofit lnSpcReduction="10000"/>
          </a:bodyPr>
          <a:lstStyle/>
          <a:p>
            <a:r>
              <a:rPr lang="en-US" dirty="0"/>
              <a:t>In most cases, contractual obligations are discharged by performance, once the parties have </a:t>
            </a:r>
            <a:r>
              <a:rPr lang="en-US" i="1" dirty="0"/>
              <a:t>fully</a:t>
            </a:r>
            <a:r>
              <a:rPr lang="en-US" dirty="0"/>
              <a:t> performed what was promised. </a:t>
            </a:r>
          </a:p>
          <a:p>
            <a:r>
              <a:rPr lang="en-US" dirty="0"/>
              <a:t>Anything less than exact performance of every obligation is deemed a breach of contract, giving the innocent party the right to damages or another remedy.</a:t>
            </a:r>
          </a:p>
          <a:p>
            <a:r>
              <a:rPr lang="en-US" dirty="0"/>
              <a:t>The remedial options available to the innocent party depend on the </a:t>
            </a:r>
            <a:r>
              <a:rPr lang="en-US" i="1" dirty="0"/>
              <a:t>seriousness</a:t>
            </a:r>
            <a:r>
              <a:rPr lang="en-US" dirty="0"/>
              <a:t> of the term that was breached (an issue to be further discussed next week).</a:t>
            </a:r>
          </a:p>
          <a:p>
            <a:endParaRPr lang="en-AU" dirty="0"/>
          </a:p>
        </p:txBody>
      </p:sp>
    </p:spTree>
    <p:extLst>
      <p:ext uri="{BB962C8B-B14F-4D97-AF65-F5344CB8AC3E}">
        <p14:creationId xmlns:p14="http://schemas.microsoft.com/office/powerpoint/2010/main" val="199057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80B65-3976-378D-C18F-6732773CDD9D}"/>
              </a:ext>
            </a:extLst>
          </p:cNvPr>
          <p:cNvSpPr>
            <a:spLocks noGrp="1"/>
          </p:cNvSpPr>
          <p:nvPr>
            <p:ph type="title"/>
          </p:nvPr>
        </p:nvSpPr>
        <p:spPr/>
        <p:txBody>
          <a:bodyPr/>
          <a:lstStyle/>
          <a:p>
            <a:r>
              <a:rPr lang="en-AU" dirty="0"/>
              <a:t>Discharge by performance</a:t>
            </a:r>
          </a:p>
        </p:txBody>
      </p:sp>
      <p:sp>
        <p:nvSpPr>
          <p:cNvPr id="3" name="Content Placeholder 2">
            <a:extLst>
              <a:ext uri="{FF2B5EF4-FFF2-40B4-BE49-F238E27FC236}">
                <a16:creationId xmlns:a16="http://schemas.microsoft.com/office/drawing/2014/main" id="{07B519AC-589D-E6CC-87E5-579485D39D52}"/>
              </a:ext>
            </a:extLst>
          </p:cNvPr>
          <p:cNvSpPr>
            <a:spLocks noGrp="1"/>
          </p:cNvSpPr>
          <p:nvPr>
            <p:ph idx="1"/>
          </p:nvPr>
        </p:nvSpPr>
        <p:spPr/>
        <p:txBody>
          <a:bodyPr>
            <a:normAutofit fontScale="77500" lnSpcReduction="20000"/>
          </a:bodyPr>
          <a:lstStyle/>
          <a:p>
            <a:r>
              <a:rPr lang="en-AU" dirty="0"/>
              <a:t>Discharge by performance can be illustrated in various contexts.</a:t>
            </a:r>
          </a:p>
          <a:p>
            <a:r>
              <a:rPr lang="en-US" dirty="0"/>
              <a:t>Sales of generic goods – The seller performs by delivering any goods within a specified category, e.g. ‘an Acer laptop’.</a:t>
            </a:r>
          </a:p>
          <a:p>
            <a:r>
              <a:rPr lang="en-US" dirty="0"/>
              <a:t>Sales of specific goods – The seller performs by delivering the exact goods described in the contract, e.g. ‘the Acer Swift Go 14 in this photograph’.</a:t>
            </a:r>
          </a:p>
          <a:p>
            <a:r>
              <a:rPr lang="en-US" dirty="0"/>
              <a:t>Performance of Reciprocal Duties – Unless the express terms state otherwise, it is presumed that the parties will perform their duties at the same time, e.g. payment for services is due when the work is complete.</a:t>
            </a:r>
          </a:p>
          <a:p>
            <a:r>
              <a:rPr lang="en-US" dirty="0"/>
              <a:t>Performance of ‘Divisible’ Contracts – Each contract is to be performed separately. Ex – Gov’t of Newfoundland v Newfoundland Railway </a:t>
            </a:r>
          </a:p>
          <a:p>
            <a:endParaRPr lang="en-AU" dirty="0"/>
          </a:p>
        </p:txBody>
      </p:sp>
    </p:spTree>
    <p:extLst>
      <p:ext uri="{BB962C8B-B14F-4D97-AF65-F5344CB8AC3E}">
        <p14:creationId xmlns:p14="http://schemas.microsoft.com/office/powerpoint/2010/main" val="1152917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0B71A-10A7-74FC-37FE-4900CE6C4087}"/>
              </a:ext>
            </a:extLst>
          </p:cNvPr>
          <p:cNvSpPr>
            <a:spLocks noGrp="1"/>
          </p:cNvSpPr>
          <p:nvPr>
            <p:ph type="title"/>
          </p:nvPr>
        </p:nvSpPr>
        <p:spPr/>
        <p:txBody>
          <a:bodyPr/>
          <a:lstStyle/>
          <a:p>
            <a:r>
              <a:rPr lang="en-AU" dirty="0"/>
              <a:t>Breach of contract</a:t>
            </a:r>
          </a:p>
        </p:txBody>
      </p:sp>
      <p:sp>
        <p:nvSpPr>
          <p:cNvPr id="3" name="Content Placeholder 2">
            <a:extLst>
              <a:ext uri="{FF2B5EF4-FFF2-40B4-BE49-F238E27FC236}">
                <a16:creationId xmlns:a16="http://schemas.microsoft.com/office/drawing/2014/main" id="{5430FDCF-D8BD-EADD-A18F-A511B98036B8}"/>
              </a:ext>
            </a:extLst>
          </p:cNvPr>
          <p:cNvSpPr>
            <a:spLocks noGrp="1"/>
          </p:cNvSpPr>
          <p:nvPr>
            <p:ph idx="1"/>
          </p:nvPr>
        </p:nvSpPr>
        <p:spPr/>
        <p:txBody>
          <a:bodyPr>
            <a:normAutofit fontScale="92500" lnSpcReduction="10000"/>
          </a:bodyPr>
          <a:lstStyle/>
          <a:p>
            <a:r>
              <a:rPr lang="en-AU" dirty="0"/>
              <a:t>Recall that breach means a failure to perform as promised. This can occur in different ways.</a:t>
            </a:r>
          </a:p>
          <a:p>
            <a:r>
              <a:rPr lang="en-AU" dirty="0"/>
              <a:t>Non-performance – doing nothing, or doing something completely different to what was promised. Ex – Varley v Whipp</a:t>
            </a:r>
          </a:p>
          <a:p>
            <a:r>
              <a:rPr lang="en-AU" dirty="0"/>
              <a:t>Partial performance – doing only part of what was promised. Ex - Steele v </a:t>
            </a:r>
            <a:r>
              <a:rPr lang="en-AU" dirty="0" err="1"/>
              <a:t>Tardiani</a:t>
            </a:r>
            <a:r>
              <a:rPr lang="en-AU" dirty="0"/>
              <a:t> </a:t>
            </a:r>
          </a:p>
          <a:p>
            <a:r>
              <a:rPr lang="en-AU" dirty="0"/>
              <a:t>Substantial performance – a sub-category of partial performance in which the innocent party </a:t>
            </a:r>
            <a:r>
              <a:rPr lang="en-US" dirty="0"/>
              <a:t>substantially receives the expected benefit of what was promised (reducing the amount of damages payable). Ex - Hoenig v Isaacs; Connor v Stainton </a:t>
            </a:r>
            <a:endParaRPr lang="en-AU" dirty="0"/>
          </a:p>
          <a:p>
            <a:endParaRPr lang="en-AU" dirty="0"/>
          </a:p>
        </p:txBody>
      </p:sp>
    </p:spTree>
    <p:extLst>
      <p:ext uri="{BB962C8B-B14F-4D97-AF65-F5344CB8AC3E}">
        <p14:creationId xmlns:p14="http://schemas.microsoft.com/office/powerpoint/2010/main" val="223339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F6010-15D4-3433-F732-F8ACD1490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73B65-CADF-C959-AA64-436F4B155C01}"/>
              </a:ext>
            </a:extLst>
          </p:cNvPr>
          <p:cNvSpPr>
            <a:spLocks noGrp="1"/>
          </p:cNvSpPr>
          <p:nvPr>
            <p:ph type="title"/>
          </p:nvPr>
        </p:nvSpPr>
        <p:spPr/>
        <p:txBody>
          <a:bodyPr/>
          <a:lstStyle/>
          <a:p>
            <a:r>
              <a:rPr lang="en-AU" dirty="0"/>
              <a:t>Breach of contract</a:t>
            </a:r>
          </a:p>
        </p:txBody>
      </p:sp>
      <p:sp>
        <p:nvSpPr>
          <p:cNvPr id="3" name="Content Placeholder 2">
            <a:extLst>
              <a:ext uri="{FF2B5EF4-FFF2-40B4-BE49-F238E27FC236}">
                <a16:creationId xmlns:a16="http://schemas.microsoft.com/office/drawing/2014/main" id="{9CAE6DEF-64B6-13AC-5D35-B65D025691A1}"/>
              </a:ext>
            </a:extLst>
          </p:cNvPr>
          <p:cNvSpPr>
            <a:spLocks noGrp="1"/>
          </p:cNvSpPr>
          <p:nvPr>
            <p:ph idx="1"/>
          </p:nvPr>
        </p:nvSpPr>
        <p:spPr/>
        <p:txBody>
          <a:bodyPr>
            <a:normAutofit/>
          </a:bodyPr>
          <a:lstStyle/>
          <a:p>
            <a:r>
              <a:rPr lang="en-AU" dirty="0"/>
              <a:t>Hidden defects – delivery of goods or services that appear to be compliant but are actually defective. Ex – Finch Motors v Quin (No 2)</a:t>
            </a:r>
          </a:p>
          <a:p>
            <a:r>
              <a:rPr lang="en-AU" dirty="0"/>
              <a:t>Late performance – </a:t>
            </a:r>
            <a:r>
              <a:rPr lang="en-US" dirty="0"/>
              <a:t>failure to deliver on time is a breach even if the breaching party remains willing to perform. Ex - Holland v Wiltshire </a:t>
            </a:r>
            <a:endParaRPr lang="en-AU" dirty="0"/>
          </a:p>
        </p:txBody>
      </p:sp>
    </p:spTree>
    <p:extLst>
      <p:ext uri="{BB962C8B-B14F-4D97-AF65-F5344CB8AC3E}">
        <p14:creationId xmlns:p14="http://schemas.microsoft.com/office/powerpoint/2010/main" val="1129240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AEB1E-203A-B2FF-A42B-F7DC409DCA9C}"/>
              </a:ext>
            </a:extLst>
          </p:cNvPr>
          <p:cNvSpPr>
            <a:spLocks noGrp="1"/>
          </p:cNvSpPr>
          <p:nvPr>
            <p:ph type="title"/>
          </p:nvPr>
        </p:nvSpPr>
        <p:spPr/>
        <p:txBody>
          <a:bodyPr/>
          <a:lstStyle/>
          <a:p>
            <a:r>
              <a:rPr lang="en-AU" dirty="0"/>
              <a:t>Anticipatory breach</a:t>
            </a:r>
          </a:p>
        </p:txBody>
      </p:sp>
      <p:sp>
        <p:nvSpPr>
          <p:cNvPr id="3" name="Content Placeholder 2">
            <a:extLst>
              <a:ext uri="{FF2B5EF4-FFF2-40B4-BE49-F238E27FC236}">
                <a16:creationId xmlns:a16="http://schemas.microsoft.com/office/drawing/2014/main" id="{9156DC42-1536-4645-7772-AEA108BFB7DE}"/>
              </a:ext>
            </a:extLst>
          </p:cNvPr>
          <p:cNvSpPr>
            <a:spLocks noGrp="1"/>
          </p:cNvSpPr>
          <p:nvPr>
            <p:ph idx="1"/>
          </p:nvPr>
        </p:nvSpPr>
        <p:spPr/>
        <p:txBody>
          <a:bodyPr>
            <a:normAutofit lnSpcReduction="10000"/>
          </a:bodyPr>
          <a:lstStyle/>
          <a:p>
            <a:r>
              <a:rPr lang="en-US" dirty="0"/>
              <a:t>Anticipatory breach (repudiation) occurs prior to the agreed time of performance, if one party clearly communicates to the other that it will not perform the contract. In this case, the innocent party has two choices -</a:t>
            </a:r>
          </a:p>
          <a:p>
            <a:pPr marL="530225" indent="-265113"/>
            <a:r>
              <a:rPr lang="en-US" dirty="0"/>
              <a:t>1) Terminate the contract and sue for damages immediately. Ex - Hochster v De La Tour. </a:t>
            </a:r>
          </a:p>
          <a:p>
            <a:pPr marL="530225" indent="-265113"/>
            <a:r>
              <a:rPr lang="en-US" dirty="0"/>
              <a:t>2) Affirm the contract, hoping that the other party will change its mind and perform when the time comes. In this case, the contract remains in effect until the time for performance. Ex – Mahoney v Lindsay</a:t>
            </a:r>
          </a:p>
          <a:p>
            <a:endParaRPr lang="en-AU" dirty="0"/>
          </a:p>
        </p:txBody>
      </p:sp>
    </p:spTree>
    <p:extLst>
      <p:ext uri="{BB962C8B-B14F-4D97-AF65-F5344CB8AC3E}">
        <p14:creationId xmlns:p14="http://schemas.microsoft.com/office/powerpoint/2010/main" val="396113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2542</TotalTime>
  <Words>884</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Corbel</vt:lpstr>
      <vt:lpstr>Parallax</vt:lpstr>
      <vt:lpstr>LW103 Principles of Business Law</vt:lpstr>
      <vt:lpstr>Week eight agenda</vt:lpstr>
      <vt:lpstr>Interpreting the terms of a contract</vt:lpstr>
      <vt:lpstr>Interpreting the terms of a contract</vt:lpstr>
      <vt:lpstr>Performing contractual obligations</vt:lpstr>
      <vt:lpstr>Discharge by performance</vt:lpstr>
      <vt:lpstr>Breach of contract</vt:lpstr>
      <vt:lpstr>Breach of contract</vt:lpstr>
      <vt:lpstr>Anticipatory breach</vt:lpstr>
      <vt:lpstr>Breach of contract</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23</cp:revision>
  <dcterms:created xsi:type="dcterms:W3CDTF">2025-01-24T04:01:29Z</dcterms:created>
  <dcterms:modified xsi:type="dcterms:W3CDTF">2025-04-21T02:53:30Z</dcterms:modified>
</cp:coreProperties>
</file>