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sldIdLst>
    <p:sldId id="256" r:id="rId2"/>
    <p:sldId id="257" r:id="rId3"/>
    <p:sldId id="262" r:id="rId4"/>
    <p:sldId id="264" r:id="rId5"/>
    <p:sldId id="263" r:id="rId6"/>
    <p:sldId id="269" r:id="rId7"/>
    <p:sldId id="265" r:id="rId8"/>
    <p:sldId id="266" r:id="rId9"/>
    <p:sldId id="267" r:id="rId10"/>
    <p:sldId id="268" r:id="rId11"/>
    <p:sldId id="27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5" d="100"/>
          <a:sy n="65" d="100"/>
        </p:scale>
        <p:origin x="85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25/03/2025</a:t>
            </a:fld>
            <a:endParaRPr lang="en-AU" dirty="0"/>
          </a:p>
        </p:txBody>
      </p:sp>
      <p:sp>
        <p:nvSpPr>
          <p:cNvPr id="5" name="Footer Placeholder 4"/>
          <p:cNvSpPr>
            <a:spLocks noGrp="1"/>
          </p:cNvSpPr>
          <p:nvPr>
            <p:ph type="ftr" sz="quarter" idx="11"/>
          </p:nvPr>
        </p:nvSpPr>
        <p:spPr>
          <a:xfrm>
            <a:off x="5332412" y="5883275"/>
            <a:ext cx="4324044" cy="365125"/>
          </a:xfrm>
        </p:spPr>
        <p:txBody>
          <a:bodyPr/>
          <a:lstStyle/>
          <a:p>
            <a:endParaRPr lang="en-AU" dirty="0"/>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dirty="0"/>
          </a:p>
        </p:txBody>
      </p:sp>
    </p:spTree>
    <p:extLst>
      <p:ext uri="{BB962C8B-B14F-4D97-AF65-F5344CB8AC3E}">
        <p14:creationId xmlns:p14="http://schemas.microsoft.com/office/powerpoint/2010/main" val="837782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1D2DE1-3E73-4387-9E67-6313D2F8F7AA}" type="datetimeFigureOut">
              <a:rPr lang="en-AU" smtClean="0"/>
              <a:t>25/03/2025</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dirty="0"/>
          </a:p>
        </p:txBody>
      </p:sp>
    </p:spTree>
    <p:extLst>
      <p:ext uri="{BB962C8B-B14F-4D97-AF65-F5344CB8AC3E}">
        <p14:creationId xmlns:p14="http://schemas.microsoft.com/office/powerpoint/2010/main" val="2430902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25/03/2025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dirty="0"/>
          </a:p>
        </p:txBody>
      </p:sp>
    </p:spTree>
    <p:extLst>
      <p:ext uri="{BB962C8B-B14F-4D97-AF65-F5344CB8AC3E}">
        <p14:creationId xmlns:p14="http://schemas.microsoft.com/office/powerpoint/2010/main" val="7291979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25/03/2025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dirty="0"/>
          </a:p>
        </p:txBody>
      </p:sp>
    </p:spTree>
    <p:extLst>
      <p:ext uri="{BB962C8B-B14F-4D97-AF65-F5344CB8AC3E}">
        <p14:creationId xmlns:p14="http://schemas.microsoft.com/office/powerpoint/2010/main" val="40869560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25/03/2025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dirty="0"/>
          </a:p>
        </p:txBody>
      </p:sp>
    </p:spTree>
    <p:extLst>
      <p:ext uri="{BB962C8B-B14F-4D97-AF65-F5344CB8AC3E}">
        <p14:creationId xmlns:p14="http://schemas.microsoft.com/office/powerpoint/2010/main" val="18779674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25/03/2025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dirty="0"/>
          </a:p>
        </p:txBody>
      </p:sp>
    </p:spTree>
    <p:extLst>
      <p:ext uri="{BB962C8B-B14F-4D97-AF65-F5344CB8AC3E}">
        <p14:creationId xmlns:p14="http://schemas.microsoft.com/office/powerpoint/2010/main" val="22896746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25/03/2025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dirty="0"/>
          </a:p>
        </p:txBody>
      </p:sp>
    </p:spTree>
    <p:extLst>
      <p:ext uri="{BB962C8B-B14F-4D97-AF65-F5344CB8AC3E}">
        <p14:creationId xmlns:p14="http://schemas.microsoft.com/office/powerpoint/2010/main" val="40968805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25/03/2025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dirty="0"/>
          </a:p>
        </p:txBody>
      </p:sp>
    </p:spTree>
    <p:extLst>
      <p:ext uri="{BB962C8B-B14F-4D97-AF65-F5344CB8AC3E}">
        <p14:creationId xmlns:p14="http://schemas.microsoft.com/office/powerpoint/2010/main" val="36935278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25/03/2025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dirty="0"/>
          </a:p>
        </p:txBody>
      </p:sp>
    </p:spTree>
    <p:extLst>
      <p:ext uri="{BB962C8B-B14F-4D97-AF65-F5344CB8AC3E}">
        <p14:creationId xmlns:p14="http://schemas.microsoft.com/office/powerpoint/2010/main" val="132373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25/03/2025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a:xfrm>
            <a:off x="10951856" y="5867131"/>
            <a:ext cx="551167" cy="365125"/>
          </a:xfrm>
        </p:spPr>
        <p:txBody>
          <a:bodyPr/>
          <a:lstStyle/>
          <a:p>
            <a:fld id="{F6AFF975-F780-47F7-9FE3-A0FF5AD3C3E0}" type="slidenum">
              <a:rPr lang="en-AU" smtClean="0"/>
              <a:t>‹#›</a:t>
            </a:fld>
            <a:endParaRPr lang="en-AU" dirty="0"/>
          </a:p>
        </p:txBody>
      </p:sp>
    </p:spTree>
    <p:extLst>
      <p:ext uri="{BB962C8B-B14F-4D97-AF65-F5344CB8AC3E}">
        <p14:creationId xmlns:p14="http://schemas.microsoft.com/office/powerpoint/2010/main" val="978155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25/03/2025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dirty="0"/>
          </a:p>
        </p:txBody>
      </p:sp>
    </p:spTree>
    <p:extLst>
      <p:ext uri="{BB962C8B-B14F-4D97-AF65-F5344CB8AC3E}">
        <p14:creationId xmlns:p14="http://schemas.microsoft.com/office/powerpoint/2010/main" val="3391101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F1D2DE1-3E73-4387-9E67-6313D2F8F7AA}" type="datetimeFigureOut">
              <a:rPr lang="en-AU" smtClean="0"/>
              <a:t>25/03/2025</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dirty="0"/>
          </a:p>
        </p:txBody>
      </p:sp>
    </p:spTree>
    <p:extLst>
      <p:ext uri="{BB962C8B-B14F-4D97-AF65-F5344CB8AC3E}">
        <p14:creationId xmlns:p14="http://schemas.microsoft.com/office/powerpoint/2010/main" val="2748442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F1D2DE1-3E73-4387-9E67-6313D2F8F7AA}" type="datetimeFigureOut">
              <a:rPr lang="en-AU" smtClean="0"/>
              <a:t>25/03/2025</a:t>
            </a:fld>
            <a:endParaRPr lang="en-AU" dirty="0"/>
          </a:p>
        </p:txBody>
      </p:sp>
      <p:sp>
        <p:nvSpPr>
          <p:cNvPr id="8" name="Footer Placeholder 7"/>
          <p:cNvSpPr>
            <a:spLocks noGrp="1"/>
          </p:cNvSpPr>
          <p:nvPr>
            <p:ph type="ftr" sz="quarter" idx="11"/>
          </p:nvPr>
        </p:nvSpPr>
        <p:spPr/>
        <p:txBody>
          <a:bodyPr/>
          <a:lstStyle/>
          <a:p>
            <a:endParaRPr lang="en-AU" dirty="0"/>
          </a:p>
        </p:txBody>
      </p:sp>
      <p:sp>
        <p:nvSpPr>
          <p:cNvPr id="9" name="Slide Number Placeholder 8"/>
          <p:cNvSpPr>
            <a:spLocks noGrp="1"/>
          </p:cNvSpPr>
          <p:nvPr>
            <p:ph type="sldNum" sz="quarter" idx="12"/>
          </p:nvPr>
        </p:nvSpPr>
        <p:spPr/>
        <p:txBody>
          <a:bodyPr/>
          <a:lstStyle/>
          <a:p>
            <a:fld id="{F6AFF975-F780-47F7-9FE3-A0FF5AD3C3E0}" type="slidenum">
              <a:rPr lang="en-AU" smtClean="0"/>
              <a:t>‹#›</a:t>
            </a:fld>
            <a:endParaRPr lang="en-AU" dirty="0"/>
          </a:p>
        </p:txBody>
      </p:sp>
    </p:spTree>
    <p:extLst>
      <p:ext uri="{BB962C8B-B14F-4D97-AF65-F5344CB8AC3E}">
        <p14:creationId xmlns:p14="http://schemas.microsoft.com/office/powerpoint/2010/main" val="810047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F1D2DE1-3E73-4387-9E67-6313D2F8F7AA}" type="datetimeFigureOut">
              <a:rPr lang="en-AU" smtClean="0"/>
              <a:t>25/03/2025</a:t>
            </a:fld>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F6AFF975-F780-47F7-9FE3-A0FF5AD3C3E0}" type="slidenum">
              <a:rPr lang="en-AU" smtClean="0"/>
              <a:t>‹#›</a:t>
            </a:fld>
            <a:endParaRPr lang="en-AU" dirty="0"/>
          </a:p>
        </p:txBody>
      </p:sp>
    </p:spTree>
    <p:extLst>
      <p:ext uri="{BB962C8B-B14F-4D97-AF65-F5344CB8AC3E}">
        <p14:creationId xmlns:p14="http://schemas.microsoft.com/office/powerpoint/2010/main" val="3418569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1D2DE1-3E73-4387-9E67-6313D2F8F7AA}" type="datetimeFigureOut">
              <a:rPr lang="en-AU" smtClean="0"/>
              <a:t>25/03/2025</a:t>
            </a:fld>
            <a:endParaRPr lang="en-AU" dirty="0"/>
          </a:p>
        </p:txBody>
      </p:sp>
      <p:sp>
        <p:nvSpPr>
          <p:cNvPr id="3" name="Footer Placeholder 2"/>
          <p:cNvSpPr>
            <a:spLocks noGrp="1"/>
          </p:cNvSpPr>
          <p:nvPr>
            <p:ph type="ftr" sz="quarter" idx="11"/>
          </p:nvPr>
        </p:nvSpPr>
        <p:spPr/>
        <p:txBody>
          <a:bodyPr/>
          <a:lstStyle/>
          <a:p>
            <a:endParaRPr lang="en-AU" dirty="0"/>
          </a:p>
        </p:txBody>
      </p:sp>
      <p:sp>
        <p:nvSpPr>
          <p:cNvPr id="4" name="Slide Number Placeholder 3"/>
          <p:cNvSpPr>
            <a:spLocks noGrp="1"/>
          </p:cNvSpPr>
          <p:nvPr>
            <p:ph type="sldNum" sz="quarter" idx="12"/>
          </p:nvPr>
        </p:nvSpPr>
        <p:spPr/>
        <p:txBody>
          <a:bodyPr/>
          <a:lstStyle/>
          <a:p>
            <a:fld id="{F6AFF975-F780-47F7-9FE3-A0FF5AD3C3E0}" type="slidenum">
              <a:rPr lang="en-AU" smtClean="0"/>
              <a:t>‹#›</a:t>
            </a:fld>
            <a:endParaRPr lang="en-AU" dirty="0"/>
          </a:p>
        </p:txBody>
      </p:sp>
    </p:spTree>
    <p:extLst>
      <p:ext uri="{BB962C8B-B14F-4D97-AF65-F5344CB8AC3E}">
        <p14:creationId xmlns:p14="http://schemas.microsoft.com/office/powerpoint/2010/main" val="37513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1D2DE1-3E73-4387-9E67-6313D2F8F7AA}" type="datetimeFigureOut">
              <a:rPr lang="en-AU" smtClean="0"/>
              <a:t>25/03/2025</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dirty="0"/>
          </a:p>
        </p:txBody>
      </p:sp>
    </p:spTree>
    <p:extLst>
      <p:ext uri="{BB962C8B-B14F-4D97-AF65-F5344CB8AC3E}">
        <p14:creationId xmlns:p14="http://schemas.microsoft.com/office/powerpoint/2010/main" val="3457431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1D2DE1-3E73-4387-9E67-6313D2F8F7AA}" type="datetimeFigureOut">
              <a:rPr lang="en-AU" smtClean="0"/>
              <a:t>25/03/2025</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dirty="0"/>
          </a:p>
        </p:txBody>
      </p:sp>
    </p:spTree>
    <p:extLst>
      <p:ext uri="{BB962C8B-B14F-4D97-AF65-F5344CB8AC3E}">
        <p14:creationId xmlns:p14="http://schemas.microsoft.com/office/powerpoint/2010/main" val="1791237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EF1D2DE1-3E73-4387-9E67-6313D2F8F7AA}" type="datetimeFigureOut">
              <a:rPr lang="en-AU" smtClean="0"/>
              <a:t>25/03/2025</a:t>
            </a:fld>
            <a:endParaRPr lang="en-AU"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AU"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6AFF975-F780-47F7-9FE3-A0FF5AD3C3E0}" type="slidenum">
              <a:rPr lang="en-AU" smtClean="0"/>
              <a:t>‹#›</a:t>
            </a:fld>
            <a:endParaRPr lang="en-AU" dirty="0"/>
          </a:p>
        </p:txBody>
      </p:sp>
    </p:spTree>
    <p:extLst>
      <p:ext uri="{BB962C8B-B14F-4D97-AF65-F5344CB8AC3E}">
        <p14:creationId xmlns:p14="http://schemas.microsoft.com/office/powerpoint/2010/main" val="1794262820"/>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 id="2147483762" r:id="rId13"/>
    <p:sldLayoutId id="2147483763" r:id="rId14"/>
    <p:sldLayoutId id="2147483764" r:id="rId15"/>
    <p:sldLayoutId id="2147483765" r:id="rId16"/>
    <p:sldLayoutId id="2147483766"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21EC4-3205-C356-2794-B4F2EB69336A}"/>
              </a:ext>
            </a:extLst>
          </p:cNvPr>
          <p:cNvSpPr>
            <a:spLocks noGrp="1"/>
          </p:cNvSpPr>
          <p:nvPr>
            <p:ph type="ctrTitle"/>
          </p:nvPr>
        </p:nvSpPr>
        <p:spPr/>
        <p:txBody>
          <a:bodyPr/>
          <a:lstStyle/>
          <a:p>
            <a:r>
              <a:rPr lang="en-US" dirty="0"/>
              <a:t>LW103 Principles of Business Law</a:t>
            </a:r>
            <a:endParaRPr lang="en-AU" dirty="0"/>
          </a:p>
        </p:txBody>
      </p:sp>
      <p:sp>
        <p:nvSpPr>
          <p:cNvPr id="3" name="Subtitle 2">
            <a:extLst>
              <a:ext uri="{FF2B5EF4-FFF2-40B4-BE49-F238E27FC236}">
                <a16:creationId xmlns:a16="http://schemas.microsoft.com/office/drawing/2014/main" id="{BD0584E9-B28B-F9EA-17AE-E51F2A6FCA23}"/>
              </a:ext>
            </a:extLst>
          </p:cNvPr>
          <p:cNvSpPr>
            <a:spLocks noGrp="1"/>
          </p:cNvSpPr>
          <p:nvPr>
            <p:ph type="subTitle" idx="1"/>
          </p:nvPr>
        </p:nvSpPr>
        <p:spPr/>
        <p:txBody>
          <a:bodyPr/>
          <a:lstStyle/>
          <a:p>
            <a:r>
              <a:rPr lang="en-AU" dirty="0"/>
              <a:t>Contents of a Contract 1</a:t>
            </a:r>
          </a:p>
        </p:txBody>
      </p:sp>
    </p:spTree>
    <p:extLst>
      <p:ext uri="{BB962C8B-B14F-4D97-AF65-F5344CB8AC3E}">
        <p14:creationId xmlns:p14="http://schemas.microsoft.com/office/powerpoint/2010/main" val="27109640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3884DF-773D-46CB-A60F-1D378FE463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9AEF19-6F29-CAD5-5A0C-826AE330AAFA}"/>
              </a:ext>
            </a:extLst>
          </p:cNvPr>
          <p:cNvSpPr>
            <a:spLocks noGrp="1"/>
          </p:cNvSpPr>
          <p:nvPr>
            <p:ph type="title"/>
          </p:nvPr>
        </p:nvSpPr>
        <p:spPr/>
        <p:txBody>
          <a:bodyPr/>
          <a:lstStyle/>
          <a:p>
            <a:r>
              <a:rPr lang="en-AU" dirty="0"/>
              <a:t>Terms implied ‘ad hoc’</a:t>
            </a:r>
          </a:p>
        </p:txBody>
      </p:sp>
      <p:sp>
        <p:nvSpPr>
          <p:cNvPr id="3" name="Content Placeholder 2">
            <a:extLst>
              <a:ext uri="{FF2B5EF4-FFF2-40B4-BE49-F238E27FC236}">
                <a16:creationId xmlns:a16="http://schemas.microsoft.com/office/drawing/2014/main" id="{B2D126D4-AD68-437C-C56E-7A77B46D2087}"/>
              </a:ext>
            </a:extLst>
          </p:cNvPr>
          <p:cNvSpPr>
            <a:spLocks noGrp="1"/>
          </p:cNvSpPr>
          <p:nvPr>
            <p:ph idx="1"/>
          </p:nvPr>
        </p:nvSpPr>
        <p:spPr/>
        <p:txBody>
          <a:bodyPr>
            <a:normAutofit fontScale="92500" lnSpcReduction="10000"/>
          </a:bodyPr>
          <a:lstStyle/>
          <a:p>
            <a:r>
              <a:rPr lang="en-US" dirty="0"/>
              <a:t>In addition to being ‘obvious’, a term implied in fact must also be –</a:t>
            </a:r>
          </a:p>
          <a:p>
            <a:pPr marL="633413" indent="-279400"/>
            <a:r>
              <a:rPr lang="en-US" dirty="0"/>
              <a:t>reasonable and fair;</a:t>
            </a:r>
          </a:p>
          <a:p>
            <a:pPr marL="633413" indent="-279400"/>
            <a:r>
              <a:rPr lang="en-US" dirty="0"/>
              <a:t>necessary to make the contract workable or commercially complete;</a:t>
            </a:r>
          </a:p>
          <a:p>
            <a:pPr marL="633413" indent="-279400"/>
            <a:r>
              <a:rPr lang="en-US" dirty="0"/>
              <a:t>clearly expressed; and</a:t>
            </a:r>
          </a:p>
          <a:p>
            <a:pPr marL="633413" indent="-279400"/>
            <a:r>
              <a:rPr lang="en-US" dirty="0"/>
              <a:t>compatible with the express terms of the contract.</a:t>
            </a:r>
          </a:p>
          <a:p>
            <a:pPr marL="633413" indent="-279400"/>
            <a:r>
              <a:rPr lang="en-US" dirty="0"/>
              <a:t>Ex - BP Refinery v Hastings Shire Council; Moorhead v Brennan; </a:t>
            </a:r>
            <a:r>
              <a:rPr lang="en-US" dirty="0" err="1"/>
              <a:t>Codelfa</a:t>
            </a:r>
            <a:r>
              <a:rPr lang="en-US" dirty="0"/>
              <a:t> Construction v State Rail Authority </a:t>
            </a:r>
          </a:p>
          <a:p>
            <a:endParaRPr lang="en-AU" dirty="0"/>
          </a:p>
        </p:txBody>
      </p:sp>
    </p:spTree>
    <p:extLst>
      <p:ext uri="{BB962C8B-B14F-4D97-AF65-F5344CB8AC3E}">
        <p14:creationId xmlns:p14="http://schemas.microsoft.com/office/powerpoint/2010/main" val="34639216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6B62D-A8DF-FA3C-5F77-354339F529E9}"/>
              </a:ext>
            </a:extLst>
          </p:cNvPr>
          <p:cNvSpPr>
            <a:spLocks noGrp="1"/>
          </p:cNvSpPr>
          <p:nvPr>
            <p:ph type="title"/>
          </p:nvPr>
        </p:nvSpPr>
        <p:spPr/>
        <p:txBody>
          <a:bodyPr/>
          <a:lstStyle/>
          <a:p>
            <a:r>
              <a:rPr lang="en-AU"/>
              <a:t>Questions for in-class discussion</a:t>
            </a:r>
          </a:p>
        </p:txBody>
      </p:sp>
      <p:sp>
        <p:nvSpPr>
          <p:cNvPr id="3" name="Content Placeholder 2">
            <a:extLst>
              <a:ext uri="{FF2B5EF4-FFF2-40B4-BE49-F238E27FC236}">
                <a16:creationId xmlns:a16="http://schemas.microsoft.com/office/drawing/2014/main" id="{6AAF50F5-4114-2DB3-91E9-660E771BF21B}"/>
              </a:ext>
            </a:extLst>
          </p:cNvPr>
          <p:cNvSpPr>
            <a:spLocks noGrp="1"/>
          </p:cNvSpPr>
          <p:nvPr>
            <p:ph idx="1"/>
          </p:nvPr>
        </p:nvSpPr>
        <p:spPr/>
        <p:txBody>
          <a:bodyPr/>
          <a:lstStyle/>
          <a:p>
            <a:r>
              <a:rPr lang="en-US"/>
              <a:t>Is ‘freedom of contract’ </a:t>
            </a:r>
            <a:r>
              <a:rPr lang="en-US" dirty="0"/>
              <a:t>a realistic assumption in the context of modern contract law? [4.1.2] </a:t>
            </a:r>
          </a:p>
          <a:p>
            <a:r>
              <a:rPr lang="en-US" dirty="0"/>
              <a:t>Explain the difference between a term and a representation. [4.1.1; 4.2.1]</a:t>
            </a:r>
          </a:p>
          <a:p>
            <a:r>
              <a:rPr lang="en-US" dirty="0"/>
              <a:t>How is the ‘officious bystander’ test used to determine whether a term should be implied? [4.4.1]</a:t>
            </a:r>
          </a:p>
          <a:p>
            <a:r>
              <a:rPr lang="en-US" dirty="0"/>
              <a:t>Review the IRAC approach to problem-solving exercises [1.11.2].</a:t>
            </a:r>
          </a:p>
          <a:p>
            <a:endParaRPr lang="en-AU" dirty="0"/>
          </a:p>
        </p:txBody>
      </p:sp>
    </p:spTree>
    <p:extLst>
      <p:ext uri="{BB962C8B-B14F-4D97-AF65-F5344CB8AC3E}">
        <p14:creationId xmlns:p14="http://schemas.microsoft.com/office/powerpoint/2010/main" val="1291501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89D1C-73B7-030B-C879-CD1BD5C3DFE1}"/>
              </a:ext>
            </a:extLst>
          </p:cNvPr>
          <p:cNvSpPr>
            <a:spLocks noGrp="1"/>
          </p:cNvSpPr>
          <p:nvPr>
            <p:ph type="title"/>
          </p:nvPr>
        </p:nvSpPr>
        <p:spPr/>
        <p:txBody>
          <a:bodyPr/>
          <a:lstStyle/>
          <a:p>
            <a:r>
              <a:rPr lang="en-AU" dirty="0"/>
              <a:t>Week five agenda</a:t>
            </a:r>
          </a:p>
        </p:txBody>
      </p:sp>
      <p:sp>
        <p:nvSpPr>
          <p:cNvPr id="3" name="Content Placeholder 2">
            <a:extLst>
              <a:ext uri="{FF2B5EF4-FFF2-40B4-BE49-F238E27FC236}">
                <a16:creationId xmlns:a16="http://schemas.microsoft.com/office/drawing/2014/main" id="{BA5F1235-20AA-2F35-6CED-4E1F3AE8BE4C}"/>
              </a:ext>
            </a:extLst>
          </p:cNvPr>
          <p:cNvSpPr>
            <a:spLocks noGrp="1"/>
          </p:cNvSpPr>
          <p:nvPr>
            <p:ph idx="1"/>
          </p:nvPr>
        </p:nvSpPr>
        <p:spPr/>
        <p:txBody>
          <a:bodyPr>
            <a:normAutofit fontScale="92500"/>
          </a:bodyPr>
          <a:lstStyle/>
          <a:p>
            <a:r>
              <a:rPr lang="en-US" dirty="0"/>
              <a:t>This week we examine how terms become part of a contract.</a:t>
            </a:r>
          </a:p>
          <a:p>
            <a:r>
              <a:rPr lang="en-US" dirty="0"/>
              <a:t>You should be able to define a term, as distinguished from opinions, puffery and representations.</a:t>
            </a:r>
          </a:p>
          <a:p>
            <a:r>
              <a:rPr lang="en-US" dirty="0"/>
              <a:t>You should be able to describe the process by which express terms become part of a contract.</a:t>
            </a:r>
          </a:p>
          <a:p>
            <a:r>
              <a:rPr lang="en-US" dirty="0"/>
              <a:t>You should be able to distinguish express terms and implied terms and to explain some of the circumstances in which a term may be implied into a contract.</a:t>
            </a:r>
          </a:p>
          <a:p>
            <a:pPr marL="0" indent="0">
              <a:buNone/>
            </a:pPr>
            <a:endParaRPr lang="en-US" dirty="0"/>
          </a:p>
          <a:p>
            <a:endParaRPr lang="en-AU" dirty="0"/>
          </a:p>
        </p:txBody>
      </p:sp>
    </p:spTree>
    <p:extLst>
      <p:ext uri="{BB962C8B-B14F-4D97-AF65-F5344CB8AC3E}">
        <p14:creationId xmlns:p14="http://schemas.microsoft.com/office/powerpoint/2010/main" val="3668665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4EF22-3310-E792-72A3-49A33A6C3413}"/>
              </a:ext>
            </a:extLst>
          </p:cNvPr>
          <p:cNvSpPr>
            <a:spLocks noGrp="1"/>
          </p:cNvSpPr>
          <p:nvPr>
            <p:ph type="title"/>
          </p:nvPr>
        </p:nvSpPr>
        <p:spPr/>
        <p:txBody>
          <a:bodyPr/>
          <a:lstStyle/>
          <a:p>
            <a:r>
              <a:rPr lang="en-AU" dirty="0"/>
              <a:t>Introduction to the contents of a contract</a:t>
            </a:r>
          </a:p>
        </p:txBody>
      </p:sp>
      <p:sp>
        <p:nvSpPr>
          <p:cNvPr id="3" name="Content Placeholder 2">
            <a:extLst>
              <a:ext uri="{FF2B5EF4-FFF2-40B4-BE49-F238E27FC236}">
                <a16:creationId xmlns:a16="http://schemas.microsoft.com/office/drawing/2014/main" id="{A2FE6042-37EE-A005-ED7A-CA759D70CB6C}"/>
              </a:ext>
            </a:extLst>
          </p:cNvPr>
          <p:cNvSpPr>
            <a:spLocks noGrp="1"/>
          </p:cNvSpPr>
          <p:nvPr>
            <p:ph idx="1"/>
          </p:nvPr>
        </p:nvSpPr>
        <p:spPr/>
        <p:txBody>
          <a:bodyPr>
            <a:normAutofit fontScale="92500" lnSpcReduction="20000"/>
          </a:bodyPr>
          <a:lstStyle/>
          <a:p>
            <a:r>
              <a:rPr lang="en-AU" dirty="0"/>
              <a:t>The content (or terms) of a contract </a:t>
            </a:r>
            <a:r>
              <a:rPr lang="en-US" dirty="0"/>
              <a:t>express the obligations of the parties. These terms may include promises, definitions, exclusion clauses and provisions for termination of the agreement.</a:t>
            </a:r>
          </a:p>
          <a:p>
            <a:r>
              <a:rPr lang="en-US" dirty="0"/>
              <a:t>‘Freedom of contract’ was (and still is) an important principle of contract law, allowing the parties to decide whether to make a contract, with whom to contract and on what terms. </a:t>
            </a:r>
          </a:p>
          <a:p>
            <a:pPr marL="633413" indent="-279400"/>
            <a:r>
              <a:rPr lang="en-US" dirty="0"/>
              <a:t>There are significant limits on freedom of contract (e.g. if the contract is ‘illegal’ or the bargaining process is ‘unfair’). As a result, certain terms agreed by the parties may be unenforceable. These issues are explored further in chapter 6.</a:t>
            </a:r>
          </a:p>
          <a:p>
            <a:endParaRPr lang="en-AU" dirty="0"/>
          </a:p>
        </p:txBody>
      </p:sp>
    </p:spTree>
    <p:extLst>
      <p:ext uri="{BB962C8B-B14F-4D97-AF65-F5344CB8AC3E}">
        <p14:creationId xmlns:p14="http://schemas.microsoft.com/office/powerpoint/2010/main" val="1859431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EA52EC-D35F-D92A-10A7-80C7851E1A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401BB8-BC3B-FC89-E8C6-7009ED88B833}"/>
              </a:ext>
            </a:extLst>
          </p:cNvPr>
          <p:cNvSpPr>
            <a:spLocks noGrp="1"/>
          </p:cNvSpPr>
          <p:nvPr>
            <p:ph type="title"/>
          </p:nvPr>
        </p:nvSpPr>
        <p:spPr/>
        <p:txBody>
          <a:bodyPr/>
          <a:lstStyle/>
          <a:p>
            <a:r>
              <a:rPr lang="en-AU" dirty="0"/>
              <a:t>Inclusion of terms</a:t>
            </a:r>
          </a:p>
        </p:txBody>
      </p:sp>
      <p:sp>
        <p:nvSpPr>
          <p:cNvPr id="3" name="Content Placeholder 2">
            <a:extLst>
              <a:ext uri="{FF2B5EF4-FFF2-40B4-BE49-F238E27FC236}">
                <a16:creationId xmlns:a16="http://schemas.microsoft.com/office/drawing/2014/main" id="{E5FA2893-A06F-631E-1F3F-23A6D74DCA85}"/>
              </a:ext>
            </a:extLst>
          </p:cNvPr>
          <p:cNvSpPr>
            <a:spLocks noGrp="1"/>
          </p:cNvSpPr>
          <p:nvPr>
            <p:ph idx="1"/>
          </p:nvPr>
        </p:nvSpPr>
        <p:spPr/>
        <p:txBody>
          <a:bodyPr/>
          <a:lstStyle/>
          <a:p>
            <a:r>
              <a:rPr lang="en-US" dirty="0"/>
              <a:t>How terms become part of a contract – </a:t>
            </a:r>
          </a:p>
          <a:p>
            <a:pPr marL="633413" indent="-279400"/>
            <a:r>
              <a:rPr lang="en-US" dirty="0"/>
              <a:t>Agreement (express terms)</a:t>
            </a:r>
          </a:p>
          <a:p>
            <a:pPr marL="633413" indent="-279400"/>
            <a:r>
              <a:rPr lang="en-US" dirty="0"/>
              <a:t>Implication </a:t>
            </a:r>
          </a:p>
          <a:p>
            <a:pPr marL="987425" indent="-265113"/>
            <a:r>
              <a:rPr lang="en-US" dirty="0"/>
              <a:t>Terms implied in all contracts</a:t>
            </a:r>
          </a:p>
          <a:p>
            <a:pPr marL="987425" indent="-265113"/>
            <a:r>
              <a:rPr lang="en-US" dirty="0"/>
              <a:t>Terms implied to fill a gap in a contract</a:t>
            </a:r>
          </a:p>
          <a:p>
            <a:pPr marL="176213" indent="-176213">
              <a:buNone/>
            </a:pPr>
            <a:endParaRPr lang="en-US" dirty="0"/>
          </a:p>
        </p:txBody>
      </p:sp>
    </p:spTree>
    <p:extLst>
      <p:ext uri="{BB962C8B-B14F-4D97-AF65-F5344CB8AC3E}">
        <p14:creationId xmlns:p14="http://schemas.microsoft.com/office/powerpoint/2010/main" val="1633312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1411A-4BCE-6790-326D-38AAD39D80BF}"/>
              </a:ext>
            </a:extLst>
          </p:cNvPr>
          <p:cNvSpPr>
            <a:spLocks noGrp="1"/>
          </p:cNvSpPr>
          <p:nvPr>
            <p:ph type="title"/>
          </p:nvPr>
        </p:nvSpPr>
        <p:spPr/>
        <p:txBody>
          <a:bodyPr/>
          <a:lstStyle/>
          <a:p>
            <a:r>
              <a:rPr lang="en-AU" dirty="0"/>
              <a:t>Distinguishing terms from non-contractual statements</a:t>
            </a:r>
          </a:p>
        </p:txBody>
      </p:sp>
      <p:sp>
        <p:nvSpPr>
          <p:cNvPr id="3" name="Content Placeholder 2">
            <a:extLst>
              <a:ext uri="{FF2B5EF4-FFF2-40B4-BE49-F238E27FC236}">
                <a16:creationId xmlns:a16="http://schemas.microsoft.com/office/drawing/2014/main" id="{E7764B11-EDC6-B8A8-E3E7-60D8E7B728F4}"/>
              </a:ext>
            </a:extLst>
          </p:cNvPr>
          <p:cNvSpPr>
            <a:spLocks noGrp="1"/>
          </p:cNvSpPr>
          <p:nvPr>
            <p:ph idx="1"/>
          </p:nvPr>
        </p:nvSpPr>
        <p:spPr/>
        <p:txBody>
          <a:bodyPr>
            <a:normAutofit/>
          </a:bodyPr>
          <a:lstStyle/>
          <a:p>
            <a:r>
              <a:rPr lang="en-US" dirty="0"/>
              <a:t>Many things may be said in the course of negotiating a contract. Not all of these statements become terms. The test is whether it is reasonable to conclude, under the circumstances, that a statement was promissory and intended to bind the parties.</a:t>
            </a:r>
            <a:endParaRPr lang="en-AU" dirty="0"/>
          </a:p>
          <a:p>
            <a:r>
              <a:rPr lang="en-AU" dirty="0"/>
              <a:t>Terms vs opinions. Ex - </a:t>
            </a:r>
            <a:r>
              <a:rPr lang="en-AU" dirty="0" err="1"/>
              <a:t>Handbury</a:t>
            </a:r>
            <a:r>
              <a:rPr lang="en-AU" dirty="0"/>
              <a:t> v Nolan </a:t>
            </a:r>
          </a:p>
          <a:p>
            <a:r>
              <a:rPr lang="en-AU" dirty="0"/>
              <a:t>Terms vs puffery. </a:t>
            </a:r>
          </a:p>
          <a:p>
            <a:r>
              <a:rPr lang="en-AU" dirty="0"/>
              <a:t>Terms vs representations. Ex - Oscar Chess v Williams </a:t>
            </a:r>
          </a:p>
        </p:txBody>
      </p:sp>
    </p:spTree>
    <p:extLst>
      <p:ext uri="{BB962C8B-B14F-4D97-AF65-F5344CB8AC3E}">
        <p14:creationId xmlns:p14="http://schemas.microsoft.com/office/powerpoint/2010/main" val="811321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11962-9100-C6DF-2674-520C55D5096F}"/>
              </a:ext>
            </a:extLst>
          </p:cNvPr>
          <p:cNvSpPr>
            <a:spLocks noGrp="1"/>
          </p:cNvSpPr>
          <p:nvPr>
            <p:ph type="title"/>
          </p:nvPr>
        </p:nvSpPr>
        <p:spPr/>
        <p:txBody>
          <a:bodyPr/>
          <a:lstStyle/>
          <a:p>
            <a:r>
              <a:rPr lang="en-AU" dirty="0"/>
              <a:t>Classifying the importance of terms</a:t>
            </a:r>
          </a:p>
        </p:txBody>
      </p:sp>
      <p:sp>
        <p:nvSpPr>
          <p:cNvPr id="3" name="Content Placeholder 2">
            <a:extLst>
              <a:ext uri="{FF2B5EF4-FFF2-40B4-BE49-F238E27FC236}">
                <a16:creationId xmlns:a16="http://schemas.microsoft.com/office/drawing/2014/main" id="{B975CB24-61F9-9F33-894D-CEB707277C8F}"/>
              </a:ext>
            </a:extLst>
          </p:cNvPr>
          <p:cNvSpPr>
            <a:spLocks noGrp="1"/>
          </p:cNvSpPr>
          <p:nvPr>
            <p:ph idx="1"/>
          </p:nvPr>
        </p:nvSpPr>
        <p:spPr/>
        <p:txBody>
          <a:bodyPr>
            <a:normAutofit fontScale="92500" lnSpcReduction="20000"/>
          </a:bodyPr>
          <a:lstStyle/>
          <a:p>
            <a:r>
              <a:rPr lang="en-US" dirty="0"/>
              <a:t>Terms are classified in 3 categories of importance – </a:t>
            </a:r>
          </a:p>
          <a:p>
            <a:pPr marL="633413" indent="-279400"/>
            <a:r>
              <a:rPr lang="en-US" dirty="0"/>
              <a:t>Conditions (essential terms);Ex - Associated Newspapers v Bancks </a:t>
            </a:r>
          </a:p>
          <a:p>
            <a:pPr marL="633413" indent="-279400"/>
            <a:r>
              <a:rPr lang="en-US" dirty="0"/>
              <a:t>Innominate terms (less important than conditions, more important than warranties);</a:t>
            </a:r>
          </a:p>
          <a:p>
            <a:pPr marL="633413" indent="-279400"/>
            <a:r>
              <a:rPr lang="en-US" dirty="0"/>
              <a:t>Warranties (non-essential terms). Ex – Bettini v </a:t>
            </a:r>
            <a:r>
              <a:rPr lang="en-US" dirty="0" err="1"/>
              <a:t>Gye</a:t>
            </a:r>
            <a:r>
              <a:rPr lang="en-US" dirty="0"/>
              <a:t> </a:t>
            </a:r>
          </a:p>
          <a:p>
            <a:r>
              <a:rPr lang="en-US" dirty="0"/>
              <a:t>The classification of a term has practical consequences, as the remedies available depend on the importance of the term that was breached (further explained in chapter 5).</a:t>
            </a:r>
          </a:p>
          <a:p>
            <a:endParaRPr lang="en-AU" dirty="0"/>
          </a:p>
        </p:txBody>
      </p:sp>
    </p:spTree>
    <p:extLst>
      <p:ext uri="{BB962C8B-B14F-4D97-AF65-F5344CB8AC3E}">
        <p14:creationId xmlns:p14="http://schemas.microsoft.com/office/powerpoint/2010/main" val="4283926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6ECE5-6567-63F7-5E91-CD940A5DED34}"/>
              </a:ext>
            </a:extLst>
          </p:cNvPr>
          <p:cNvSpPr>
            <a:spLocks noGrp="1"/>
          </p:cNvSpPr>
          <p:nvPr>
            <p:ph type="title"/>
          </p:nvPr>
        </p:nvSpPr>
        <p:spPr/>
        <p:txBody>
          <a:bodyPr/>
          <a:lstStyle/>
          <a:p>
            <a:r>
              <a:rPr lang="en-AU" dirty="0"/>
              <a:t>Express terms </a:t>
            </a:r>
          </a:p>
        </p:txBody>
      </p:sp>
      <p:sp>
        <p:nvSpPr>
          <p:cNvPr id="3" name="Content Placeholder 2">
            <a:extLst>
              <a:ext uri="{FF2B5EF4-FFF2-40B4-BE49-F238E27FC236}">
                <a16:creationId xmlns:a16="http://schemas.microsoft.com/office/drawing/2014/main" id="{A7BC7117-3F2A-08C4-BB2F-53E2158F56A6}"/>
              </a:ext>
            </a:extLst>
          </p:cNvPr>
          <p:cNvSpPr>
            <a:spLocks noGrp="1"/>
          </p:cNvSpPr>
          <p:nvPr>
            <p:ph idx="1"/>
          </p:nvPr>
        </p:nvSpPr>
        <p:spPr/>
        <p:txBody>
          <a:bodyPr/>
          <a:lstStyle/>
          <a:p>
            <a:r>
              <a:rPr lang="en-AU" dirty="0"/>
              <a:t>The test of agreement is objective. </a:t>
            </a:r>
            <a:r>
              <a:rPr lang="en-US" dirty="0"/>
              <a:t>When there is a written document that is clearly contractual and signed by the parties, it does not matter whether the parties actually read the document. Ex - </a:t>
            </a:r>
            <a:r>
              <a:rPr lang="en-US" dirty="0" err="1"/>
              <a:t>L’Estrange</a:t>
            </a:r>
            <a:r>
              <a:rPr lang="en-US" dirty="0"/>
              <a:t> v </a:t>
            </a:r>
            <a:r>
              <a:rPr lang="en-US" dirty="0" err="1"/>
              <a:t>Graucob</a:t>
            </a:r>
            <a:r>
              <a:rPr lang="en-US" dirty="0"/>
              <a:t>; Toll v </a:t>
            </a:r>
            <a:r>
              <a:rPr lang="en-US" dirty="0" err="1"/>
              <a:t>Alphapharm</a:t>
            </a:r>
            <a:endParaRPr lang="en-US" dirty="0"/>
          </a:p>
          <a:p>
            <a:r>
              <a:rPr lang="en-US" dirty="0"/>
              <a:t>Terms become final at the moment a contract is made. Ex - Olley v Marlborough Court </a:t>
            </a:r>
          </a:p>
        </p:txBody>
      </p:sp>
    </p:spTree>
    <p:extLst>
      <p:ext uri="{BB962C8B-B14F-4D97-AF65-F5344CB8AC3E}">
        <p14:creationId xmlns:p14="http://schemas.microsoft.com/office/powerpoint/2010/main" val="3372570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85F993-6C8F-33DA-F4C6-8D773C0318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655C4E-8B8F-A28F-3B2A-D21636D42477}"/>
              </a:ext>
            </a:extLst>
          </p:cNvPr>
          <p:cNvSpPr>
            <a:spLocks noGrp="1"/>
          </p:cNvSpPr>
          <p:nvPr>
            <p:ph type="title"/>
          </p:nvPr>
        </p:nvSpPr>
        <p:spPr/>
        <p:txBody>
          <a:bodyPr/>
          <a:lstStyle/>
          <a:p>
            <a:r>
              <a:rPr lang="en-AU" dirty="0"/>
              <a:t>Express terms - incorporation</a:t>
            </a:r>
          </a:p>
        </p:txBody>
      </p:sp>
      <p:sp>
        <p:nvSpPr>
          <p:cNvPr id="3" name="Content Placeholder 2">
            <a:extLst>
              <a:ext uri="{FF2B5EF4-FFF2-40B4-BE49-F238E27FC236}">
                <a16:creationId xmlns:a16="http://schemas.microsoft.com/office/drawing/2014/main" id="{8040CBB5-BC87-BA01-9FF6-58591304AC21}"/>
              </a:ext>
            </a:extLst>
          </p:cNvPr>
          <p:cNvSpPr>
            <a:spLocks noGrp="1"/>
          </p:cNvSpPr>
          <p:nvPr>
            <p:ph idx="1"/>
          </p:nvPr>
        </p:nvSpPr>
        <p:spPr/>
        <p:txBody>
          <a:bodyPr>
            <a:normAutofit fontScale="92500"/>
          </a:bodyPr>
          <a:lstStyle/>
          <a:p>
            <a:r>
              <a:rPr lang="en-US" dirty="0"/>
              <a:t>Incorporation of terms by reference makes it possible for a term not found in a signed contractual document to be incorporated into the contract. (This is nothing unusual in the real world, e.g. an employment contract that incorporates standards of employee conduct outlined in the company handbook.) </a:t>
            </a:r>
          </a:p>
          <a:p>
            <a:r>
              <a:rPr lang="en-US" dirty="0"/>
              <a:t>It must be proven that both parties intended to incorporate certain terms – this can be done by proving reasonable notice </a:t>
            </a:r>
            <a:r>
              <a:rPr lang="en-US" i="1" dirty="0"/>
              <a:t>or</a:t>
            </a:r>
            <a:r>
              <a:rPr lang="en-US" dirty="0"/>
              <a:t> signature of a contractual document that refers to these terms. </a:t>
            </a:r>
          </a:p>
          <a:p>
            <a:pPr marL="633413" indent="-279400"/>
            <a:r>
              <a:rPr lang="en-AU" dirty="0"/>
              <a:t>Ex - Sydney Corporation v West; Causer v Browne </a:t>
            </a:r>
          </a:p>
        </p:txBody>
      </p:sp>
    </p:spTree>
    <p:extLst>
      <p:ext uri="{BB962C8B-B14F-4D97-AF65-F5344CB8AC3E}">
        <p14:creationId xmlns:p14="http://schemas.microsoft.com/office/powerpoint/2010/main" val="1550025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19329-5FA9-434A-8956-5DA1F0CF4FC8}"/>
              </a:ext>
            </a:extLst>
          </p:cNvPr>
          <p:cNvSpPr>
            <a:spLocks noGrp="1"/>
          </p:cNvSpPr>
          <p:nvPr>
            <p:ph type="title"/>
          </p:nvPr>
        </p:nvSpPr>
        <p:spPr/>
        <p:txBody>
          <a:bodyPr/>
          <a:lstStyle/>
          <a:p>
            <a:r>
              <a:rPr lang="en-AU" dirty="0"/>
              <a:t>Terms implied ‘ad hoc’</a:t>
            </a:r>
          </a:p>
        </p:txBody>
      </p:sp>
      <p:sp>
        <p:nvSpPr>
          <p:cNvPr id="3" name="Content Placeholder 2">
            <a:extLst>
              <a:ext uri="{FF2B5EF4-FFF2-40B4-BE49-F238E27FC236}">
                <a16:creationId xmlns:a16="http://schemas.microsoft.com/office/drawing/2014/main" id="{C3439708-50FC-2CA1-C6D3-25DE0D9CFC11}"/>
              </a:ext>
            </a:extLst>
          </p:cNvPr>
          <p:cNvSpPr>
            <a:spLocks noGrp="1"/>
          </p:cNvSpPr>
          <p:nvPr>
            <p:ph idx="1"/>
          </p:nvPr>
        </p:nvSpPr>
        <p:spPr/>
        <p:txBody>
          <a:bodyPr>
            <a:normAutofit/>
          </a:bodyPr>
          <a:lstStyle/>
          <a:p>
            <a:r>
              <a:rPr lang="en-AU" dirty="0"/>
              <a:t>I</a:t>
            </a:r>
            <a:r>
              <a:rPr lang="en-US" dirty="0"/>
              <a:t>mplied terms are </a:t>
            </a:r>
            <a:r>
              <a:rPr lang="en-AU" noProof="0" dirty="0"/>
              <a:t>recognised</a:t>
            </a:r>
            <a:r>
              <a:rPr lang="en-US" dirty="0"/>
              <a:t> as part of the parties’ agreement even though they are not expressly stated in the contract.</a:t>
            </a:r>
          </a:p>
          <a:p>
            <a:r>
              <a:rPr lang="en-US" dirty="0"/>
              <a:t>A term can be implied in fact (or ‘ad hoc’) if a court concludes that it obviously would have been agreed to by both parties but was omitted due to an oversight or poor drafting. </a:t>
            </a:r>
          </a:p>
          <a:p>
            <a:pPr marL="633413" indent="-279400"/>
            <a:r>
              <a:rPr lang="en-US" dirty="0"/>
              <a:t>The officious bystander test </a:t>
            </a:r>
          </a:p>
        </p:txBody>
      </p:sp>
    </p:spTree>
    <p:extLst>
      <p:ext uri="{BB962C8B-B14F-4D97-AF65-F5344CB8AC3E}">
        <p14:creationId xmlns:p14="http://schemas.microsoft.com/office/powerpoint/2010/main" val="1672029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Parallax</Template>
  <TotalTime>2133</TotalTime>
  <Words>778</Words>
  <Application>Microsoft Office PowerPoint</Application>
  <PresentationFormat>Widescreen</PresentationFormat>
  <Paragraphs>51</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Corbel</vt:lpstr>
      <vt:lpstr>Parallax</vt:lpstr>
      <vt:lpstr>LW103 Principles of Business Law</vt:lpstr>
      <vt:lpstr>Week five agenda</vt:lpstr>
      <vt:lpstr>Introduction to the contents of a contract</vt:lpstr>
      <vt:lpstr>Inclusion of terms</vt:lpstr>
      <vt:lpstr>Distinguishing terms from non-contractual statements</vt:lpstr>
      <vt:lpstr>Classifying the importance of terms</vt:lpstr>
      <vt:lpstr>Express terms </vt:lpstr>
      <vt:lpstr>Express terms - incorporation</vt:lpstr>
      <vt:lpstr>Terms implied ‘ad hoc’</vt:lpstr>
      <vt:lpstr>Terms implied ‘ad hoc’</vt:lpstr>
      <vt:lpstr>Questions for in-class 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Blake Hurst</dc:creator>
  <cp:lastModifiedBy>Blake Hurst</cp:lastModifiedBy>
  <cp:revision>35</cp:revision>
  <dcterms:created xsi:type="dcterms:W3CDTF">2025-01-24T04:01:29Z</dcterms:created>
  <dcterms:modified xsi:type="dcterms:W3CDTF">2025-03-25T03:00:09Z</dcterms:modified>
</cp:coreProperties>
</file>