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59" r:id="rId5"/>
    <p:sldId id="260"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a:p>
        </p:txBody>
      </p:sp>
      <p:sp>
        <p:nvSpPr>
          <p:cNvPr id="5" name="Footer Placeholder 4"/>
          <p:cNvSpPr>
            <a:spLocks noGrp="1"/>
          </p:cNvSpPr>
          <p:nvPr>
            <p:ph type="ftr" sz="quarter" idx="11"/>
          </p:nvPr>
        </p:nvSpPr>
        <p:spPr>
          <a:xfrm>
            <a:off x="5332412" y="5883275"/>
            <a:ext cx="4324044" cy="365125"/>
          </a:xfrm>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460118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25/03/2025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00035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381017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869766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648644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7056480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835118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1231941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594196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0951856" y="5867131"/>
            <a:ext cx="551167" cy="365125"/>
          </a:xfrm>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390173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25/03/2025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717432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1D2DE1-3E73-4387-9E67-6313D2F8F7AA}" type="datetimeFigureOut">
              <a:rPr lang="en-AU" smtClean="0"/>
              <a:t>25/03/2025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72929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1D2DE1-3E73-4387-9E67-6313D2F8F7AA}" type="datetimeFigureOut">
              <a:rPr lang="en-AU" smtClean="0"/>
              <a:t>25/03/2025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886933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1D2DE1-3E73-4387-9E67-6313D2F8F7AA}" type="datetimeFigureOut">
              <a:rPr lang="en-AU" smtClean="0"/>
              <a:t>25/03/2025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508989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1D2DE1-3E73-4387-9E67-6313D2F8F7AA}" type="datetimeFigureOut">
              <a:rPr lang="en-AU" smtClean="0"/>
              <a:t>25/03/2025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06424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25/03/2025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739627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25/03/2025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9557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F1D2DE1-3E73-4387-9E67-6313D2F8F7AA}" type="datetimeFigureOut">
              <a:rPr lang="en-AU" smtClean="0"/>
              <a:t>25/03/2025</a:t>
            </a:fld>
            <a:endParaRPr lang="en-A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A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6AFF975-F780-47F7-9FE3-A0FF5AD3C3E0}" type="slidenum">
              <a:rPr lang="en-AU" smtClean="0"/>
              <a:t>‹#›</a:t>
            </a:fld>
            <a:endParaRPr lang="en-AU"/>
          </a:p>
        </p:txBody>
      </p:sp>
    </p:spTree>
    <p:extLst>
      <p:ext uri="{BB962C8B-B14F-4D97-AF65-F5344CB8AC3E}">
        <p14:creationId xmlns:p14="http://schemas.microsoft.com/office/powerpoint/2010/main" val="2369417340"/>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1EC4-3205-C356-2794-B4F2EB69336A}"/>
              </a:ext>
            </a:extLst>
          </p:cNvPr>
          <p:cNvSpPr>
            <a:spLocks noGrp="1"/>
          </p:cNvSpPr>
          <p:nvPr>
            <p:ph type="ctrTitle"/>
          </p:nvPr>
        </p:nvSpPr>
        <p:spPr/>
        <p:txBody>
          <a:bodyPr/>
          <a:lstStyle/>
          <a:p>
            <a:r>
              <a:rPr lang="en-US" dirty="0"/>
              <a:t>LW103 Principles of Business Law</a:t>
            </a:r>
            <a:endParaRPr lang="en-AU" dirty="0"/>
          </a:p>
        </p:txBody>
      </p:sp>
      <p:sp>
        <p:nvSpPr>
          <p:cNvPr id="3" name="Subtitle 2">
            <a:extLst>
              <a:ext uri="{FF2B5EF4-FFF2-40B4-BE49-F238E27FC236}">
                <a16:creationId xmlns:a16="http://schemas.microsoft.com/office/drawing/2014/main" id="{BD0584E9-B28B-F9EA-17AE-E51F2A6FCA23}"/>
              </a:ext>
            </a:extLst>
          </p:cNvPr>
          <p:cNvSpPr>
            <a:spLocks noGrp="1"/>
          </p:cNvSpPr>
          <p:nvPr>
            <p:ph type="subTitle" idx="1"/>
          </p:nvPr>
        </p:nvSpPr>
        <p:spPr/>
        <p:txBody>
          <a:bodyPr/>
          <a:lstStyle/>
          <a:p>
            <a:r>
              <a:rPr lang="en-AU" dirty="0"/>
              <a:t>Making </a:t>
            </a:r>
            <a:r>
              <a:rPr lang="en-AU"/>
              <a:t>a Contract 2</a:t>
            </a:r>
          </a:p>
        </p:txBody>
      </p:sp>
    </p:spTree>
    <p:extLst>
      <p:ext uri="{BB962C8B-B14F-4D97-AF65-F5344CB8AC3E}">
        <p14:creationId xmlns:p14="http://schemas.microsoft.com/office/powerpoint/2010/main" val="2710964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BAAB2-C909-6237-EE53-57B6EFF299A5}"/>
              </a:ext>
            </a:extLst>
          </p:cNvPr>
          <p:cNvSpPr>
            <a:spLocks noGrp="1"/>
          </p:cNvSpPr>
          <p:nvPr>
            <p:ph type="title"/>
          </p:nvPr>
        </p:nvSpPr>
        <p:spPr/>
        <p:txBody>
          <a:bodyPr/>
          <a:lstStyle/>
          <a:p>
            <a:r>
              <a:rPr lang="en-AU" dirty="0"/>
              <a:t>Questions for in-class discussion</a:t>
            </a:r>
          </a:p>
        </p:txBody>
      </p:sp>
      <p:sp>
        <p:nvSpPr>
          <p:cNvPr id="3" name="Content Placeholder 2">
            <a:extLst>
              <a:ext uri="{FF2B5EF4-FFF2-40B4-BE49-F238E27FC236}">
                <a16:creationId xmlns:a16="http://schemas.microsoft.com/office/drawing/2014/main" id="{EACE499C-2ACC-61BE-7181-29CC2779062B}"/>
              </a:ext>
            </a:extLst>
          </p:cNvPr>
          <p:cNvSpPr>
            <a:spLocks noGrp="1"/>
          </p:cNvSpPr>
          <p:nvPr>
            <p:ph idx="1"/>
          </p:nvPr>
        </p:nvSpPr>
        <p:spPr/>
        <p:txBody>
          <a:bodyPr/>
          <a:lstStyle/>
          <a:p>
            <a:r>
              <a:rPr lang="en-AU" noProof="0" dirty="0"/>
              <a:t>Does every contract involve an exchange of promises at the time of the agreement? [3.3.2]</a:t>
            </a:r>
          </a:p>
          <a:p>
            <a:r>
              <a:rPr lang="en-AU" noProof="0" dirty="0"/>
              <a:t>In Placer Development v Commonwealth, why was the promised subsidy unenforceable? [3.3.3]</a:t>
            </a:r>
          </a:p>
          <a:p>
            <a:r>
              <a:rPr lang="en-AU" noProof="0" dirty="0"/>
              <a:t>Why does the law generally refuse to recognise silence as a method of acceptance? [3.3.6]</a:t>
            </a:r>
          </a:p>
          <a:p>
            <a:endParaRPr lang="en-AU" dirty="0"/>
          </a:p>
        </p:txBody>
      </p:sp>
    </p:spTree>
    <p:extLst>
      <p:ext uri="{BB962C8B-B14F-4D97-AF65-F5344CB8AC3E}">
        <p14:creationId xmlns:p14="http://schemas.microsoft.com/office/powerpoint/2010/main" val="1358932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89D1C-73B7-030B-C879-CD1BD5C3DFE1}"/>
              </a:ext>
            </a:extLst>
          </p:cNvPr>
          <p:cNvSpPr>
            <a:spLocks noGrp="1"/>
          </p:cNvSpPr>
          <p:nvPr>
            <p:ph type="title"/>
          </p:nvPr>
        </p:nvSpPr>
        <p:spPr/>
        <p:txBody>
          <a:bodyPr/>
          <a:lstStyle/>
          <a:p>
            <a:r>
              <a:rPr lang="en-AU" dirty="0"/>
              <a:t>Week four agenda</a:t>
            </a:r>
          </a:p>
        </p:txBody>
      </p:sp>
      <p:sp>
        <p:nvSpPr>
          <p:cNvPr id="3" name="Content Placeholder 2">
            <a:extLst>
              <a:ext uri="{FF2B5EF4-FFF2-40B4-BE49-F238E27FC236}">
                <a16:creationId xmlns:a16="http://schemas.microsoft.com/office/drawing/2014/main" id="{BA5F1235-20AA-2F35-6CED-4E1F3AE8BE4C}"/>
              </a:ext>
            </a:extLst>
          </p:cNvPr>
          <p:cNvSpPr>
            <a:spLocks noGrp="1"/>
          </p:cNvSpPr>
          <p:nvPr>
            <p:ph idx="1"/>
          </p:nvPr>
        </p:nvSpPr>
        <p:spPr/>
        <p:txBody>
          <a:bodyPr>
            <a:normAutofit fontScale="77500" lnSpcReduction="20000"/>
          </a:bodyPr>
          <a:lstStyle/>
          <a:p>
            <a:r>
              <a:rPr lang="en-AU" dirty="0"/>
              <a:t>This week we continue our analysis of contract formation.</a:t>
            </a:r>
          </a:p>
          <a:p>
            <a:r>
              <a:rPr lang="en-US" dirty="0"/>
              <a:t>You should be able to explain the second essential requirement of contract formation – a formal document </a:t>
            </a:r>
            <a:r>
              <a:rPr lang="en-US" i="1" dirty="0"/>
              <a:t>or</a:t>
            </a:r>
            <a:r>
              <a:rPr lang="en-US" dirty="0"/>
              <a:t> consideration.</a:t>
            </a:r>
          </a:p>
          <a:p>
            <a:r>
              <a:rPr lang="en-US" dirty="0"/>
              <a:t>You should be able to explain the third essential requirement of contract formation – sufficient agreement.</a:t>
            </a:r>
          </a:p>
          <a:p>
            <a:r>
              <a:rPr lang="en-US" dirty="0"/>
              <a:t>You should be able to describe –</a:t>
            </a:r>
          </a:p>
          <a:p>
            <a:pPr marL="633413" indent="-279400"/>
            <a:r>
              <a:rPr lang="en-US" dirty="0"/>
              <a:t>contract formation through offer and acceptance;</a:t>
            </a:r>
          </a:p>
          <a:p>
            <a:pPr marL="633413" indent="-279400"/>
            <a:r>
              <a:rPr lang="en-US" dirty="0"/>
              <a:t>the doctrine of privity; and</a:t>
            </a:r>
          </a:p>
          <a:p>
            <a:pPr marL="633413" indent="-279400"/>
            <a:r>
              <a:rPr lang="en-US" dirty="0"/>
              <a:t>the doctrine of promissory estoppel.</a:t>
            </a:r>
          </a:p>
          <a:p>
            <a:endParaRPr lang="en-AU" dirty="0"/>
          </a:p>
          <a:p>
            <a:endParaRPr lang="en-AU" dirty="0"/>
          </a:p>
        </p:txBody>
      </p:sp>
    </p:spTree>
    <p:extLst>
      <p:ext uri="{BB962C8B-B14F-4D97-AF65-F5344CB8AC3E}">
        <p14:creationId xmlns:p14="http://schemas.microsoft.com/office/powerpoint/2010/main" val="3668665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9980A-EE12-0866-999A-207A653EACD9}"/>
              </a:ext>
            </a:extLst>
          </p:cNvPr>
          <p:cNvSpPr>
            <a:spLocks noGrp="1"/>
          </p:cNvSpPr>
          <p:nvPr>
            <p:ph type="title"/>
          </p:nvPr>
        </p:nvSpPr>
        <p:spPr/>
        <p:txBody>
          <a:bodyPr/>
          <a:lstStyle/>
          <a:p>
            <a:r>
              <a:rPr lang="en-AU" dirty="0"/>
              <a:t>Consideration (or a deed)</a:t>
            </a:r>
          </a:p>
        </p:txBody>
      </p:sp>
      <p:sp>
        <p:nvSpPr>
          <p:cNvPr id="3" name="Content Placeholder 2">
            <a:extLst>
              <a:ext uri="{FF2B5EF4-FFF2-40B4-BE49-F238E27FC236}">
                <a16:creationId xmlns:a16="http://schemas.microsoft.com/office/drawing/2014/main" id="{2726DF66-67F7-E876-2876-E78B690868B4}"/>
              </a:ext>
            </a:extLst>
          </p:cNvPr>
          <p:cNvSpPr>
            <a:spLocks noGrp="1"/>
          </p:cNvSpPr>
          <p:nvPr>
            <p:ph idx="1"/>
          </p:nvPr>
        </p:nvSpPr>
        <p:spPr/>
        <p:txBody>
          <a:bodyPr>
            <a:normAutofit fontScale="92500" lnSpcReduction="20000"/>
          </a:bodyPr>
          <a:lstStyle/>
          <a:p>
            <a:r>
              <a:rPr lang="en-AU" dirty="0"/>
              <a:t>Recall the second essential requirement of contract formation – the </a:t>
            </a:r>
            <a:r>
              <a:rPr lang="en-US" dirty="0"/>
              <a:t>promises must be put in a formal written document – known as a deed – or the parties must provide consideration.</a:t>
            </a:r>
          </a:p>
          <a:p>
            <a:r>
              <a:rPr lang="en-US" dirty="0"/>
              <a:t>The details of how a deed is executed are not important in this unit.</a:t>
            </a:r>
          </a:p>
          <a:p>
            <a:r>
              <a:rPr lang="en-US" dirty="0"/>
              <a:t>Consideration is sometimes described as the price paid for the other party’s promise. A promise is not enforceable unless the other party gives something of value in exchange for that promise. The promised ‘something of value’ can be something that benefits the party to whom a promise is made (the promisee) or that places a burden on the person who makes the promise (the promisor).</a:t>
            </a:r>
          </a:p>
          <a:p>
            <a:endParaRPr lang="en-AU" dirty="0"/>
          </a:p>
        </p:txBody>
      </p:sp>
    </p:spTree>
    <p:extLst>
      <p:ext uri="{BB962C8B-B14F-4D97-AF65-F5344CB8AC3E}">
        <p14:creationId xmlns:p14="http://schemas.microsoft.com/office/powerpoint/2010/main" val="2462429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A647E-84D7-B504-3662-B13BD93E4D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0FF9D-A3E1-7E30-5EA7-C107AC0426E2}"/>
              </a:ext>
            </a:extLst>
          </p:cNvPr>
          <p:cNvSpPr>
            <a:spLocks noGrp="1"/>
          </p:cNvSpPr>
          <p:nvPr>
            <p:ph type="title"/>
          </p:nvPr>
        </p:nvSpPr>
        <p:spPr/>
        <p:txBody>
          <a:bodyPr/>
          <a:lstStyle/>
          <a:p>
            <a:r>
              <a:rPr lang="en-AU" dirty="0"/>
              <a:t>Consideration</a:t>
            </a:r>
          </a:p>
        </p:txBody>
      </p:sp>
      <p:sp>
        <p:nvSpPr>
          <p:cNvPr id="3" name="Content Placeholder 2">
            <a:extLst>
              <a:ext uri="{FF2B5EF4-FFF2-40B4-BE49-F238E27FC236}">
                <a16:creationId xmlns:a16="http://schemas.microsoft.com/office/drawing/2014/main" id="{A29D0B0A-8A5F-E1DC-00CC-BF606EBED0E2}"/>
              </a:ext>
            </a:extLst>
          </p:cNvPr>
          <p:cNvSpPr>
            <a:spLocks noGrp="1"/>
          </p:cNvSpPr>
          <p:nvPr>
            <p:ph idx="1"/>
          </p:nvPr>
        </p:nvSpPr>
        <p:spPr/>
        <p:txBody>
          <a:bodyPr>
            <a:normAutofit fontScale="92500"/>
          </a:bodyPr>
          <a:lstStyle/>
          <a:p>
            <a:r>
              <a:rPr lang="en-US" dirty="0"/>
              <a:t>A promise of a gift is an example of a promise </a:t>
            </a:r>
            <a:r>
              <a:rPr lang="en-US" i="1" dirty="0"/>
              <a:t>not</a:t>
            </a:r>
            <a:r>
              <a:rPr lang="en-US" dirty="0"/>
              <a:t> supported by consideration, because the one to whom a gift is promised is not required to provide anything of value in exchange.</a:t>
            </a:r>
          </a:p>
          <a:p>
            <a:r>
              <a:rPr lang="en-US" dirty="0"/>
              <a:t>Past consideration is </a:t>
            </a:r>
            <a:r>
              <a:rPr lang="en-US" i="1" dirty="0"/>
              <a:t>not</a:t>
            </a:r>
            <a:r>
              <a:rPr lang="en-US" dirty="0"/>
              <a:t> good consideration. Ex – </a:t>
            </a:r>
            <a:r>
              <a:rPr lang="en-US" dirty="0" err="1"/>
              <a:t>Stilk</a:t>
            </a:r>
            <a:r>
              <a:rPr lang="en-US" dirty="0"/>
              <a:t>  v Myrick</a:t>
            </a:r>
          </a:p>
          <a:p>
            <a:r>
              <a:rPr lang="en-US" dirty="0"/>
              <a:t>Bilateral contracts – the exchange of promises as consideration.</a:t>
            </a:r>
          </a:p>
          <a:p>
            <a:r>
              <a:rPr lang="en-US" dirty="0"/>
              <a:t>Unilateral contracts – when only one party makes a promise, a party who is aware of this promise can provide consideration by doing the requested action. </a:t>
            </a:r>
            <a:endParaRPr lang="en-AU" dirty="0"/>
          </a:p>
        </p:txBody>
      </p:sp>
    </p:spTree>
    <p:extLst>
      <p:ext uri="{BB962C8B-B14F-4D97-AF65-F5344CB8AC3E}">
        <p14:creationId xmlns:p14="http://schemas.microsoft.com/office/powerpoint/2010/main" val="1299110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B0296-B785-4C88-CDEF-29906C6D87BF}"/>
              </a:ext>
            </a:extLst>
          </p:cNvPr>
          <p:cNvSpPr>
            <a:spLocks noGrp="1"/>
          </p:cNvSpPr>
          <p:nvPr>
            <p:ph type="title"/>
          </p:nvPr>
        </p:nvSpPr>
        <p:spPr/>
        <p:txBody>
          <a:bodyPr/>
          <a:lstStyle/>
          <a:p>
            <a:r>
              <a:rPr lang="en-AU" dirty="0"/>
              <a:t>Sufficient agreement</a:t>
            </a:r>
          </a:p>
        </p:txBody>
      </p:sp>
      <p:sp>
        <p:nvSpPr>
          <p:cNvPr id="3" name="Content Placeholder 2">
            <a:extLst>
              <a:ext uri="{FF2B5EF4-FFF2-40B4-BE49-F238E27FC236}">
                <a16:creationId xmlns:a16="http://schemas.microsoft.com/office/drawing/2014/main" id="{6553D2DA-E8B1-BAE0-7400-E4155475EE73}"/>
              </a:ext>
            </a:extLst>
          </p:cNvPr>
          <p:cNvSpPr>
            <a:spLocks noGrp="1"/>
          </p:cNvSpPr>
          <p:nvPr>
            <p:ph idx="1"/>
          </p:nvPr>
        </p:nvSpPr>
        <p:spPr/>
        <p:txBody>
          <a:bodyPr/>
          <a:lstStyle/>
          <a:p>
            <a:r>
              <a:rPr lang="en-AU" dirty="0"/>
              <a:t>‘Sufficient’ (or certain) agreement exists when the parties agree on all essential points of the transaction. It does not exist if the agreement is vague, illusory or subject to uncertainty.</a:t>
            </a:r>
          </a:p>
          <a:p>
            <a:r>
              <a:rPr lang="en-AU" dirty="0"/>
              <a:t>Illusory promises – a </a:t>
            </a:r>
            <a:r>
              <a:rPr lang="en-US" dirty="0"/>
              <a:t>promise is illusory and unenforceable if nothing of substance has been agreed. Ex – Placer Development v Commonwealth </a:t>
            </a:r>
            <a:endParaRPr lang="en-AU" dirty="0"/>
          </a:p>
          <a:p>
            <a:endParaRPr lang="en-AU" dirty="0"/>
          </a:p>
        </p:txBody>
      </p:sp>
    </p:spTree>
    <p:extLst>
      <p:ext uri="{BB962C8B-B14F-4D97-AF65-F5344CB8AC3E}">
        <p14:creationId xmlns:p14="http://schemas.microsoft.com/office/powerpoint/2010/main" val="8660304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27E73-5FC5-C493-3F68-CB121BF13909}"/>
              </a:ext>
            </a:extLst>
          </p:cNvPr>
          <p:cNvSpPr>
            <a:spLocks noGrp="1"/>
          </p:cNvSpPr>
          <p:nvPr>
            <p:ph type="title"/>
          </p:nvPr>
        </p:nvSpPr>
        <p:spPr/>
        <p:txBody>
          <a:bodyPr/>
          <a:lstStyle/>
          <a:p>
            <a:r>
              <a:rPr lang="en-AU" dirty="0"/>
              <a:t>Offer and acceptance</a:t>
            </a:r>
          </a:p>
        </p:txBody>
      </p:sp>
      <p:sp>
        <p:nvSpPr>
          <p:cNvPr id="3" name="Content Placeholder 2">
            <a:extLst>
              <a:ext uri="{FF2B5EF4-FFF2-40B4-BE49-F238E27FC236}">
                <a16:creationId xmlns:a16="http://schemas.microsoft.com/office/drawing/2014/main" id="{FCD41536-B0A9-935E-A85F-E20715D04C3B}"/>
              </a:ext>
            </a:extLst>
          </p:cNvPr>
          <p:cNvSpPr>
            <a:spLocks noGrp="1"/>
          </p:cNvSpPr>
          <p:nvPr>
            <p:ph idx="1"/>
          </p:nvPr>
        </p:nvSpPr>
        <p:spPr/>
        <p:txBody>
          <a:bodyPr>
            <a:normAutofit fontScale="92500" lnSpcReduction="10000"/>
          </a:bodyPr>
          <a:lstStyle/>
          <a:p>
            <a:r>
              <a:rPr lang="en-AU" dirty="0"/>
              <a:t>Sufficient agreement can be understood in terms of ‘offer and acceptance’. An offer is a proposal of a contract on specified terms.</a:t>
            </a:r>
          </a:p>
          <a:p>
            <a:r>
              <a:rPr lang="en-AU" dirty="0"/>
              <a:t>Offers vs invitations to negotiate. Ex - </a:t>
            </a:r>
            <a:r>
              <a:rPr lang="en-US" dirty="0"/>
              <a:t>Pharmaceutical Society of Great Britain v Boots Cash Chemist (Southern)</a:t>
            </a:r>
          </a:p>
          <a:p>
            <a:r>
              <a:rPr lang="en-AU" dirty="0"/>
              <a:t>The terms of an offer are dictated by the person making the offer (the offeror).</a:t>
            </a:r>
          </a:p>
          <a:p>
            <a:r>
              <a:rPr lang="en-AU" dirty="0"/>
              <a:t>Counter-offers – when a party to whom an offer is made does not accept the offer but instead proposes to contract on different terms, this new offer is called a counter-offer.</a:t>
            </a:r>
          </a:p>
        </p:txBody>
      </p:sp>
    </p:spTree>
    <p:extLst>
      <p:ext uri="{BB962C8B-B14F-4D97-AF65-F5344CB8AC3E}">
        <p14:creationId xmlns:p14="http://schemas.microsoft.com/office/powerpoint/2010/main" val="611152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8594E-276D-5D69-FCBC-21A9478B8C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E45AB5-D5AE-73E7-EF6D-FBA0DC3BCB97}"/>
              </a:ext>
            </a:extLst>
          </p:cNvPr>
          <p:cNvSpPr>
            <a:spLocks noGrp="1"/>
          </p:cNvSpPr>
          <p:nvPr>
            <p:ph type="title"/>
          </p:nvPr>
        </p:nvSpPr>
        <p:spPr/>
        <p:txBody>
          <a:bodyPr/>
          <a:lstStyle/>
          <a:p>
            <a:r>
              <a:rPr lang="en-AU" dirty="0"/>
              <a:t>Offer and acceptance</a:t>
            </a:r>
          </a:p>
        </p:txBody>
      </p:sp>
      <p:sp>
        <p:nvSpPr>
          <p:cNvPr id="3" name="Content Placeholder 2">
            <a:extLst>
              <a:ext uri="{FF2B5EF4-FFF2-40B4-BE49-F238E27FC236}">
                <a16:creationId xmlns:a16="http://schemas.microsoft.com/office/drawing/2014/main" id="{55C5CA88-3899-D760-815C-4849ED4BF152}"/>
              </a:ext>
            </a:extLst>
          </p:cNvPr>
          <p:cNvSpPr>
            <a:spLocks noGrp="1"/>
          </p:cNvSpPr>
          <p:nvPr>
            <p:ph idx="1"/>
          </p:nvPr>
        </p:nvSpPr>
        <p:spPr/>
        <p:txBody>
          <a:bodyPr/>
          <a:lstStyle/>
          <a:p>
            <a:r>
              <a:rPr lang="en-AU" dirty="0"/>
              <a:t>It is only when an offer is </a:t>
            </a:r>
            <a:r>
              <a:rPr lang="en-AU" i="1" dirty="0"/>
              <a:t>accepted</a:t>
            </a:r>
            <a:r>
              <a:rPr lang="en-AU" dirty="0"/>
              <a:t> that a legally enforceable contract is created. </a:t>
            </a:r>
            <a:r>
              <a:rPr lang="en-US" dirty="0"/>
              <a:t>Acceptance can be expressed in words or actions.</a:t>
            </a:r>
          </a:p>
          <a:p>
            <a:pPr marL="633413" indent="-279400"/>
            <a:r>
              <a:rPr lang="en-US" dirty="0"/>
              <a:t>Ex – Carlill v Carbolic Smoke Ball; R v Clarke.</a:t>
            </a:r>
            <a:endParaRPr lang="en-AU" dirty="0"/>
          </a:p>
          <a:p>
            <a:r>
              <a:rPr lang="en-AU" dirty="0"/>
              <a:t>The general rule is that acceptance is effective when it is communicated to the person who made the offer. Exception – the mailbox rule.</a:t>
            </a:r>
          </a:p>
          <a:p>
            <a:r>
              <a:rPr lang="en-AU" dirty="0"/>
              <a:t>Acceptance in the context of online transactions</a:t>
            </a:r>
          </a:p>
        </p:txBody>
      </p:sp>
    </p:spTree>
    <p:extLst>
      <p:ext uri="{BB962C8B-B14F-4D97-AF65-F5344CB8AC3E}">
        <p14:creationId xmlns:p14="http://schemas.microsoft.com/office/powerpoint/2010/main" val="3321764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2C928-DF86-82EA-C1F7-DA852047000A}"/>
              </a:ext>
            </a:extLst>
          </p:cNvPr>
          <p:cNvSpPr>
            <a:spLocks noGrp="1"/>
          </p:cNvSpPr>
          <p:nvPr>
            <p:ph type="title"/>
          </p:nvPr>
        </p:nvSpPr>
        <p:spPr/>
        <p:txBody>
          <a:bodyPr/>
          <a:lstStyle/>
          <a:p>
            <a:r>
              <a:rPr lang="en-AU" dirty="0"/>
              <a:t>Privity</a:t>
            </a:r>
          </a:p>
        </p:txBody>
      </p:sp>
      <p:sp>
        <p:nvSpPr>
          <p:cNvPr id="3" name="Content Placeholder 2">
            <a:extLst>
              <a:ext uri="{FF2B5EF4-FFF2-40B4-BE49-F238E27FC236}">
                <a16:creationId xmlns:a16="http://schemas.microsoft.com/office/drawing/2014/main" id="{0719D8FF-E0BE-359A-00BC-0679C5F4D1CC}"/>
              </a:ext>
            </a:extLst>
          </p:cNvPr>
          <p:cNvSpPr>
            <a:spLocks noGrp="1"/>
          </p:cNvSpPr>
          <p:nvPr>
            <p:ph idx="1"/>
          </p:nvPr>
        </p:nvSpPr>
        <p:spPr/>
        <p:txBody>
          <a:bodyPr/>
          <a:lstStyle/>
          <a:p>
            <a:r>
              <a:rPr lang="en-AU" dirty="0"/>
              <a:t>The traditional doctrine of privity states that only parties to a contract have rights and duties under the contract. Third parties (who are not parties to the contract) cannot sue or be sued for a breach of contract. In modern contract law, the doctrine of privity does not apply to certain contracts </a:t>
            </a:r>
            <a:r>
              <a:rPr lang="en-US" dirty="0"/>
              <a:t>intended to benefit a third party. </a:t>
            </a:r>
          </a:p>
          <a:p>
            <a:endParaRPr lang="en-AU" dirty="0"/>
          </a:p>
        </p:txBody>
      </p:sp>
    </p:spTree>
    <p:extLst>
      <p:ext uri="{BB962C8B-B14F-4D97-AF65-F5344CB8AC3E}">
        <p14:creationId xmlns:p14="http://schemas.microsoft.com/office/powerpoint/2010/main" val="1549504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8F64C-DC4E-F4AB-A6AA-079EEB061254}"/>
              </a:ext>
            </a:extLst>
          </p:cNvPr>
          <p:cNvSpPr>
            <a:spLocks noGrp="1"/>
          </p:cNvSpPr>
          <p:nvPr>
            <p:ph type="title"/>
          </p:nvPr>
        </p:nvSpPr>
        <p:spPr/>
        <p:txBody>
          <a:bodyPr/>
          <a:lstStyle/>
          <a:p>
            <a:r>
              <a:rPr lang="en-AU" dirty="0"/>
              <a:t>Promissory estoppel</a:t>
            </a:r>
          </a:p>
        </p:txBody>
      </p:sp>
      <p:sp>
        <p:nvSpPr>
          <p:cNvPr id="3" name="Content Placeholder 2">
            <a:extLst>
              <a:ext uri="{FF2B5EF4-FFF2-40B4-BE49-F238E27FC236}">
                <a16:creationId xmlns:a16="http://schemas.microsoft.com/office/drawing/2014/main" id="{C0E68703-8AEB-FD48-7A7C-227108BA515B}"/>
              </a:ext>
            </a:extLst>
          </p:cNvPr>
          <p:cNvSpPr>
            <a:spLocks noGrp="1"/>
          </p:cNvSpPr>
          <p:nvPr>
            <p:ph idx="1"/>
          </p:nvPr>
        </p:nvSpPr>
        <p:spPr/>
        <p:txBody>
          <a:bodyPr>
            <a:normAutofit lnSpcReduction="10000"/>
          </a:bodyPr>
          <a:lstStyle/>
          <a:p>
            <a:r>
              <a:rPr lang="en-US" dirty="0"/>
              <a:t>Strict application of the consideration requirement can lead to unfair outcomes in cases like </a:t>
            </a:r>
            <a:r>
              <a:rPr lang="en-US" dirty="0" err="1"/>
              <a:t>Stilk</a:t>
            </a:r>
            <a:r>
              <a:rPr lang="en-US" dirty="0"/>
              <a:t> v Myrick. Promissory estoppel provides an alternative basis to enforce a promise in such cases.</a:t>
            </a:r>
          </a:p>
          <a:p>
            <a:r>
              <a:rPr lang="en-US" dirty="0"/>
              <a:t>‘To stop’ is the literal meaning of estoppel. The doctrine of promissory estoppel stops (prevents) a person from violating an earlier promise that they made, if another person suffered a loss while </a:t>
            </a:r>
            <a:r>
              <a:rPr lang="en-US"/>
              <a:t>reasonably relying </a:t>
            </a:r>
            <a:r>
              <a:rPr lang="en-US" dirty="0"/>
              <a:t>on that promise.</a:t>
            </a:r>
          </a:p>
          <a:p>
            <a:pPr marL="633413" indent="-279400"/>
            <a:r>
              <a:rPr lang="en-US" dirty="0"/>
              <a:t>Ex – Waltons Stores (Interstate) v Maher; Sidhu v Van Dyke</a:t>
            </a:r>
          </a:p>
          <a:p>
            <a:endParaRPr lang="en-AU" dirty="0"/>
          </a:p>
        </p:txBody>
      </p:sp>
    </p:spTree>
    <p:extLst>
      <p:ext uri="{BB962C8B-B14F-4D97-AF65-F5344CB8AC3E}">
        <p14:creationId xmlns:p14="http://schemas.microsoft.com/office/powerpoint/2010/main" val="14753470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1481</TotalTime>
  <Words>744</Words>
  <Application>Microsoft Office PowerPoint</Application>
  <PresentationFormat>Widescreen</PresentationFormat>
  <Paragraphs>42</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Corbel</vt:lpstr>
      <vt:lpstr>Parallax</vt:lpstr>
      <vt:lpstr>LW103 Principles of Business Law</vt:lpstr>
      <vt:lpstr>Week four agenda</vt:lpstr>
      <vt:lpstr>Consideration (or a deed)</vt:lpstr>
      <vt:lpstr>Consideration</vt:lpstr>
      <vt:lpstr>Sufficient agreement</vt:lpstr>
      <vt:lpstr>Offer and acceptance</vt:lpstr>
      <vt:lpstr>Offer and acceptance</vt:lpstr>
      <vt:lpstr>Privity</vt:lpstr>
      <vt:lpstr>Promissory estoppel</vt:lpstr>
      <vt:lpstr>Questions for in-class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Blake Hurst</dc:creator>
  <cp:lastModifiedBy>Blake Hurst</cp:lastModifiedBy>
  <cp:revision>20</cp:revision>
  <dcterms:created xsi:type="dcterms:W3CDTF">2025-01-24T04:01:29Z</dcterms:created>
  <dcterms:modified xsi:type="dcterms:W3CDTF">2025-03-25T02:48:52Z</dcterms:modified>
</cp:coreProperties>
</file>