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1" r:id="rId7"/>
    <p:sldId id="262" r:id="rId8"/>
    <p:sldId id="268" r:id="rId9"/>
    <p:sldId id="26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a:xfrm>
            <a:off x="5332412" y="5883275"/>
            <a:ext cx="4324044" cy="365125"/>
          </a:xfrm>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085187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12/03/2025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457081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711564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897743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44006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08414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032560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750805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625801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0951856" y="5867131"/>
            <a:ext cx="551167" cy="365125"/>
          </a:xfrm>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190234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12/03/2025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956135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D2DE1-3E73-4387-9E67-6313D2F8F7AA}" type="datetimeFigureOut">
              <a:rPr lang="en-AU" smtClean="0"/>
              <a:t>12/03/2025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024699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D2DE1-3E73-4387-9E67-6313D2F8F7AA}" type="datetimeFigureOut">
              <a:rPr lang="en-AU" smtClean="0"/>
              <a:t>12/03/2025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172720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1D2DE1-3E73-4387-9E67-6313D2F8F7AA}" type="datetimeFigureOut">
              <a:rPr lang="en-AU" smtClean="0"/>
              <a:t>12/03/2025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057051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DE1-3E73-4387-9E67-6313D2F8F7AA}" type="datetimeFigureOut">
              <a:rPr lang="en-AU" smtClean="0"/>
              <a:t>12/03/2025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2689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12/03/2025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598363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12/03/2025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195673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D2DE1-3E73-4387-9E67-6313D2F8F7AA}" type="datetimeFigureOut">
              <a:rPr lang="en-AU" smtClean="0"/>
              <a:t>12/03/2025</a:t>
            </a:fld>
            <a:endParaRPr lang="en-A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A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AFF975-F780-47F7-9FE3-A0FF5AD3C3E0}" type="slidenum">
              <a:rPr lang="en-AU" smtClean="0"/>
              <a:t>‹#›</a:t>
            </a:fld>
            <a:endParaRPr lang="en-AU"/>
          </a:p>
        </p:txBody>
      </p:sp>
    </p:spTree>
    <p:extLst>
      <p:ext uri="{BB962C8B-B14F-4D97-AF65-F5344CB8AC3E}">
        <p14:creationId xmlns:p14="http://schemas.microsoft.com/office/powerpoint/2010/main" val="3880941896"/>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1EC4-3205-C356-2794-B4F2EB69336A}"/>
              </a:ext>
            </a:extLst>
          </p:cNvPr>
          <p:cNvSpPr>
            <a:spLocks noGrp="1"/>
          </p:cNvSpPr>
          <p:nvPr>
            <p:ph type="ctrTitle"/>
          </p:nvPr>
        </p:nvSpPr>
        <p:spPr/>
        <p:txBody>
          <a:bodyPr/>
          <a:lstStyle/>
          <a:p>
            <a:r>
              <a:rPr lang="en-US" dirty="0"/>
              <a:t>LW103 Principles of Business Law</a:t>
            </a:r>
            <a:endParaRPr lang="en-AU" dirty="0"/>
          </a:p>
        </p:txBody>
      </p:sp>
      <p:sp>
        <p:nvSpPr>
          <p:cNvPr id="3" name="Subtitle 2">
            <a:extLst>
              <a:ext uri="{FF2B5EF4-FFF2-40B4-BE49-F238E27FC236}">
                <a16:creationId xmlns:a16="http://schemas.microsoft.com/office/drawing/2014/main" id="{BD0584E9-B28B-F9EA-17AE-E51F2A6FCA23}"/>
              </a:ext>
            </a:extLst>
          </p:cNvPr>
          <p:cNvSpPr>
            <a:spLocks noGrp="1"/>
          </p:cNvSpPr>
          <p:nvPr>
            <p:ph type="subTitle" idx="1"/>
          </p:nvPr>
        </p:nvSpPr>
        <p:spPr/>
        <p:txBody>
          <a:bodyPr/>
          <a:lstStyle/>
          <a:p>
            <a:r>
              <a:rPr lang="en-AU" dirty="0"/>
              <a:t>Making </a:t>
            </a:r>
            <a:r>
              <a:rPr lang="en-AU"/>
              <a:t>a Contract 1</a:t>
            </a:r>
          </a:p>
        </p:txBody>
      </p:sp>
    </p:spTree>
    <p:extLst>
      <p:ext uri="{BB962C8B-B14F-4D97-AF65-F5344CB8AC3E}">
        <p14:creationId xmlns:p14="http://schemas.microsoft.com/office/powerpoint/2010/main" val="2710964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9D1C-73B7-030B-C879-CD1BD5C3DFE1}"/>
              </a:ext>
            </a:extLst>
          </p:cNvPr>
          <p:cNvSpPr>
            <a:spLocks noGrp="1"/>
          </p:cNvSpPr>
          <p:nvPr>
            <p:ph type="title"/>
          </p:nvPr>
        </p:nvSpPr>
        <p:spPr/>
        <p:txBody>
          <a:bodyPr/>
          <a:lstStyle/>
          <a:p>
            <a:r>
              <a:rPr lang="en-AU" dirty="0"/>
              <a:t>Week three agenda</a:t>
            </a:r>
          </a:p>
        </p:txBody>
      </p:sp>
      <p:sp>
        <p:nvSpPr>
          <p:cNvPr id="3" name="Content Placeholder 2">
            <a:extLst>
              <a:ext uri="{FF2B5EF4-FFF2-40B4-BE49-F238E27FC236}">
                <a16:creationId xmlns:a16="http://schemas.microsoft.com/office/drawing/2014/main" id="{BA5F1235-20AA-2F35-6CED-4E1F3AE8BE4C}"/>
              </a:ext>
            </a:extLst>
          </p:cNvPr>
          <p:cNvSpPr>
            <a:spLocks noGrp="1"/>
          </p:cNvSpPr>
          <p:nvPr>
            <p:ph idx="1"/>
          </p:nvPr>
        </p:nvSpPr>
        <p:spPr/>
        <p:txBody>
          <a:bodyPr>
            <a:normAutofit fontScale="92500" lnSpcReduction="10000"/>
          </a:bodyPr>
          <a:lstStyle/>
          <a:p>
            <a:r>
              <a:rPr lang="en-AU" dirty="0"/>
              <a:t>This week you will be introduced to the nature of contracts and how contracts are formed.</a:t>
            </a:r>
          </a:p>
          <a:p>
            <a:r>
              <a:rPr lang="en-AU" dirty="0"/>
              <a:t>You should be able to describe contractual rights and duties and to explain what happens when a party fails to perform what was promised.</a:t>
            </a:r>
          </a:p>
          <a:p>
            <a:r>
              <a:rPr lang="en-US" dirty="0"/>
              <a:t>You should be able to identify who can enter into a contract and to describe the consequences if a party who lacks capacity tries to make a contract.</a:t>
            </a:r>
          </a:p>
          <a:p>
            <a:r>
              <a:rPr lang="en-US" dirty="0"/>
              <a:t>You should be able to explain the first essential requirement of contract formation – intention to be legally bound.</a:t>
            </a:r>
          </a:p>
          <a:p>
            <a:endParaRPr lang="en-AU" dirty="0"/>
          </a:p>
        </p:txBody>
      </p:sp>
    </p:spTree>
    <p:extLst>
      <p:ext uri="{BB962C8B-B14F-4D97-AF65-F5344CB8AC3E}">
        <p14:creationId xmlns:p14="http://schemas.microsoft.com/office/powerpoint/2010/main" val="366866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F29DF-C1EA-1599-33CB-C33B79EBECC4}"/>
              </a:ext>
            </a:extLst>
          </p:cNvPr>
          <p:cNvSpPr>
            <a:spLocks noGrp="1"/>
          </p:cNvSpPr>
          <p:nvPr>
            <p:ph type="title"/>
          </p:nvPr>
        </p:nvSpPr>
        <p:spPr/>
        <p:txBody>
          <a:bodyPr/>
          <a:lstStyle/>
          <a:p>
            <a:r>
              <a:rPr lang="en-AU" dirty="0"/>
              <a:t>The nature of contracts </a:t>
            </a:r>
          </a:p>
        </p:txBody>
      </p:sp>
      <p:sp>
        <p:nvSpPr>
          <p:cNvPr id="3" name="Content Placeholder 2">
            <a:extLst>
              <a:ext uri="{FF2B5EF4-FFF2-40B4-BE49-F238E27FC236}">
                <a16:creationId xmlns:a16="http://schemas.microsoft.com/office/drawing/2014/main" id="{8294C9C6-A773-135E-96DA-22CB7DEB1DBD}"/>
              </a:ext>
            </a:extLst>
          </p:cNvPr>
          <p:cNvSpPr>
            <a:spLocks noGrp="1"/>
          </p:cNvSpPr>
          <p:nvPr>
            <p:ph idx="1"/>
          </p:nvPr>
        </p:nvSpPr>
        <p:spPr/>
        <p:txBody>
          <a:bodyPr>
            <a:normAutofit/>
          </a:bodyPr>
          <a:lstStyle/>
          <a:p>
            <a:r>
              <a:rPr lang="en-US" dirty="0"/>
              <a:t>A contract is a legally enforceable agreement between two (or more) parties. </a:t>
            </a:r>
          </a:p>
          <a:p>
            <a:r>
              <a:rPr lang="en-US" dirty="0"/>
              <a:t>To be more specific, there is a contract when the parties –</a:t>
            </a:r>
          </a:p>
          <a:p>
            <a:pPr marL="633413" indent="-279400"/>
            <a:r>
              <a:rPr lang="en-US" dirty="0"/>
              <a:t>show an intention to create contractual relations; </a:t>
            </a:r>
            <a:r>
              <a:rPr lang="en-US" i="1" dirty="0"/>
              <a:t>and</a:t>
            </a:r>
          </a:p>
          <a:p>
            <a:pPr marL="633413" indent="-279400"/>
            <a:r>
              <a:rPr lang="en-US" dirty="0"/>
              <a:t>execute a formal document </a:t>
            </a:r>
            <a:r>
              <a:rPr lang="en-US" i="1" dirty="0"/>
              <a:t>or</a:t>
            </a:r>
            <a:r>
              <a:rPr lang="en-US" dirty="0"/>
              <a:t> provide consideration; </a:t>
            </a:r>
            <a:r>
              <a:rPr lang="en-US" i="1" dirty="0"/>
              <a:t>and</a:t>
            </a:r>
          </a:p>
          <a:p>
            <a:pPr marL="633413" indent="-279400"/>
            <a:r>
              <a:rPr lang="en-US" dirty="0"/>
              <a:t>exchange sufficiently certain and complete promises.</a:t>
            </a:r>
          </a:p>
        </p:txBody>
      </p:sp>
    </p:spTree>
    <p:extLst>
      <p:ext uri="{BB962C8B-B14F-4D97-AF65-F5344CB8AC3E}">
        <p14:creationId xmlns:p14="http://schemas.microsoft.com/office/powerpoint/2010/main" val="3188538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2DC0-529A-0CCF-955B-61C8E5FC1545}"/>
              </a:ext>
            </a:extLst>
          </p:cNvPr>
          <p:cNvSpPr>
            <a:spLocks noGrp="1"/>
          </p:cNvSpPr>
          <p:nvPr>
            <p:ph type="title"/>
          </p:nvPr>
        </p:nvSpPr>
        <p:spPr/>
        <p:txBody>
          <a:bodyPr/>
          <a:lstStyle/>
          <a:p>
            <a:r>
              <a:rPr lang="en-AU" dirty="0"/>
              <a:t>The nature of contracts</a:t>
            </a:r>
          </a:p>
        </p:txBody>
      </p:sp>
      <p:sp>
        <p:nvSpPr>
          <p:cNvPr id="3" name="Content Placeholder 2">
            <a:extLst>
              <a:ext uri="{FF2B5EF4-FFF2-40B4-BE49-F238E27FC236}">
                <a16:creationId xmlns:a16="http://schemas.microsoft.com/office/drawing/2014/main" id="{CCAB0F36-01F0-D21F-74D6-0E9DEE12AD87}"/>
              </a:ext>
            </a:extLst>
          </p:cNvPr>
          <p:cNvSpPr>
            <a:spLocks noGrp="1"/>
          </p:cNvSpPr>
          <p:nvPr>
            <p:ph idx="1"/>
          </p:nvPr>
        </p:nvSpPr>
        <p:spPr/>
        <p:txBody>
          <a:bodyPr>
            <a:normAutofit fontScale="92500"/>
          </a:bodyPr>
          <a:lstStyle/>
          <a:p>
            <a:r>
              <a:rPr lang="en-US" dirty="0"/>
              <a:t>Each party has a legal obligation to perform its contractual promises and a right to expect the other party to do likewise.</a:t>
            </a:r>
          </a:p>
          <a:p>
            <a:r>
              <a:rPr lang="en-AU" dirty="0"/>
              <a:t>A party discharges (fulfils) its obligation by performing what was promised. If a party fails to perform what was promised, this is called </a:t>
            </a:r>
            <a:r>
              <a:rPr lang="en-AU" i="1" dirty="0"/>
              <a:t>breach</a:t>
            </a:r>
            <a:r>
              <a:rPr lang="en-AU" dirty="0"/>
              <a:t> of contract.</a:t>
            </a:r>
          </a:p>
          <a:p>
            <a:r>
              <a:rPr lang="en-AU" dirty="0"/>
              <a:t>Enforcement – When a breach occurs, the party who failed to perform will be required to pay money damages to the other party to compensate for any loss suffered by the innocent party. This is the usual method of enforcing contractual obligations.</a:t>
            </a:r>
          </a:p>
        </p:txBody>
      </p:sp>
    </p:spTree>
    <p:extLst>
      <p:ext uri="{BB962C8B-B14F-4D97-AF65-F5344CB8AC3E}">
        <p14:creationId xmlns:p14="http://schemas.microsoft.com/office/powerpoint/2010/main" val="4112732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C577B-8986-69E0-354D-59A514052542}"/>
              </a:ext>
            </a:extLst>
          </p:cNvPr>
          <p:cNvSpPr>
            <a:spLocks noGrp="1"/>
          </p:cNvSpPr>
          <p:nvPr>
            <p:ph type="title"/>
          </p:nvPr>
        </p:nvSpPr>
        <p:spPr/>
        <p:txBody>
          <a:bodyPr/>
          <a:lstStyle/>
          <a:p>
            <a:r>
              <a:rPr lang="en-AU" dirty="0"/>
              <a:t>Capacity to contract</a:t>
            </a:r>
          </a:p>
        </p:txBody>
      </p:sp>
      <p:sp>
        <p:nvSpPr>
          <p:cNvPr id="3" name="Content Placeholder 2">
            <a:extLst>
              <a:ext uri="{FF2B5EF4-FFF2-40B4-BE49-F238E27FC236}">
                <a16:creationId xmlns:a16="http://schemas.microsoft.com/office/drawing/2014/main" id="{600F0E4D-5101-3F43-881C-22507B97889F}"/>
              </a:ext>
            </a:extLst>
          </p:cNvPr>
          <p:cNvSpPr>
            <a:spLocks noGrp="1"/>
          </p:cNvSpPr>
          <p:nvPr>
            <p:ph idx="1"/>
          </p:nvPr>
        </p:nvSpPr>
        <p:spPr/>
        <p:txBody>
          <a:bodyPr>
            <a:normAutofit lnSpcReduction="10000"/>
          </a:bodyPr>
          <a:lstStyle/>
          <a:p>
            <a:r>
              <a:rPr lang="en-US" dirty="0"/>
              <a:t>When one or both parties lack the capacity (ability) to give valid consent, any resulting agreement is unenforceable.</a:t>
            </a:r>
          </a:p>
          <a:p>
            <a:r>
              <a:rPr lang="en-US" dirty="0"/>
              <a:t>Adults of sound mind, corporations and government entities have the capacity to make a contract.</a:t>
            </a:r>
          </a:p>
          <a:p>
            <a:r>
              <a:rPr lang="en-US" dirty="0"/>
              <a:t>Cases in which a contract may be unenforceable – </a:t>
            </a:r>
          </a:p>
          <a:p>
            <a:pPr marL="633413" indent="-279400"/>
            <a:r>
              <a:rPr lang="en-US" dirty="0"/>
              <a:t>Persons under the age of 18</a:t>
            </a:r>
          </a:p>
          <a:p>
            <a:pPr marL="633413" indent="-279400"/>
            <a:r>
              <a:rPr lang="en-US" dirty="0"/>
              <a:t>Persons with a mental disorder</a:t>
            </a:r>
          </a:p>
          <a:p>
            <a:endParaRPr lang="en-AU" dirty="0"/>
          </a:p>
        </p:txBody>
      </p:sp>
    </p:spTree>
    <p:extLst>
      <p:ext uri="{BB962C8B-B14F-4D97-AF65-F5344CB8AC3E}">
        <p14:creationId xmlns:p14="http://schemas.microsoft.com/office/powerpoint/2010/main" val="4579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705BC-BF54-0AD9-F2FB-196B289E6EE8}"/>
              </a:ext>
            </a:extLst>
          </p:cNvPr>
          <p:cNvSpPr>
            <a:spLocks noGrp="1"/>
          </p:cNvSpPr>
          <p:nvPr>
            <p:ph type="title"/>
          </p:nvPr>
        </p:nvSpPr>
        <p:spPr/>
        <p:txBody>
          <a:bodyPr/>
          <a:lstStyle/>
          <a:p>
            <a:r>
              <a:rPr lang="en-AU" dirty="0"/>
              <a:t>Intention to be legally bound</a:t>
            </a:r>
          </a:p>
        </p:txBody>
      </p:sp>
      <p:sp>
        <p:nvSpPr>
          <p:cNvPr id="3" name="Content Placeholder 2">
            <a:extLst>
              <a:ext uri="{FF2B5EF4-FFF2-40B4-BE49-F238E27FC236}">
                <a16:creationId xmlns:a16="http://schemas.microsoft.com/office/drawing/2014/main" id="{404B2AA0-FDC9-3C66-4B56-E97C3F718106}"/>
              </a:ext>
            </a:extLst>
          </p:cNvPr>
          <p:cNvSpPr>
            <a:spLocks noGrp="1"/>
          </p:cNvSpPr>
          <p:nvPr>
            <p:ph idx="1"/>
          </p:nvPr>
        </p:nvSpPr>
        <p:spPr/>
        <p:txBody>
          <a:bodyPr/>
          <a:lstStyle/>
          <a:p>
            <a:r>
              <a:rPr lang="en-AU" dirty="0"/>
              <a:t>Three essential requirements of contract formation – </a:t>
            </a:r>
          </a:p>
          <a:p>
            <a:pPr marL="633413" indent="-279400"/>
            <a:r>
              <a:rPr lang="en-AU" dirty="0"/>
              <a:t>1. Intention to be legally bound</a:t>
            </a:r>
          </a:p>
          <a:p>
            <a:pPr marL="633413" indent="-279400"/>
            <a:r>
              <a:rPr lang="en-AU" dirty="0"/>
              <a:t>2. </a:t>
            </a:r>
            <a:r>
              <a:rPr lang="en-US" dirty="0"/>
              <a:t>Execution of the Contract in a Deed </a:t>
            </a:r>
            <a:r>
              <a:rPr lang="en-US" i="1" dirty="0"/>
              <a:t>or</a:t>
            </a:r>
            <a:r>
              <a:rPr lang="en-US" dirty="0"/>
              <a:t> Exchange of ‘Consideration’ </a:t>
            </a:r>
          </a:p>
          <a:p>
            <a:pPr marL="633413" indent="-279400"/>
            <a:r>
              <a:rPr lang="en-US" dirty="0"/>
              <a:t>3. Sufficient agreement</a:t>
            </a:r>
          </a:p>
          <a:p>
            <a:pPr marL="633413" indent="-279400"/>
            <a:r>
              <a:rPr lang="en-US" dirty="0"/>
              <a:t>(The second and third requirements will be discussed next week.)</a:t>
            </a:r>
            <a:endParaRPr lang="en-AU" dirty="0"/>
          </a:p>
          <a:p>
            <a:pPr marL="633413" indent="-279400"/>
            <a:endParaRPr lang="en-US" dirty="0"/>
          </a:p>
        </p:txBody>
      </p:sp>
    </p:spTree>
    <p:extLst>
      <p:ext uri="{BB962C8B-B14F-4D97-AF65-F5344CB8AC3E}">
        <p14:creationId xmlns:p14="http://schemas.microsoft.com/office/powerpoint/2010/main" val="1211039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97334-DC0C-73A7-247E-AA9C0CA2D8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CE8A64-9563-7793-5DD5-79FD1E2C2348}"/>
              </a:ext>
            </a:extLst>
          </p:cNvPr>
          <p:cNvSpPr>
            <a:spLocks noGrp="1"/>
          </p:cNvSpPr>
          <p:nvPr>
            <p:ph type="title"/>
          </p:nvPr>
        </p:nvSpPr>
        <p:spPr/>
        <p:txBody>
          <a:bodyPr/>
          <a:lstStyle/>
          <a:p>
            <a:r>
              <a:rPr lang="en-AU" dirty="0"/>
              <a:t>Intention to be legally bound</a:t>
            </a:r>
          </a:p>
        </p:txBody>
      </p:sp>
      <p:sp>
        <p:nvSpPr>
          <p:cNvPr id="3" name="Content Placeholder 2">
            <a:extLst>
              <a:ext uri="{FF2B5EF4-FFF2-40B4-BE49-F238E27FC236}">
                <a16:creationId xmlns:a16="http://schemas.microsoft.com/office/drawing/2014/main" id="{7308AFDD-ACE0-EA89-A00F-240C53E56CE4}"/>
              </a:ext>
            </a:extLst>
          </p:cNvPr>
          <p:cNvSpPr>
            <a:spLocks noGrp="1"/>
          </p:cNvSpPr>
          <p:nvPr>
            <p:ph idx="1"/>
          </p:nvPr>
        </p:nvSpPr>
        <p:spPr/>
        <p:txBody>
          <a:bodyPr>
            <a:normAutofit fontScale="92500" lnSpcReduction="20000"/>
          </a:bodyPr>
          <a:lstStyle/>
          <a:p>
            <a:r>
              <a:rPr lang="en-US" dirty="0"/>
              <a:t>In contract law, the test of ‘intention’ is objective – what would a reasonable observer conclude about a party’s intention from the facts and circumstances of the case? </a:t>
            </a:r>
          </a:p>
          <a:p>
            <a:r>
              <a:rPr lang="en-US" dirty="0"/>
              <a:t>In other words, the essential issue is not what a party actually (subjectively) intended but what a reasonable person in the position of the </a:t>
            </a:r>
            <a:r>
              <a:rPr lang="en-US" i="1" dirty="0"/>
              <a:t>other</a:t>
            </a:r>
            <a:r>
              <a:rPr lang="en-US" dirty="0"/>
              <a:t> party would have understood the first party’s words or actions to mean.  Ex – Carlill v Carbolic Smoke Ball Co </a:t>
            </a:r>
          </a:p>
          <a:p>
            <a:r>
              <a:rPr lang="en-US" dirty="0"/>
              <a:t>Family and social agreements. Ex – Merritt v Merritt</a:t>
            </a:r>
          </a:p>
          <a:p>
            <a:r>
              <a:rPr lang="en-US" dirty="0"/>
              <a:t>Conditional agreements. Ex – Masters v Cameron</a:t>
            </a:r>
            <a:endParaRPr lang="en-AU" dirty="0"/>
          </a:p>
        </p:txBody>
      </p:sp>
    </p:spTree>
    <p:extLst>
      <p:ext uri="{BB962C8B-B14F-4D97-AF65-F5344CB8AC3E}">
        <p14:creationId xmlns:p14="http://schemas.microsoft.com/office/powerpoint/2010/main" val="2504800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3654F-8F44-15DE-8AFC-CE37374C8D22}"/>
              </a:ext>
            </a:extLst>
          </p:cNvPr>
          <p:cNvSpPr>
            <a:spLocks noGrp="1"/>
          </p:cNvSpPr>
          <p:nvPr>
            <p:ph type="title"/>
          </p:nvPr>
        </p:nvSpPr>
        <p:spPr/>
        <p:txBody>
          <a:bodyPr/>
          <a:lstStyle/>
          <a:p>
            <a:r>
              <a:rPr lang="en-US" dirty="0"/>
              <a:t>Intention to be legally bound</a:t>
            </a:r>
            <a:endParaRPr lang="en-AU" dirty="0"/>
          </a:p>
        </p:txBody>
      </p:sp>
      <p:sp>
        <p:nvSpPr>
          <p:cNvPr id="3" name="Content Placeholder 2">
            <a:extLst>
              <a:ext uri="{FF2B5EF4-FFF2-40B4-BE49-F238E27FC236}">
                <a16:creationId xmlns:a16="http://schemas.microsoft.com/office/drawing/2014/main" id="{D27BB1FA-DD25-7EE7-76B0-AA90CC503D33}"/>
              </a:ext>
            </a:extLst>
          </p:cNvPr>
          <p:cNvSpPr>
            <a:spLocks noGrp="1"/>
          </p:cNvSpPr>
          <p:nvPr>
            <p:ph idx="1"/>
          </p:nvPr>
        </p:nvSpPr>
        <p:spPr/>
        <p:txBody>
          <a:bodyPr>
            <a:normAutofit fontScale="85000" lnSpcReduction="20000"/>
          </a:bodyPr>
          <a:lstStyle/>
          <a:p>
            <a:r>
              <a:rPr lang="en-US" dirty="0"/>
              <a:t>Under the objective test of intention, the relevant evidence is what the parties said and did (</a:t>
            </a:r>
            <a:r>
              <a:rPr lang="en-US"/>
              <a:t>not their </a:t>
            </a:r>
            <a:r>
              <a:rPr lang="en-US" dirty="0"/>
              <a:t>inner thoughts or beliefs).</a:t>
            </a:r>
          </a:p>
          <a:p>
            <a:r>
              <a:rPr lang="en-US" dirty="0"/>
              <a:t>The concept of </a:t>
            </a:r>
            <a:r>
              <a:rPr lang="en-US" i="1" dirty="0"/>
              <a:t>objective</a:t>
            </a:r>
            <a:r>
              <a:rPr lang="en-US" dirty="0"/>
              <a:t> intention -</a:t>
            </a:r>
          </a:p>
          <a:p>
            <a:pPr marL="633413" indent="-279400"/>
            <a:r>
              <a:rPr lang="en-US" dirty="0"/>
              <a:t>No contract can be created unless the parties intend to enter into contractual relations, e.g. if Audrey jokingly offers to sell her car, Bob cannot create a binding agreement by accepting this ‘offer’.</a:t>
            </a:r>
          </a:p>
          <a:p>
            <a:pPr marL="633413" indent="-279400"/>
            <a:r>
              <a:rPr lang="en-US" dirty="0"/>
              <a:t>If, however, Audrey offers to sell her car for a reasonable price and there are no circumstances that would put a reasonable observer on notice that the offer is made in jest, Audrey could be liable for breach of contract if Bob accepts her offer and she fails to deliver the car.</a:t>
            </a:r>
          </a:p>
          <a:p>
            <a:endParaRPr lang="en-US" dirty="0"/>
          </a:p>
          <a:p>
            <a:endParaRPr lang="en-AU" dirty="0"/>
          </a:p>
        </p:txBody>
      </p:sp>
    </p:spTree>
    <p:extLst>
      <p:ext uri="{BB962C8B-B14F-4D97-AF65-F5344CB8AC3E}">
        <p14:creationId xmlns:p14="http://schemas.microsoft.com/office/powerpoint/2010/main" val="348018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5CC6F-4787-FCE4-6915-13E4269AAD0E}"/>
              </a:ext>
            </a:extLst>
          </p:cNvPr>
          <p:cNvSpPr>
            <a:spLocks noGrp="1"/>
          </p:cNvSpPr>
          <p:nvPr>
            <p:ph type="title"/>
          </p:nvPr>
        </p:nvSpPr>
        <p:spPr/>
        <p:txBody>
          <a:bodyPr/>
          <a:lstStyle/>
          <a:p>
            <a:r>
              <a:rPr lang="en-AU" dirty="0"/>
              <a:t>Questions for in-class discussion</a:t>
            </a:r>
          </a:p>
        </p:txBody>
      </p:sp>
      <p:sp>
        <p:nvSpPr>
          <p:cNvPr id="3" name="Content Placeholder 2">
            <a:extLst>
              <a:ext uri="{FF2B5EF4-FFF2-40B4-BE49-F238E27FC236}">
                <a16:creationId xmlns:a16="http://schemas.microsoft.com/office/drawing/2014/main" id="{6F8B15BB-11E7-56DB-46A3-273E06D1CB16}"/>
              </a:ext>
            </a:extLst>
          </p:cNvPr>
          <p:cNvSpPr>
            <a:spLocks noGrp="1"/>
          </p:cNvSpPr>
          <p:nvPr>
            <p:ph idx="1"/>
          </p:nvPr>
        </p:nvSpPr>
        <p:spPr/>
        <p:txBody>
          <a:bodyPr/>
          <a:lstStyle/>
          <a:p>
            <a:r>
              <a:rPr lang="en-US" dirty="0"/>
              <a:t>Explain the concept of ‘breach of contract’ in your own words. How is a contract enforced if a party fails to do what they promised? [3.1.4]</a:t>
            </a:r>
          </a:p>
          <a:p>
            <a:r>
              <a:rPr lang="en-US" dirty="0"/>
              <a:t>In deciding whether a contract was formed, does the court need to consider whether the parties had the same understanding of their agreement? [3.1.7]</a:t>
            </a:r>
          </a:p>
          <a:p>
            <a:r>
              <a:rPr lang="en-US" dirty="0"/>
              <a:t>Can a person with a mental disorder make an enforceable contract? [3.2.4]</a:t>
            </a:r>
          </a:p>
          <a:p>
            <a:endParaRPr lang="en-AU" dirty="0"/>
          </a:p>
        </p:txBody>
      </p:sp>
    </p:spTree>
    <p:extLst>
      <p:ext uri="{BB962C8B-B14F-4D97-AF65-F5344CB8AC3E}">
        <p14:creationId xmlns:p14="http://schemas.microsoft.com/office/powerpoint/2010/main" val="17307262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1716</TotalTime>
  <Words>690</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Corbel</vt:lpstr>
      <vt:lpstr>Parallax</vt:lpstr>
      <vt:lpstr>LW103 Principles of Business Law</vt:lpstr>
      <vt:lpstr>Week three agenda</vt:lpstr>
      <vt:lpstr>The nature of contracts </vt:lpstr>
      <vt:lpstr>The nature of contracts</vt:lpstr>
      <vt:lpstr>Capacity to contract</vt:lpstr>
      <vt:lpstr>Intention to be legally bound</vt:lpstr>
      <vt:lpstr>Intention to be legally bound</vt:lpstr>
      <vt:lpstr>Intention to be legally bound</vt:lpstr>
      <vt:lpstr>Questions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Blake Hurst</dc:creator>
  <cp:lastModifiedBy>Blake Hurst</cp:lastModifiedBy>
  <cp:revision>25</cp:revision>
  <dcterms:created xsi:type="dcterms:W3CDTF">2025-01-24T04:01:29Z</dcterms:created>
  <dcterms:modified xsi:type="dcterms:W3CDTF">2025-03-12T07:14:41Z</dcterms:modified>
</cp:coreProperties>
</file>