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941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76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2410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0650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1621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6614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531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577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161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5153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268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39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14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918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55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91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489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917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  <p:sldLayoutId id="214748387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21EC4-3205-C356-2794-B4F2EB693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LW103 Principles of Business Law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0584E9-B28B-F9EA-17AE-E51F2A6FCA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/>
              <a:t>Sources of Law</a:t>
            </a:r>
          </a:p>
        </p:txBody>
      </p:sp>
    </p:spTree>
    <p:extLst>
      <p:ext uri="{BB962C8B-B14F-4D97-AF65-F5344CB8AC3E}">
        <p14:creationId xmlns:p14="http://schemas.microsoft.com/office/powerpoint/2010/main" val="2710964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236F6-8E38-D0DF-0A73-5B291DD84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CE7B5-41A4-F846-CA9B-95EC92C2F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judges make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253AB-928D-EA93-27A3-5774A979D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Judge-made (case) </a:t>
            </a:r>
            <a:r>
              <a:rPr lang="en-US" dirty="0"/>
              <a:t>law is given effect through the doctrine of precedent.</a:t>
            </a:r>
          </a:p>
          <a:p>
            <a:r>
              <a:rPr lang="en-US" dirty="0"/>
              <a:t>Precedent means that when a new case being heard in a lower court is factually similar to a case previously decided by a higher court, the lower court must follow the reasoning in the earlier case.</a:t>
            </a:r>
          </a:p>
          <a:p>
            <a:pPr marL="633413" indent="-279400"/>
            <a:r>
              <a:rPr lang="en-US" dirty="0"/>
              <a:t>Ratio decidendi vs obiter dicta</a:t>
            </a:r>
          </a:p>
          <a:p>
            <a:r>
              <a:rPr lang="en-US" dirty="0"/>
              <a:t>Common law vs equity – two categories of case law. The rules of common law and equity are collectively known as ‘general law’, as distinct from legislation.</a:t>
            </a:r>
          </a:p>
          <a:p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56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027D-2A92-35C3-4CBE-9DCDD6416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Questions for in-class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03A26-9C7F-4686-3B30-E6D1774F4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IRAC method? Why is it important to learn how to use the IRAC method in this unit? [1.11.2]</a:t>
            </a:r>
          </a:p>
          <a:p>
            <a:r>
              <a:rPr lang="en-US"/>
              <a:t>What </a:t>
            </a:r>
            <a:r>
              <a:rPr lang="en-US" dirty="0"/>
              <a:t>is the ‘golden rule’ of statutory Interpretation? If a legal rule prohibits the sale of flowers ‘in the vicinity of a place of worship’, would this rule apply if a flower vendor is selling flowers inside a temple? [2.6.2] 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930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89D1C-73B7-030B-C879-CD1BD5C3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2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F1235-20AA-2F35-6CED-4E1F3AE8B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week you </a:t>
            </a:r>
            <a:r>
              <a:rPr lang="en-US" dirty="0"/>
              <a:t>will be introduced to two primary sources of legal rules regulating business activity – legislation and case law.</a:t>
            </a:r>
          </a:p>
          <a:p>
            <a:r>
              <a:rPr lang="en-US" dirty="0"/>
              <a:t>You should be able to describe – the source of legislative power; the steps in the legislative process; the principles used to interpret legislation.</a:t>
            </a:r>
          </a:p>
          <a:p>
            <a:r>
              <a:rPr lang="en-US" dirty="0"/>
              <a:t>You should also be able to describe – the Australian court system and legal procedures; how judges make law under the doctrine of precedent.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8665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3380A-B36E-1B8A-F1E7-9448289B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nature of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CFF1A-EDCF-B823-89D9-83BF1F0DF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Legislation refers to laws established by a parliament or an administrative body (ATO) to which parliament delegates certain law-making powers. </a:t>
            </a:r>
          </a:p>
          <a:p>
            <a:r>
              <a:rPr lang="en-AU" dirty="0"/>
              <a:t>A particular item of legislation is called an ‘act’ or a ‘statute’.</a:t>
            </a:r>
          </a:p>
        </p:txBody>
      </p:sp>
    </p:spTree>
    <p:extLst>
      <p:ext uri="{BB962C8B-B14F-4D97-AF65-F5344CB8AC3E}">
        <p14:creationId xmlns:p14="http://schemas.microsoft.com/office/powerpoint/2010/main" val="17835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0306D-CFB9-1F50-394C-1A10FDAD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Sources of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38624-647F-5A73-0B08-FCF87678C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Legislation originates at different levels of government. In Australia there are nine legislatures (parliaments) - the Commonwealth, the six states and two mainland territories.</a:t>
            </a:r>
          </a:p>
          <a:p>
            <a:r>
              <a:rPr lang="en-AU" dirty="0"/>
              <a:t>States have a broad power to legislate for ‘peace, order and good government’. Per s 51, the Commonwealth has concurrent jurisdiction with the states on certain matters.</a:t>
            </a:r>
          </a:p>
          <a:p>
            <a:pPr marL="633413" indent="-279400"/>
            <a:r>
              <a:rPr lang="en-AU" dirty="0"/>
              <a:t>What happens if Commonwealth legislation and state legislation are in conflict?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292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6731E-294D-6AED-336C-B8E7667F1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legislative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F4B9E-F68B-FD9F-6E70-1930EA0DA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Steps by which a bill (draft legislation) becomes an Act – a first, second and third reading in the House of Origin. The role of the second reading speech.  This process is repeated in the House of Review.</a:t>
            </a:r>
          </a:p>
          <a:p>
            <a:r>
              <a:rPr lang="en-AU" dirty="0"/>
              <a:t>Royal Assent – at this point, a bill becomes an Act.</a:t>
            </a:r>
          </a:p>
          <a:p>
            <a:r>
              <a:rPr lang="en-AU" dirty="0"/>
              <a:t>Commencement – deciding when legislation takes effect.</a:t>
            </a:r>
          </a:p>
        </p:txBody>
      </p:sp>
    </p:spTree>
    <p:extLst>
      <p:ext uri="{BB962C8B-B14F-4D97-AF65-F5344CB8AC3E}">
        <p14:creationId xmlns:p14="http://schemas.microsoft.com/office/powerpoint/2010/main" val="2050371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550A-2FF7-2DB5-BD96-016B2DC9F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Interpreting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AD118-8813-1A1A-904F-4FD3ABD5D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need for interpretation – a court must work out what legislation means in order to determine whether the rule should be applied to a particular dispute.</a:t>
            </a:r>
          </a:p>
          <a:p>
            <a:r>
              <a:rPr lang="en-AU" dirty="0"/>
              <a:t>Literal (dictionary) meaning is the starting point of interpretation (unless the statute provides a different definition).</a:t>
            </a:r>
          </a:p>
          <a:p>
            <a:pPr marL="633413" indent="-279400"/>
            <a:r>
              <a:rPr lang="en-AU" dirty="0"/>
              <a:t>Exception – the ‘golden rule’ of statutory interpretation. </a:t>
            </a:r>
          </a:p>
        </p:txBody>
      </p:sp>
    </p:spTree>
    <p:extLst>
      <p:ext uri="{BB962C8B-B14F-4D97-AF65-F5344CB8AC3E}">
        <p14:creationId xmlns:p14="http://schemas.microsoft.com/office/powerpoint/2010/main" val="2182310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8FFCA-EE10-1669-37DF-09B014C5D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50EF-60B1-C0B3-1DFE-F5926C50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Interpreting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E477-B76F-4580-EBA0-038330B76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Statutory rules of interpretation – e.g. ‘may’ vs ‘shall’</a:t>
            </a:r>
          </a:p>
          <a:p>
            <a:r>
              <a:rPr lang="en-AU" dirty="0"/>
              <a:t>Common law (judge-made) principles of interpretation – e.g. ‘</a:t>
            </a:r>
            <a:r>
              <a:rPr lang="en-US" dirty="0"/>
              <a:t>expressio unius est exclusio alterius’ vs ‘ex abundanti cautela’ </a:t>
            </a:r>
          </a:p>
          <a:p>
            <a:r>
              <a:rPr lang="en-AU" dirty="0"/>
              <a:t>Presumptions - rules that apply unless the legislation says otherwise.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7283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D2C58-89D9-9BCC-BA90-5F22901FB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Australian court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C6DAA-5B79-EC1A-2898-221007B8B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concept of jurisdiction </a:t>
            </a:r>
          </a:p>
          <a:p>
            <a:r>
              <a:rPr lang="en-AU" dirty="0"/>
              <a:t>Fig 2.3 summarises the hierarchy of Australian courts.</a:t>
            </a:r>
          </a:p>
          <a:p>
            <a:r>
              <a:rPr lang="en-AU" dirty="0"/>
              <a:t>Civil vs criminal cases</a:t>
            </a:r>
          </a:p>
          <a:p>
            <a:r>
              <a:rPr lang="en-AU" dirty="0"/>
              <a:t>Original hearings and appeals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040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A641D-E182-3263-84EA-D67633044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judges make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A3E38-3816-6C17-75E8-AA5108CD8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Australian judges have the power to make law in the following situations –</a:t>
            </a:r>
          </a:p>
          <a:p>
            <a:pPr marL="633413" indent="-279400"/>
            <a:r>
              <a:rPr lang="en-US" dirty="0"/>
              <a:t>when the meaning of an existing law is ambiguous or uncertain;</a:t>
            </a:r>
          </a:p>
          <a:p>
            <a:pPr marL="633413" indent="-279400"/>
            <a:r>
              <a:rPr lang="en-US" dirty="0"/>
              <a:t>when existing law has not previously been applied to the kind of case now being decided;</a:t>
            </a:r>
          </a:p>
          <a:p>
            <a:pPr marL="633413" indent="-279400"/>
            <a:r>
              <a:rPr lang="en-US" dirty="0"/>
              <a:t>when a rule of natural law (or a moral principle) is first declared to be a rule of Australian law; or</a:t>
            </a:r>
          </a:p>
          <a:p>
            <a:pPr marL="633413" indent="-279400"/>
            <a:r>
              <a:rPr lang="en-US" dirty="0"/>
              <a:t>when no existing legal rule applies to the case now being decided.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7697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1628</TotalTime>
  <Words>666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LW103 Principles of Business Law</vt:lpstr>
      <vt:lpstr>Week 2 agenda</vt:lpstr>
      <vt:lpstr>The nature of legislation</vt:lpstr>
      <vt:lpstr>Sources of legislation</vt:lpstr>
      <vt:lpstr>The legislative process</vt:lpstr>
      <vt:lpstr>Interpreting legislation</vt:lpstr>
      <vt:lpstr>Interpreting legislation</vt:lpstr>
      <vt:lpstr>The Australian court system</vt:lpstr>
      <vt:lpstr>How judges make law</vt:lpstr>
      <vt:lpstr>How judges make law</vt:lpstr>
      <vt:lpstr>Questions for in-class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Blake Hurst</dc:creator>
  <cp:lastModifiedBy>Blake Hurst</cp:lastModifiedBy>
  <cp:revision>24</cp:revision>
  <dcterms:created xsi:type="dcterms:W3CDTF">2025-01-24T04:01:29Z</dcterms:created>
  <dcterms:modified xsi:type="dcterms:W3CDTF">2025-03-06T09:48:38Z</dcterms:modified>
</cp:coreProperties>
</file>