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21" r:id="rId1"/>
  </p:sldMasterIdLst>
  <p:notesMasterIdLst>
    <p:notesMasterId r:id="rId9"/>
  </p:notesMasterIdLst>
  <p:sldIdLst>
    <p:sldId id="294" r:id="rId2"/>
    <p:sldId id="257" r:id="rId3"/>
    <p:sldId id="295" r:id="rId4"/>
    <p:sldId id="296" r:id="rId5"/>
    <p:sldId id="297" r:id="rId6"/>
    <p:sldId id="300" r:id="rId7"/>
    <p:sldId id="299" r:id="rId8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88" autoAdjust="0"/>
    <p:restoredTop sz="94671" autoAdjust="0"/>
  </p:normalViewPr>
  <p:slideViewPr>
    <p:cSldViewPr>
      <p:cViewPr varScale="1">
        <p:scale>
          <a:sx n="65" d="100"/>
          <a:sy n="65" d="100"/>
        </p:scale>
        <p:origin x="1452" y="6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30" y="6042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018B747-A099-483A-A3A5-911462C4B958}" type="datetimeFigureOut">
              <a:rPr lang="en-US" smtClean="0"/>
              <a:t>4/15/2024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652D31A-2E9A-400A-BFFB-AB1A495FEE0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47490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To</a:t>
            </a:r>
            <a:r>
              <a:rPr lang="en-US" baseline="0"/>
              <a:t> animate</a:t>
            </a:r>
            <a:r>
              <a:rPr lang="en-US"/>
              <a:t>: </a:t>
            </a:r>
            <a:r>
              <a:rPr lang="en-US" dirty="0"/>
              <a:t>View</a:t>
            </a:r>
            <a:r>
              <a:rPr lang="en-US" baseline="0" dirty="0"/>
              <a:t> tab; Slide Master; Animations tab; Appear; View tab; Normal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652D31A-2E9A-400A-BFFB-AB1A495FEE0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8268330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8466" y="-8468"/>
            <a:ext cx="9171316" cy="6874935"/>
            <a:chOff x="-8466" y="-8468"/>
            <a:chExt cx="9171316" cy="6874935"/>
          </a:xfrm>
        </p:grpSpPr>
        <p:cxnSp>
          <p:nvCxnSpPr>
            <p:cNvPr id="28" name="Straight Connector 27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30" name="Freeform 29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Freeform 30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2" name="Freeform 31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3" name="Freeform 32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4" name="Freeform 33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5" name="Freeform 34"/>
            <p:cNvSpPr/>
            <p:nvPr/>
          </p:nvSpPr>
          <p:spPr>
            <a:xfrm>
              <a:off x="8094165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6" name="Freeform 35"/>
            <p:cNvSpPr/>
            <p:nvPr/>
          </p:nvSpPr>
          <p:spPr>
            <a:xfrm>
              <a:off x="8068764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Freeform 17"/>
            <p:cNvSpPr/>
            <p:nvPr/>
          </p:nvSpPr>
          <p:spPr>
            <a:xfrm>
              <a:off x="-8466" y="-8468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30595" y="2404534"/>
            <a:ext cx="5826719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30595" y="4050834"/>
            <a:ext cx="5826719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D9DF7C-ED53-4834-9003-775B5B9FB3BC}" type="datetime1">
              <a:rPr lang="en-US" smtClean="0"/>
              <a:t>4/15/2024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20889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4470400"/>
            <a:ext cx="6347714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AA29E4-1ACE-4876-A5AC-37AF08B74F15}" type="datetime1">
              <a:rPr lang="en-US" smtClean="0"/>
              <a:t>4/15/2024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7083105"/>
      </p:ext>
    </p:extLst>
  </p:cSld>
  <p:clrMapOvr>
    <a:masterClrMapping/>
  </p:clrMapOvr>
  <p:hf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01074" y="3632200"/>
            <a:ext cx="541980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470400"/>
            <a:ext cx="6347715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AA29E4-1ACE-4876-A5AC-37AF08B74F15}" type="datetime1">
              <a:rPr lang="en-US" smtClean="0"/>
              <a:t>4/15/2024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‹#›</a:t>
            </a:fld>
            <a:endParaRPr lang="en-US"/>
          </a:p>
        </p:txBody>
      </p:sp>
      <p:sp>
        <p:nvSpPr>
          <p:cNvPr id="24" name="TextBox 23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85109731"/>
      </p:ext>
    </p:extLst>
  </p:cSld>
  <p:clrMapOvr>
    <a:masterClrMapping/>
  </p:clrMapOvr>
  <p:hf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1931988"/>
            <a:ext cx="6347715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AA29E4-1ACE-4876-A5AC-37AF08B74F15}" type="datetime1">
              <a:rPr lang="en-US" smtClean="0"/>
              <a:t>4/15/2024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0456847"/>
      </p:ext>
    </p:extLst>
  </p:cSld>
  <p:clrMapOvr>
    <a:masterClrMapping/>
  </p:clrMapOvr>
  <p:hf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AA29E4-1ACE-4876-A5AC-37AF08B74F15}" type="datetime1">
              <a:rPr lang="en-US" smtClean="0"/>
              <a:t>4/15/2024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‹#›</a:t>
            </a:fld>
            <a:endParaRPr lang="en-US"/>
          </a:p>
        </p:txBody>
      </p:sp>
      <p:sp>
        <p:nvSpPr>
          <p:cNvPr id="24" name="TextBox 23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622350424"/>
      </p:ext>
    </p:extLst>
  </p:cSld>
  <p:clrMapOvr>
    <a:masterClrMapping/>
  </p:clrMapOvr>
  <p:hf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5848" y="609600"/>
            <a:ext cx="6341465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AA29E4-1ACE-4876-A5AC-37AF08B74F15}" type="datetime1">
              <a:rPr lang="en-US" smtClean="0"/>
              <a:t>4/15/2024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1798662"/>
      </p:ext>
    </p:extLst>
  </p:cSld>
  <p:clrMapOvr>
    <a:masterClrMapping/>
  </p:clrMapOvr>
  <p:hf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FD16B1-E586-440F-8AE9-A039E0A1A340}" type="datetime1">
              <a:rPr lang="en-US" smtClean="0"/>
              <a:t>4/15/2024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915936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977312" y="609600"/>
            <a:ext cx="978812" cy="5251451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599" y="609600"/>
            <a:ext cx="5195026" cy="5251451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236819-DF13-433C-9B2C-0B0B5AD9C142}" type="datetime1">
              <a:rPr lang="en-US" smtClean="0"/>
              <a:t>4/15/2024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89814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541D21-D13C-4A10-89C3-066D16689798}" type="datetime1">
              <a:rPr lang="en-US" smtClean="0"/>
              <a:t>4/15/2024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36820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2700868"/>
            <a:ext cx="6347715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775A1A-8389-4891-AA62-3D4F1391794F}" type="datetime1">
              <a:rPr lang="en-US" smtClean="0"/>
              <a:t>4/15/2024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50485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1320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2160589"/>
            <a:ext cx="3088109" cy="3880772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69204" y="2160590"/>
            <a:ext cx="3088110" cy="388077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94011B-80DD-4CDA-85AA-A84EE74645EA}" type="datetime1">
              <a:rPr lang="en-US" smtClean="0"/>
              <a:t>4/15/2024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65597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599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66640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66640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26707B-73A7-4649-B370-E46B5AE585F9}" type="datetime1">
              <a:rPr lang="en-US" smtClean="0"/>
              <a:t>4/15/2024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14728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4" cy="1320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442E54-D4BC-43B0-BAAD-D31FE79063DD}" type="datetime1">
              <a:rPr lang="en-US" smtClean="0"/>
              <a:t>4/15/2024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63198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38D206-6D56-4596-96A7-51CA155E60D7}" type="datetime1">
              <a:rPr lang="en-US" smtClean="0"/>
              <a:t>4/15/2024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94809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1498604"/>
            <a:ext cx="2790182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1275" y="514925"/>
            <a:ext cx="3386037" cy="552643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2777069"/>
            <a:ext cx="2790182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9AC1AA-34C5-4B43-BA0F-3CE2919D8C91}" type="datetime1">
              <a:rPr lang="en-US" smtClean="0"/>
              <a:t>4/15/2024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07341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4800600"/>
            <a:ext cx="6347714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" y="609600"/>
            <a:ext cx="6347714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5367338"/>
            <a:ext cx="6347714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9CD96D-11F6-4C60-A1D7-07572016E6D9}" type="datetime1">
              <a:rPr lang="en-US" smtClean="0"/>
              <a:t>4/15/2024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86691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/>
          <p:cNvGrpSpPr/>
          <p:nvPr/>
        </p:nvGrpSpPr>
        <p:grpSpPr>
          <a:xfrm>
            <a:off x="-8467" y="-8468"/>
            <a:ext cx="9171317" cy="6874935"/>
            <a:chOff x="-8467" y="-8468"/>
            <a:chExt cx="9171317" cy="6874935"/>
          </a:xfrm>
        </p:grpSpPr>
        <p:sp>
          <p:nvSpPr>
            <p:cNvPr id="7" name="Freeform 6"/>
            <p:cNvSpPr/>
            <p:nvPr/>
          </p:nvSpPr>
          <p:spPr>
            <a:xfrm>
              <a:off x="-8467" y="4013200"/>
              <a:ext cx="457200" cy="2853267"/>
            </a:xfrm>
            <a:custGeom>
              <a:avLst/>
              <a:gdLst/>
              <a:ahLst/>
              <a:cxnLst/>
              <a:rect l="l" t="t" r="r" b="b"/>
              <a:pathLst>
                <a:path w="457200" h="2853267">
                  <a:moveTo>
                    <a:pt x="0" y="0"/>
                  </a:moveTo>
                  <a:lnTo>
                    <a:pt x="457200" y="2853267"/>
                  </a:lnTo>
                  <a:lnTo>
                    <a:pt x="0" y="2844800"/>
                  </a:lnTo>
                  <a:cubicBezTo>
                    <a:pt x="2822" y="1905000"/>
                    <a:pt x="5645" y="965200"/>
                    <a:pt x="0" y="0"/>
                  </a:cubicBezTo>
                  <a:close/>
                </a:path>
              </a:pathLst>
            </a:cu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8" name="Straight Connector 7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Freeform 9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10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12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13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Freeform 14"/>
            <p:cNvSpPr/>
            <p:nvPr/>
          </p:nvSpPr>
          <p:spPr>
            <a:xfrm>
              <a:off x="8094165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Freeform 15"/>
            <p:cNvSpPr/>
            <p:nvPr/>
          </p:nvSpPr>
          <p:spPr>
            <a:xfrm>
              <a:off x="8068764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590"/>
            <a:ext cx="6347714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405258" y="6041363"/>
            <a:ext cx="68413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0AA29E4-1ACE-4876-A5AC-37AF08B74F15}" type="datetime1">
              <a:rPr lang="en-US" smtClean="0"/>
              <a:t>4/15/2024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9599" y="6041363"/>
            <a:ext cx="46229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44676" y="6041363"/>
            <a:ext cx="51263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701A0E97-D813-4627-9872-17AC299370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79791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2" r:id="rId1"/>
    <p:sldLayoutId id="2147483823" r:id="rId2"/>
    <p:sldLayoutId id="2147483824" r:id="rId3"/>
    <p:sldLayoutId id="2147483825" r:id="rId4"/>
    <p:sldLayoutId id="2147483826" r:id="rId5"/>
    <p:sldLayoutId id="2147483827" r:id="rId6"/>
    <p:sldLayoutId id="2147483828" r:id="rId7"/>
    <p:sldLayoutId id="2147483829" r:id="rId8"/>
    <p:sldLayoutId id="2147483830" r:id="rId9"/>
    <p:sldLayoutId id="2147483831" r:id="rId10"/>
    <p:sldLayoutId id="2147483832" r:id="rId11"/>
    <p:sldLayoutId id="2147483833" r:id="rId12"/>
    <p:sldLayoutId id="2147483834" r:id="rId13"/>
    <p:sldLayoutId id="2147483835" r:id="rId14"/>
    <p:sldLayoutId id="2147483836" r:id="rId15"/>
    <p:sldLayoutId id="2147483837" r:id="rId16"/>
  </p:sldLayoutIdLst>
  <p:hf hdr="0" ftr="0" dt="0"/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dirty="0"/>
              <a:t>MN210 Managing Human Resources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algn="ctr"/>
            <a:r>
              <a:rPr lang="en-US"/>
              <a:t>Managing Change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01A0E97-D813-4627-9872-17AC29937007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Lucida Sans Unicode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Lucida Sans Unicode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4027023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/>
              <a:t>Week eleven </a:t>
            </a:r>
            <a:r>
              <a:rPr lang="en-US" dirty="0"/>
              <a:t>agenda			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54013" indent="-265113"/>
            <a:r>
              <a:rPr lang="en-US" dirty="0"/>
              <a:t>Coming to terms with change</a:t>
            </a:r>
          </a:p>
          <a:p>
            <a:pPr marL="354013" indent="-265113"/>
            <a:r>
              <a:rPr lang="en-US" dirty="0"/>
              <a:t>Steps in the change process</a:t>
            </a:r>
          </a:p>
          <a:p>
            <a:pPr marL="354013" indent="-265113"/>
            <a:r>
              <a:rPr lang="en-US" dirty="0"/>
              <a:t>Managing change and resistance to change</a:t>
            </a:r>
          </a:p>
          <a:p>
            <a:pPr marL="354013" indent="-265113"/>
            <a:r>
              <a:rPr lang="en-US" dirty="0"/>
              <a:t>Managing learning and knowledge</a:t>
            </a:r>
          </a:p>
          <a:p>
            <a:pPr marL="354013" indent="-265113"/>
            <a:r>
              <a:rPr lang="en-US"/>
              <a:t>Corporate </a:t>
            </a:r>
            <a:r>
              <a:rPr lang="en-US" dirty="0"/>
              <a:t>Restructuring</a:t>
            </a:r>
          </a:p>
          <a:p>
            <a:pPr marL="354013" indent="-265113"/>
            <a:endParaRPr lang="en-US" dirty="0"/>
          </a:p>
          <a:p>
            <a:pPr marL="354013" indent="-265113"/>
            <a:endParaRPr lang="en-US" dirty="0"/>
          </a:p>
          <a:p>
            <a:pPr marL="354013" indent="-265113"/>
            <a:endParaRPr lang="en-US" dirty="0"/>
          </a:p>
          <a:p>
            <a:pPr marL="354013" indent="-265113"/>
            <a:endParaRPr lang="en-US" dirty="0"/>
          </a:p>
          <a:p>
            <a:pPr marL="354013" indent="-265113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957645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410BB2F9-2399-CDCF-C822-E4996786B6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Coming to terms with change</a:t>
            </a:r>
            <a:endParaRPr lang="en-AU" dirty="0"/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D8506DC7-2333-53A5-7388-178174A225A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AU" dirty="0"/>
              <a:t>Rapid organisational change as a fact of life</a:t>
            </a:r>
          </a:p>
          <a:p>
            <a:r>
              <a:rPr lang="en-AU" dirty="0"/>
              <a:t>Incessant change → erosion of trust</a:t>
            </a:r>
          </a:p>
          <a:p>
            <a:r>
              <a:rPr lang="en-AU" dirty="0"/>
              <a:t>HR managers as change agents</a:t>
            </a:r>
          </a:p>
          <a:p>
            <a:r>
              <a:rPr lang="en-AU" dirty="0"/>
              <a:t>Types of change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2EBB969-81D0-60AA-545B-54500C4BCF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336444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6F64CBB6-54CB-598D-3AE6-37E36A2A2F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Steps in the change process</a:t>
            </a:r>
            <a:endParaRPr lang="en-AU" dirty="0"/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21606DFC-AF0A-E755-5547-D7D2A699740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Assessing the need for change</a:t>
            </a:r>
          </a:p>
          <a:p>
            <a:r>
              <a:rPr lang="en-US" dirty="0"/>
              <a:t>Identifying potential obstacles to change</a:t>
            </a:r>
          </a:p>
          <a:p>
            <a:r>
              <a:rPr lang="en-US" dirty="0"/>
              <a:t>Methods of introducing change</a:t>
            </a:r>
          </a:p>
          <a:p>
            <a:r>
              <a:rPr lang="en-US" dirty="0"/>
              <a:t>Implementing change</a:t>
            </a:r>
          </a:p>
          <a:p>
            <a:r>
              <a:rPr lang="en-US" dirty="0"/>
              <a:t>Evaluating change</a:t>
            </a:r>
            <a:endParaRPr lang="en-AU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E83B2144-0035-20D7-10EB-88AECB5950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049967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30BBE000-7383-1CB0-F067-C58F3E9C76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Managing change and resistance to change</a:t>
            </a:r>
            <a:endParaRPr lang="en-AU" dirty="0"/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38FEC83B-29CD-6AE8-104D-F21558ED57B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Technology – a key driver of change</a:t>
            </a:r>
          </a:p>
          <a:p>
            <a:r>
              <a:rPr lang="en-US" dirty="0"/>
              <a:t>Understanding why employees resist change</a:t>
            </a:r>
          </a:p>
          <a:p>
            <a:r>
              <a:rPr lang="en-US" dirty="0"/>
              <a:t>Guidelines for reducing resistance</a:t>
            </a:r>
            <a:endParaRPr lang="en-AU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FC284413-C6A0-F141-2D96-C844FE4743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906325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D09E07C8-BFE7-9E87-2FB6-68970607BB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Managing learning and knowledge</a:t>
            </a:r>
            <a:endParaRPr lang="en-AU" dirty="0"/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792F0F95-5FCE-17F4-0304-E9741AD155E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AU" dirty="0"/>
              <a:t>Characteristics of a learning organisation</a:t>
            </a:r>
          </a:p>
          <a:p>
            <a:r>
              <a:rPr lang="en-AU" dirty="0"/>
              <a:t>Knowledge management</a:t>
            </a:r>
          </a:p>
          <a:p>
            <a:pPr marL="633413" indent="-279400"/>
            <a:r>
              <a:rPr lang="en-AU" dirty="0"/>
              <a:t>Effects on core HRM activities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22901DF6-6D4C-F271-9FFE-21181C981C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999072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53EAF04D-CA0D-3CFA-D30D-69FB6BC0E6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Corporate restructuring</a:t>
            </a:r>
            <a:endParaRPr lang="en-AU" dirty="0"/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D9B8D54E-DDB9-E73F-D7C3-759C256A579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AU" dirty="0"/>
              <a:t>How HRM staff can assist a restructuring organisation</a:t>
            </a:r>
          </a:p>
          <a:p>
            <a:r>
              <a:rPr lang="en-AU" dirty="0"/>
              <a:t>Downsizing </a:t>
            </a:r>
          </a:p>
          <a:p>
            <a:pPr marL="633413" indent="-279400"/>
            <a:r>
              <a:rPr lang="en-AU" dirty="0"/>
              <a:t>Possible effects</a:t>
            </a:r>
          </a:p>
          <a:p>
            <a:pPr marL="633413" indent="-279400"/>
            <a:r>
              <a:rPr lang="en-AU" dirty="0"/>
              <a:t>Minimising disruption</a:t>
            </a:r>
          </a:p>
          <a:p>
            <a:pPr marL="354013" indent="-265113"/>
            <a:r>
              <a:rPr lang="en-AU" dirty="0"/>
              <a:t>Changing patterns of work and the psychological contract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07F92BA7-2FBE-6214-CA47-B052FC5732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7974803"/>
      </p:ext>
    </p:extLst>
  </p:cSld>
  <p:clrMapOvr>
    <a:masterClrMapping/>
  </p:clrMapOvr>
</p:sld>
</file>

<file path=ppt/theme/theme1.xml><?xml version="1.0" encoding="utf-8"?>
<a:theme xmlns:a="http://schemas.openxmlformats.org/drawingml/2006/main" name="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5FCBEF"/>
      </a:accent1>
      <a:accent2>
        <a:srgbClr val="2E83C3"/>
      </a:accent2>
      <a:accent3>
        <a:srgbClr val="42D0A2"/>
      </a:accent3>
      <a:accent4>
        <a:srgbClr val="2E946B"/>
      </a:accent4>
      <a:accent5>
        <a:srgbClr val="42B051"/>
      </a:accent5>
      <a:accent6>
        <a:srgbClr val="96D141"/>
      </a:accent6>
      <a:hlink>
        <a:srgbClr val="3FCDE7"/>
      </a:hlink>
      <a:folHlink>
        <a:srgbClr val="A9D3E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0B5AB586-D108-4FC1-8368-649FE654B894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4713</TotalTime>
  <Words>171</Words>
  <Application>Microsoft Office PowerPoint</Application>
  <PresentationFormat>On-screen Show (4:3)</PresentationFormat>
  <Paragraphs>45</Paragraphs>
  <Slides>7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3" baseType="lpstr">
      <vt:lpstr>Arial</vt:lpstr>
      <vt:lpstr>Calibri</vt:lpstr>
      <vt:lpstr>Lucida Sans Unicode</vt:lpstr>
      <vt:lpstr>Trebuchet MS</vt:lpstr>
      <vt:lpstr>Wingdings 3</vt:lpstr>
      <vt:lpstr>Facet</vt:lpstr>
      <vt:lpstr>MN210 Managing Human Resources</vt:lpstr>
      <vt:lpstr>Week eleven agenda   </vt:lpstr>
      <vt:lpstr>Coming to terms with change</vt:lpstr>
      <vt:lpstr>Steps in the change process</vt:lpstr>
      <vt:lpstr>Managing change and resistance to change</vt:lpstr>
      <vt:lpstr>Managing learning and knowledge</vt:lpstr>
      <vt:lpstr>Corporate restructuring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LW221 Torts A</dc:title>
  <dc:creator>Benjamin</dc:creator>
  <cp:lastModifiedBy>Blake Hurst</cp:lastModifiedBy>
  <cp:revision>123</cp:revision>
  <dcterms:created xsi:type="dcterms:W3CDTF">2015-12-07T01:55:23Z</dcterms:created>
  <dcterms:modified xsi:type="dcterms:W3CDTF">2024-04-15T03:28:07Z</dcterms:modified>
</cp:coreProperties>
</file>