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2" r:id="rId4"/>
  </p:sldMasterIdLst>
  <p:notesMasterIdLst>
    <p:notesMasterId r:id="rId27"/>
  </p:notesMasterIdLst>
  <p:handoutMasterIdLst>
    <p:handoutMasterId r:id="rId28"/>
  </p:handoutMasterIdLst>
  <p:sldIdLst>
    <p:sldId id="264" r:id="rId5"/>
    <p:sldId id="404" r:id="rId6"/>
    <p:sldId id="403" r:id="rId7"/>
    <p:sldId id="289" r:id="rId8"/>
    <p:sldId id="319" r:id="rId9"/>
    <p:sldId id="386" r:id="rId10"/>
    <p:sldId id="310" r:id="rId11"/>
    <p:sldId id="387" r:id="rId12"/>
    <p:sldId id="300" r:id="rId13"/>
    <p:sldId id="395" r:id="rId14"/>
    <p:sldId id="388" r:id="rId15"/>
    <p:sldId id="389" r:id="rId16"/>
    <p:sldId id="396" r:id="rId17"/>
    <p:sldId id="324" r:id="rId18"/>
    <p:sldId id="348" r:id="rId19"/>
    <p:sldId id="390" r:id="rId20"/>
    <p:sldId id="399" r:id="rId21"/>
    <p:sldId id="400" r:id="rId22"/>
    <p:sldId id="383" r:id="rId23"/>
    <p:sldId id="392" r:id="rId24"/>
    <p:sldId id="405" r:id="rId25"/>
    <p:sldId id="406" r:id="rId2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82"/>
    <a:srgbClr val="4B5085"/>
    <a:srgbClr val="A93E62"/>
    <a:srgbClr val="006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p:normalViewPr>
  <p:slideViewPr>
    <p:cSldViewPr snapToGrid="0" snapToObjects="1">
      <p:cViewPr varScale="1">
        <p:scale>
          <a:sx n="100" d="100"/>
          <a:sy n="100" d="100"/>
        </p:scale>
        <p:origin x="1556" y="2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55D48-908B-C64C-A2F6-400CC7E6AB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54AF36D-0288-AC49-BA22-4C2D29F3CE22}">
      <dgm:prSet/>
      <dgm:spPr>
        <a:solidFill>
          <a:srgbClr val="006296"/>
        </a:solidFill>
        <a:ln>
          <a:noFill/>
        </a:ln>
      </dgm:spPr>
      <dgm:t>
        <a:bodyPr/>
        <a:lstStyle/>
        <a:p>
          <a:r>
            <a:rPr lang="en-AU" dirty="0"/>
            <a:t>Expense budget</a:t>
          </a:r>
        </a:p>
      </dgm:t>
    </dgm:pt>
    <dgm:pt modelId="{D9A26329-31E5-1343-9917-76C53AA4BCAD}" type="parTrans" cxnId="{225D6E7A-168B-634F-89BF-5DBA79545813}">
      <dgm:prSet/>
      <dgm:spPr/>
      <dgm:t>
        <a:bodyPr/>
        <a:lstStyle/>
        <a:p>
          <a:endParaRPr lang="en-GB"/>
        </a:p>
      </dgm:t>
    </dgm:pt>
    <dgm:pt modelId="{91081CDB-B4C7-164D-9CA2-483ADBC6D7CA}" type="sibTrans" cxnId="{225D6E7A-168B-634F-89BF-5DBA79545813}">
      <dgm:prSet/>
      <dgm:spPr/>
      <dgm:t>
        <a:bodyPr/>
        <a:lstStyle/>
        <a:p>
          <a:endParaRPr lang="en-GB"/>
        </a:p>
      </dgm:t>
    </dgm:pt>
    <dgm:pt modelId="{E3544333-B954-4B48-B88F-163C4A0CB047}">
      <dgm:prSet/>
      <dgm:spPr/>
      <dgm:t>
        <a:bodyPr/>
        <a:lstStyle/>
        <a:p>
          <a:r>
            <a:rPr lang="en-US" dirty="0"/>
            <a:t>Outlines the anticipated and actual expenses for a responsibility </a:t>
          </a:r>
          <a:r>
            <a:rPr lang="en-US" dirty="0" err="1"/>
            <a:t>centre</a:t>
          </a:r>
          <a:endParaRPr lang="en-AU" dirty="0"/>
        </a:p>
      </dgm:t>
    </dgm:pt>
    <dgm:pt modelId="{94902907-562F-F942-88FE-0F391DDF4281}" type="parTrans" cxnId="{1F946445-CD65-8A42-9F0D-E369D235425F}">
      <dgm:prSet/>
      <dgm:spPr/>
      <dgm:t>
        <a:bodyPr/>
        <a:lstStyle/>
        <a:p>
          <a:endParaRPr lang="en-GB"/>
        </a:p>
      </dgm:t>
    </dgm:pt>
    <dgm:pt modelId="{B5DE5DFF-C27D-D242-B40C-A03E6978E628}" type="sibTrans" cxnId="{1F946445-CD65-8A42-9F0D-E369D235425F}">
      <dgm:prSet/>
      <dgm:spPr/>
      <dgm:t>
        <a:bodyPr/>
        <a:lstStyle/>
        <a:p>
          <a:endParaRPr lang="en-GB"/>
        </a:p>
      </dgm:t>
    </dgm:pt>
    <dgm:pt modelId="{3CADF18B-F218-3442-805A-6A4532798DDA}">
      <dgm:prSet/>
      <dgm:spPr>
        <a:solidFill>
          <a:srgbClr val="A93E62"/>
        </a:solidFill>
        <a:ln>
          <a:noFill/>
        </a:ln>
      </dgm:spPr>
      <dgm:t>
        <a:bodyPr/>
        <a:lstStyle/>
        <a:p>
          <a:r>
            <a:rPr lang="en-AU" dirty="0"/>
            <a:t>Revenue budget</a:t>
          </a:r>
        </a:p>
      </dgm:t>
    </dgm:pt>
    <dgm:pt modelId="{29855446-9738-7D45-9284-4ABC98D28763}" type="parTrans" cxnId="{6A74A872-7A32-5A4E-9654-E59CB1B31875}">
      <dgm:prSet/>
      <dgm:spPr/>
      <dgm:t>
        <a:bodyPr/>
        <a:lstStyle/>
        <a:p>
          <a:endParaRPr lang="en-GB"/>
        </a:p>
      </dgm:t>
    </dgm:pt>
    <dgm:pt modelId="{6AEB95E7-50C4-CD4E-937F-D900EE99E13A}" type="sibTrans" cxnId="{6A74A872-7A32-5A4E-9654-E59CB1B31875}">
      <dgm:prSet/>
      <dgm:spPr/>
      <dgm:t>
        <a:bodyPr/>
        <a:lstStyle/>
        <a:p>
          <a:endParaRPr lang="en-GB"/>
        </a:p>
      </dgm:t>
    </dgm:pt>
    <dgm:pt modelId="{8CFD75FE-8F9D-FE40-B076-6EEFD268D52F}">
      <dgm:prSet/>
      <dgm:spPr/>
      <dgm:t>
        <a:bodyPr/>
        <a:lstStyle/>
        <a:p>
          <a:r>
            <a:rPr lang="en-US" dirty="0"/>
            <a:t>Lists forecasted and actual revenues of the </a:t>
          </a:r>
          <a:r>
            <a:rPr lang="en-US" dirty="0" err="1"/>
            <a:t>organisation</a:t>
          </a:r>
          <a:endParaRPr lang="en-AU" dirty="0"/>
        </a:p>
      </dgm:t>
    </dgm:pt>
    <dgm:pt modelId="{D196A56F-4A7F-9E4A-8731-6BB28CB14003}" type="parTrans" cxnId="{7B65ECA4-589A-0F40-A20F-C6519EA9BB88}">
      <dgm:prSet/>
      <dgm:spPr/>
      <dgm:t>
        <a:bodyPr/>
        <a:lstStyle/>
        <a:p>
          <a:endParaRPr lang="en-GB"/>
        </a:p>
      </dgm:t>
    </dgm:pt>
    <dgm:pt modelId="{6959DAF9-D08E-214D-8223-936E040C4631}" type="sibTrans" cxnId="{7B65ECA4-589A-0F40-A20F-C6519EA9BB88}">
      <dgm:prSet/>
      <dgm:spPr/>
      <dgm:t>
        <a:bodyPr/>
        <a:lstStyle/>
        <a:p>
          <a:endParaRPr lang="en-GB"/>
        </a:p>
      </dgm:t>
    </dgm:pt>
    <dgm:pt modelId="{B4819C80-615E-4A43-BD65-CE481B8D9207}">
      <dgm:prSet/>
      <dgm:spPr>
        <a:solidFill>
          <a:srgbClr val="4B5085"/>
        </a:solidFill>
        <a:ln>
          <a:noFill/>
        </a:ln>
      </dgm:spPr>
      <dgm:t>
        <a:bodyPr/>
        <a:lstStyle/>
        <a:p>
          <a:r>
            <a:rPr lang="en-AU" dirty="0"/>
            <a:t>Cash budget</a:t>
          </a:r>
        </a:p>
      </dgm:t>
    </dgm:pt>
    <dgm:pt modelId="{908812C5-D0C0-6F4D-802E-0D91B429BA2D}" type="parTrans" cxnId="{969DED4C-DA71-7C46-9A9C-2A453495F8F1}">
      <dgm:prSet/>
      <dgm:spPr/>
      <dgm:t>
        <a:bodyPr/>
        <a:lstStyle/>
        <a:p>
          <a:endParaRPr lang="en-GB"/>
        </a:p>
      </dgm:t>
    </dgm:pt>
    <dgm:pt modelId="{51CC7446-F002-0B4E-BBF8-D1E2AB4B7211}" type="sibTrans" cxnId="{969DED4C-DA71-7C46-9A9C-2A453495F8F1}">
      <dgm:prSet/>
      <dgm:spPr/>
      <dgm:t>
        <a:bodyPr/>
        <a:lstStyle/>
        <a:p>
          <a:endParaRPr lang="en-GB"/>
        </a:p>
      </dgm:t>
    </dgm:pt>
    <dgm:pt modelId="{E2355934-F907-6C40-BAAC-B9B974DA122E}">
      <dgm:prSet/>
      <dgm:spPr/>
      <dgm:t>
        <a:bodyPr/>
        <a:lstStyle/>
        <a:p>
          <a:r>
            <a:rPr lang="en-US" dirty="0"/>
            <a:t>Estimates receipts and expenditures of money on a daily or weekly basis to ensure that an </a:t>
          </a:r>
          <a:r>
            <a:rPr lang="en-US" dirty="0" err="1"/>
            <a:t>organisation</a:t>
          </a:r>
          <a:r>
            <a:rPr lang="en-US" dirty="0"/>
            <a:t> has sufficient cash to meet its obligations</a:t>
          </a:r>
          <a:endParaRPr lang="en-AU" dirty="0"/>
        </a:p>
      </dgm:t>
    </dgm:pt>
    <dgm:pt modelId="{1E3AD9AE-E61F-5D4D-9A0D-C427642D97A1}" type="parTrans" cxnId="{4662E0B0-DB2C-3849-828F-A108359901F5}">
      <dgm:prSet/>
      <dgm:spPr/>
      <dgm:t>
        <a:bodyPr/>
        <a:lstStyle/>
        <a:p>
          <a:endParaRPr lang="en-GB"/>
        </a:p>
      </dgm:t>
    </dgm:pt>
    <dgm:pt modelId="{F4847DEC-3C28-B741-A056-B7AB294BF364}" type="sibTrans" cxnId="{4662E0B0-DB2C-3849-828F-A108359901F5}">
      <dgm:prSet/>
      <dgm:spPr/>
      <dgm:t>
        <a:bodyPr/>
        <a:lstStyle/>
        <a:p>
          <a:endParaRPr lang="en-GB"/>
        </a:p>
      </dgm:t>
    </dgm:pt>
    <dgm:pt modelId="{3A5BEC69-96B3-7D42-8907-F546151F443E}">
      <dgm:prSet/>
      <dgm:spPr>
        <a:solidFill>
          <a:srgbClr val="007B82"/>
        </a:solidFill>
        <a:ln>
          <a:noFill/>
        </a:ln>
      </dgm:spPr>
      <dgm:t>
        <a:bodyPr/>
        <a:lstStyle/>
        <a:p>
          <a:r>
            <a:rPr lang="en-AU" dirty="0"/>
            <a:t>Capital budget</a:t>
          </a:r>
        </a:p>
      </dgm:t>
    </dgm:pt>
    <dgm:pt modelId="{23981BD9-2BBD-D644-AF44-210ACF9C219C}" type="parTrans" cxnId="{8A091176-F110-C245-8147-ECD67F5CF465}">
      <dgm:prSet/>
      <dgm:spPr/>
      <dgm:t>
        <a:bodyPr/>
        <a:lstStyle/>
        <a:p>
          <a:endParaRPr lang="en-GB"/>
        </a:p>
      </dgm:t>
    </dgm:pt>
    <dgm:pt modelId="{4B56BA45-E5FF-DB47-9D40-13E8B990754B}" type="sibTrans" cxnId="{8A091176-F110-C245-8147-ECD67F5CF465}">
      <dgm:prSet/>
      <dgm:spPr/>
      <dgm:t>
        <a:bodyPr/>
        <a:lstStyle/>
        <a:p>
          <a:endParaRPr lang="en-GB"/>
        </a:p>
      </dgm:t>
    </dgm:pt>
    <dgm:pt modelId="{036C2F5E-305D-1543-B58B-03D3B5CFAED5}">
      <dgm:prSet/>
      <dgm:spPr/>
      <dgm:t>
        <a:bodyPr/>
        <a:lstStyle/>
        <a:p>
          <a:r>
            <a:rPr lang="en-US" dirty="0"/>
            <a:t>Lists planned investments in major assets such as buildings, heavy machinery or complex information technology systems, often involving expenditures over more than a year</a:t>
          </a:r>
          <a:endParaRPr lang="en-AU" dirty="0"/>
        </a:p>
      </dgm:t>
    </dgm:pt>
    <dgm:pt modelId="{A21F7C9D-B020-964F-B8A2-FAE86B3BA0EA}" type="parTrans" cxnId="{E8A53ED0-CC8F-2041-82E3-D546AA5C8427}">
      <dgm:prSet/>
      <dgm:spPr/>
      <dgm:t>
        <a:bodyPr/>
        <a:lstStyle/>
        <a:p>
          <a:endParaRPr lang="en-GB"/>
        </a:p>
      </dgm:t>
    </dgm:pt>
    <dgm:pt modelId="{CC6A7CE7-0ED1-C245-92BE-F5CADF8677E4}" type="sibTrans" cxnId="{E8A53ED0-CC8F-2041-82E3-D546AA5C8427}">
      <dgm:prSet/>
      <dgm:spPr/>
      <dgm:t>
        <a:bodyPr/>
        <a:lstStyle/>
        <a:p>
          <a:endParaRPr lang="en-GB"/>
        </a:p>
      </dgm:t>
    </dgm:pt>
    <dgm:pt modelId="{C4BC13D6-076B-5A49-B220-DE9FF800AF63}">
      <dgm:prSet/>
      <dgm:spPr>
        <a:solidFill>
          <a:srgbClr val="006296"/>
        </a:solidFill>
        <a:ln>
          <a:noFill/>
        </a:ln>
      </dgm:spPr>
      <dgm:t>
        <a:bodyPr/>
        <a:lstStyle/>
        <a:p>
          <a:r>
            <a:rPr lang="en-GB" dirty="0"/>
            <a:t>Zero-based </a:t>
          </a:r>
          <a:r>
            <a:rPr lang="en-AU" dirty="0"/>
            <a:t>budget</a:t>
          </a:r>
          <a:endParaRPr lang="en-GB" dirty="0"/>
        </a:p>
      </dgm:t>
    </dgm:pt>
    <dgm:pt modelId="{1D59378C-B538-B548-B82C-9A00BC4274FC}" type="parTrans" cxnId="{16947B8C-54B6-6148-BAA6-ED1024CEE88C}">
      <dgm:prSet/>
      <dgm:spPr/>
      <dgm:t>
        <a:bodyPr/>
        <a:lstStyle/>
        <a:p>
          <a:endParaRPr lang="en-GB"/>
        </a:p>
      </dgm:t>
    </dgm:pt>
    <dgm:pt modelId="{CB7FFB3C-B224-8342-857F-B1E7F9C6409A}" type="sibTrans" cxnId="{16947B8C-54B6-6148-BAA6-ED1024CEE88C}">
      <dgm:prSet/>
      <dgm:spPr/>
      <dgm:t>
        <a:bodyPr/>
        <a:lstStyle/>
        <a:p>
          <a:endParaRPr lang="en-GB"/>
        </a:p>
      </dgm:t>
    </dgm:pt>
    <dgm:pt modelId="{0F10BF8B-5D4F-9C42-9EF0-35E9B5BA48D7}">
      <dgm:prSet/>
      <dgm:spPr/>
      <dgm:t>
        <a:bodyPr/>
        <a:lstStyle/>
        <a:p>
          <a:r>
            <a:rPr lang="en-US" dirty="0"/>
            <a:t>A budgeting process that requires a complete justification for every line item in a budget</a:t>
          </a:r>
          <a:endParaRPr lang="en-GB" dirty="0"/>
        </a:p>
      </dgm:t>
    </dgm:pt>
    <dgm:pt modelId="{2587E1EF-517F-934D-A21F-F0754B544837}" type="parTrans" cxnId="{067CF2B5-8E64-DA4F-81FF-1E16D2AFFC51}">
      <dgm:prSet/>
      <dgm:spPr/>
      <dgm:t>
        <a:bodyPr/>
        <a:lstStyle/>
        <a:p>
          <a:endParaRPr lang="en-GB"/>
        </a:p>
      </dgm:t>
    </dgm:pt>
    <dgm:pt modelId="{BAAD9D6C-47CD-9642-BEFB-7A2BAB362061}" type="sibTrans" cxnId="{067CF2B5-8E64-DA4F-81FF-1E16D2AFFC51}">
      <dgm:prSet/>
      <dgm:spPr/>
      <dgm:t>
        <a:bodyPr/>
        <a:lstStyle/>
        <a:p>
          <a:endParaRPr lang="en-GB"/>
        </a:p>
      </dgm:t>
    </dgm:pt>
    <dgm:pt modelId="{55691EFE-4980-4F6D-9892-E86B809253A1}">
      <dgm:prSet/>
      <dgm:spPr>
        <a:solidFill>
          <a:srgbClr val="A93E62"/>
        </a:solidFill>
        <a:ln>
          <a:noFill/>
        </a:ln>
      </dgm:spPr>
      <dgm:t>
        <a:bodyPr/>
        <a:lstStyle/>
        <a:p>
          <a:r>
            <a:rPr lang="en-US" dirty="0"/>
            <a:t>Top-down budgeting</a:t>
          </a:r>
          <a:endParaRPr lang="en-GB" dirty="0"/>
        </a:p>
      </dgm:t>
    </dgm:pt>
    <dgm:pt modelId="{D43CA575-B98E-48D8-9540-3FF90C7B2685}" type="parTrans" cxnId="{281644EA-78C4-4252-B6A2-A0576F01378F}">
      <dgm:prSet/>
      <dgm:spPr/>
      <dgm:t>
        <a:bodyPr/>
        <a:lstStyle/>
        <a:p>
          <a:endParaRPr lang="en-US"/>
        </a:p>
      </dgm:t>
    </dgm:pt>
    <dgm:pt modelId="{61C08CB1-BF3E-411A-8959-6C0E761BF6FF}" type="sibTrans" cxnId="{281644EA-78C4-4252-B6A2-A0576F01378F}">
      <dgm:prSet/>
      <dgm:spPr/>
      <dgm:t>
        <a:bodyPr/>
        <a:lstStyle/>
        <a:p>
          <a:endParaRPr lang="en-US"/>
        </a:p>
      </dgm:t>
    </dgm:pt>
    <dgm:pt modelId="{5D7E9ADC-73AF-46D1-B728-2B5E84EA5953}">
      <dgm:prSet/>
      <dgm:spPr/>
      <dgm:t>
        <a:bodyPr/>
        <a:lstStyle/>
        <a:p>
          <a:r>
            <a:rPr lang="en-US" dirty="0"/>
            <a:t>A budgeting process in which middle- and lower-level managers set departmental budget targets in accordance with overall </a:t>
          </a:r>
          <a:r>
            <a:rPr lang="en-US" dirty="0" err="1"/>
            <a:t>organisation</a:t>
          </a:r>
          <a:r>
            <a:rPr lang="en-US" dirty="0"/>
            <a:t> revenues and expenditures specified by top management</a:t>
          </a:r>
        </a:p>
      </dgm:t>
    </dgm:pt>
    <dgm:pt modelId="{992CAC42-DBBB-43E6-B356-AB9AE1A7A6F6}" type="parTrans" cxnId="{9711E755-3D2F-455F-846D-8FB7A656C69C}">
      <dgm:prSet/>
      <dgm:spPr/>
      <dgm:t>
        <a:bodyPr/>
        <a:lstStyle/>
        <a:p>
          <a:endParaRPr lang="en-US"/>
        </a:p>
      </dgm:t>
    </dgm:pt>
    <dgm:pt modelId="{31C11694-6053-410D-AA76-FA75584BC190}" type="sibTrans" cxnId="{9711E755-3D2F-455F-846D-8FB7A656C69C}">
      <dgm:prSet/>
      <dgm:spPr/>
      <dgm:t>
        <a:bodyPr/>
        <a:lstStyle/>
        <a:p>
          <a:endParaRPr lang="en-US"/>
        </a:p>
      </dgm:t>
    </dgm:pt>
    <dgm:pt modelId="{EAEB5C73-24A1-6D4A-94BA-4E34B4ED055E}" type="pres">
      <dgm:prSet presAssocID="{41A55D48-908B-C64C-A2F6-400CC7E6AB58}" presName="Name0" presStyleCnt="0">
        <dgm:presLayoutVars>
          <dgm:dir/>
          <dgm:animLvl val="lvl"/>
          <dgm:resizeHandles val="exact"/>
        </dgm:presLayoutVars>
      </dgm:prSet>
      <dgm:spPr/>
    </dgm:pt>
    <dgm:pt modelId="{56F58722-8DFE-604A-A4F7-199A04CADFA8}" type="pres">
      <dgm:prSet presAssocID="{A54AF36D-0288-AC49-BA22-4C2D29F3CE22}" presName="composite" presStyleCnt="0"/>
      <dgm:spPr/>
    </dgm:pt>
    <dgm:pt modelId="{EE688E27-A85B-594B-8D2C-B17F6E2FE76E}" type="pres">
      <dgm:prSet presAssocID="{A54AF36D-0288-AC49-BA22-4C2D29F3CE22}" presName="parTx" presStyleLbl="alignNode1" presStyleIdx="0" presStyleCnt="6">
        <dgm:presLayoutVars>
          <dgm:chMax val="0"/>
          <dgm:chPref val="0"/>
          <dgm:bulletEnabled val="1"/>
        </dgm:presLayoutVars>
      </dgm:prSet>
      <dgm:spPr/>
    </dgm:pt>
    <dgm:pt modelId="{96C14279-2CD6-0F41-9195-1E4AA9D458FB}" type="pres">
      <dgm:prSet presAssocID="{A54AF36D-0288-AC49-BA22-4C2D29F3CE22}" presName="desTx" presStyleLbl="alignAccFollowNode1" presStyleIdx="0" presStyleCnt="6">
        <dgm:presLayoutVars>
          <dgm:bulletEnabled val="1"/>
        </dgm:presLayoutVars>
      </dgm:prSet>
      <dgm:spPr/>
    </dgm:pt>
    <dgm:pt modelId="{22FD058C-A13E-5645-B005-6FC7EE7B567A}" type="pres">
      <dgm:prSet presAssocID="{91081CDB-B4C7-164D-9CA2-483ADBC6D7CA}" presName="space" presStyleCnt="0"/>
      <dgm:spPr/>
    </dgm:pt>
    <dgm:pt modelId="{47E3D563-4A7E-9849-BD36-6F7BFEA48FA3}" type="pres">
      <dgm:prSet presAssocID="{3CADF18B-F218-3442-805A-6A4532798DDA}" presName="composite" presStyleCnt="0"/>
      <dgm:spPr/>
    </dgm:pt>
    <dgm:pt modelId="{5C813240-C80F-F14C-8AE2-0CC1EA3ABD02}" type="pres">
      <dgm:prSet presAssocID="{3CADF18B-F218-3442-805A-6A4532798DDA}" presName="parTx" presStyleLbl="alignNode1" presStyleIdx="1" presStyleCnt="6">
        <dgm:presLayoutVars>
          <dgm:chMax val="0"/>
          <dgm:chPref val="0"/>
          <dgm:bulletEnabled val="1"/>
        </dgm:presLayoutVars>
      </dgm:prSet>
      <dgm:spPr/>
    </dgm:pt>
    <dgm:pt modelId="{9814F990-3D91-8542-BC73-930CBF893D61}" type="pres">
      <dgm:prSet presAssocID="{3CADF18B-F218-3442-805A-6A4532798DDA}" presName="desTx" presStyleLbl="alignAccFollowNode1" presStyleIdx="1" presStyleCnt="6">
        <dgm:presLayoutVars>
          <dgm:bulletEnabled val="1"/>
        </dgm:presLayoutVars>
      </dgm:prSet>
      <dgm:spPr/>
    </dgm:pt>
    <dgm:pt modelId="{3D930F46-37E3-D64F-9995-239DF83202FD}" type="pres">
      <dgm:prSet presAssocID="{6AEB95E7-50C4-CD4E-937F-D900EE99E13A}" presName="space" presStyleCnt="0"/>
      <dgm:spPr/>
    </dgm:pt>
    <dgm:pt modelId="{7B014EB7-B7B5-9B4E-BA2F-6A4B77CACFAA}" type="pres">
      <dgm:prSet presAssocID="{B4819C80-615E-4A43-BD65-CE481B8D9207}" presName="composite" presStyleCnt="0"/>
      <dgm:spPr/>
    </dgm:pt>
    <dgm:pt modelId="{910BA89D-E321-4D46-BCA6-51A356F8219E}" type="pres">
      <dgm:prSet presAssocID="{B4819C80-615E-4A43-BD65-CE481B8D9207}" presName="parTx" presStyleLbl="alignNode1" presStyleIdx="2" presStyleCnt="6">
        <dgm:presLayoutVars>
          <dgm:chMax val="0"/>
          <dgm:chPref val="0"/>
          <dgm:bulletEnabled val="1"/>
        </dgm:presLayoutVars>
      </dgm:prSet>
      <dgm:spPr/>
    </dgm:pt>
    <dgm:pt modelId="{E4FC8807-A36F-C242-80AF-6506935C0B87}" type="pres">
      <dgm:prSet presAssocID="{B4819C80-615E-4A43-BD65-CE481B8D9207}" presName="desTx" presStyleLbl="alignAccFollowNode1" presStyleIdx="2" presStyleCnt="6">
        <dgm:presLayoutVars>
          <dgm:bulletEnabled val="1"/>
        </dgm:presLayoutVars>
      </dgm:prSet>
      <dgm:spPr/>
    </dgm:pt>
    <dgm:pt modelId="{F585BDA8-4BBE-D448-B4B4-ED74A9BA1E54}" type="pres">
      <dgm:prSet presAssocID="{51CC7446-F002-0B4E-BBF8-D1E2AB4B7211}" presName="space" presStyleCnt="0"/>
      <dgm:spPr/>
    </dgm:pt>
    <dgm:pt modelId="{69AACB93-FF2B-3740-9775-A7003DB1DBF5}" type="pres">
      <dgm:prSet presAssocID="{3A5BEC69-96B3-7D42-8907-F546151F443E}" presName="composite" presStyleCnt="0"/>
      <dgm:spPr/>
    </dgm:pt>
    <dgm:pt modelId="{78E20826-B3AF-7C4A-A03E-E7A1F4AC2C9B}" type="pres">
      <dgm:prSet presAssocID="{3A5BEC69-96B3-7D42-8907-F546151F443E}" presName="parTx" presStyleLbl="alignNode1" presStyleIdx="3" presStyleCnt="6">
        <dgm:presLayoutVars>
          <dgm:chMax val="0"/>
          <dgm:chPref val="0"/>
          <dgm:bulletEnabled val="1"/>
        </dgm:presLayoutVars>
      </dgm:prSet>
      <dgm:spPr/>
    </dgm:pt>
    <dgm:pt modelId="{210D6AEC-FA4F-DB49-93B8-C86E2A506A58}" type="pres">
      <dgm:prSet presAssocID="{3A5BEC69-96B3-7D42-8907-F546151F443E}" presName="desTx" presStyleLbl="alignAccFollowNode1" presStyleIdx="3" presStyleCnt="6">
        <dgm:presLayoutVars>
          <dgm:bulletEnabled val="1"/>
        </dgm:presLayoutVars>
      </dgm:prSet>
      <dgm:spPr/>
    </dgm:pt>
    <dgm:pt modelId="{A4D24DAB-C647-8D48-9ABE-C69E13618920}" type="pres">
      <dgm:prSet presAssocID="{4B56BA45-E5FF-DB47-9D40-13E8B990754B}" presName="space" presStyleCnt="0"/>
      <dgm:spPr/>
    </dgm:pt>
    <dgm:pt modelId="{9C1E1E16-6B47-4B45-B6CD-55253C021814}" type="pres">
      <dgm:prSet presAssocID="{C4BC13D6-076B-5A49-B220-DE9FF800AF63}" presName="composite" presStyleCnt="0"/>
      <dgm:spPr/>
    </dgm:pt>
    <dgm:pt modelId="{8AD8E23C-5D14-664E-9442-270D0C42919E}" type="pres">
      <dgm:prSet presAssocID="{C4BC13D6-076B-5A49-B220-DE9FF800AF63}" presName="parTx" presStyleLbl="alignNode1" presStyleIdx="4" presStyleCnt="6">
        <dgm:presLayoutVars>
          <dgm:chMax val="0"/>
          <dgm:chPref val="0"/>
          <dgm:bulletEnabled val="1"/>
        </dgm:presLayoutVars>
      </dgm:prSet>
      <dgm:spPr/>
    </dgm:pt>
    <dgm:pt modelId="{E7067596-E259-9E43-93FF-305A17911EB8}" type="pres">
      <dgm:prSet presAssocID="{C4BC13D6-076B-5A49-B220-DE9FF800AF63}" presName="desTx" presStyleLbl="alignAccFollowNode1" presStyleIdx="4" presStyleCnt="6">
        <dgm:presLayoutVars>
          <dgm:bulletEnabled val="1"/>
        </dgm:presLayoutVars>
      </dgm:prSet>
      <dgm:spPr/>
    </dgm:pt>
    <dgm:pt modelId="{0F121F0D-2C15-4413-AE76-EAC698B84215}" type="pres">
      <dgm:prSet presAssocID="{CB7FFB3C-B224-8342-857F-B1E7F9C6409A}" presName="space" presStyleCnt="0"/>
      <dgm:spPr/>
    </dgm:pt>
    <dgm:pt modelId="{8171144F-0EDB-43EA-A901-520801E54A79}" type="pres">
      <dgm:prSet presAssocID="{55691EFE-4980-4F6D-9892-E86B809253A1}" presName="composite" presStyleCnt="0"/>
      <dgm:spPr/>
    </dgm:pt>
    <dgm:pt modelId="{98997054-5710-4845-8E5F-42B7B1C85FEF}" type="pres">
      <dgm:prSet presAssocID="{55691EFE-4980-4F6D-9892-E86B809253A1}" presName="parTx" presStyleLbl="alignNode1" presStyleIdx="5" presStyleCnt="6">
        <dgm:presLayoutVars>
          <dgm:chMax val="0"/>
          <dgm:chPref val="0"/>
          <dgm:bulletEnabled val="1"/>
        </dgm:presLayoutVars>
      </dgm:prSet>
      <dgm:spPr/>
    </dgm:pt>
    <dgm:pt modelId="{7CB85E55-0D34-4B97-B53B-E0ABA48D7B8C}" type="pres">
      <dgm:prSet presAssocID="{55691EFE-4980-4F6D-9892-E86B809253A1}" presName="desTx" presStyleLbl="alignAccFollowNode1" presStyleIdx="5" presStyleCnt="6">
        <dgm:presLayoutVars>
          <dgm:bulletEnabled val="1"/>
        </dgm:presLayoutVars>
      </dgm:prSet>
      <dgm:spPr/>
    </dgm:pt>
  </dgm:ptLst>
  <dgm:cxnLst>
    <dgm:cxn modelId="{777FB80D-1769-D44C-88EA-15AA4FB720EB}" type="presOf" srcId="{3CADF18B-F218-3442-805A-6A4532798DDA}" destId="{5C813240-C80F-F14C-8AE2-0CC1EA3ABD02}" srcOrd="0" destOrd="0" presId="urn:microsoft.com/office/officeart/2005/8/layout/hList1"/>
    <dgm:cxn modelId="{1BFE3121-8B04-A241-B1C9-91274347EA05}" type="presOf" srcId="{B4819C80-615E-4A43-BD65-CE481B8D9207}" destId="{910BA89D-E321-4D46-BCA6-51A356F8219E}" srcOrd="0" destOrd="0" presId="urn:microsoft.com/office/officeart/2005/8/layout/hList1"/>
    <dgm:cxn modelId="{0CF4CF27-CF62-EA47-A3D6-4E428992F1E6}" type="presOf" srcId="{C4BC13D6-076B-5A49-B220-DE9FF800AF63}" destId="{8AD8E23C-5D14-664E-9442-270D0C42919E}" srcOrd="0" destOrd="0" presId="urn:microsoft.com/office/officeart/2005/8/layout/hList1"/>
    <dgm:cxn modelId="{4682E964-9E8C-1A49-8CAD-86C1A87DF681}" type="presOf" srcId="{3A5BEC69-96B3-7D42-8907-F546151F443E}" destId="{78E20826-B3AF-7C4A-A03E-E7A1F4AC2C9B}" srcOrd="0" destOrd="0" presId="urn:microsoft.com/office/officeart/2005/8/layout/hList1"/>
    <dgm:cxn modelId="{1F946445-CD65-8A42-9F0D-E369D235425F}" srcId="{A54AF36D-0288-AC49-BA22-4C2D29F3CE22}" destId="{E3544333-B954-4B48-B88F-163C4A0CB047}" srcOrd="0" destOrd="0" parTransId="{94902907-562F-F942-88FE-0F391DDF4281}" sibTransId="{B5DE5DFF-C27D-D242-B40C-A03E6978E628}"/>
    <dgm:cxn modelId="{969DED4C-DA71-7C46-9A9C-2A453495F8F1}" srcId="{41A55D48-908B-C64C-A2F6-400CC7E6AB58}" destId="{B4819C80-615E-4A43-BD65-CE481B8D9207}" srcOrd="2" destOrd="0" parTransId="{908812C5-D0C0-6F4D-802E-0D91B429BA2D}" sibTransId="{51CC7446-F002-0B4E-BBF8-D1E2AB4B7211}"/>
    <dgm:cxn modelId="{8387BE6F-A895-134B-9B06-7E101C349634}" type="presOf" srcId="{8CFD75FE-8F9D-FE40-B076-6EEFD268D52F}" destId="{9814F990-3D91-8542-BC73-930CBF893D61}" srcOrd="0" destOrd="0" presId="urn:microsoft.com/office/officeart/2005/8/layout/hList1"/>
    <dgm:cxn modelId="{6A74A872-7A32-5A4E-9654-E59CB1B31875}" srcId="{41A55D48-908B-C64C-A2F6-400CC7E6AB58}" destId="{3CADF18B-F218-3442-805A-6A4532798DDA}" srcOrd="1" destOrd="0" parTransId="{29855446-9738-7D45-9284-4ABC98D28763}" sibTransId="{6AEB95E7-50C4-CD4E-937F-D900EE99E13A}"/>
    <dgm:cxn modelId="{9711E755-3D2F-455F-846D-8FB7A656C69C}" srcId="{55691EFE-4980-4F6D-9892-E86B809253A1}" destId="{5D7E9ADC-73AF-46D1-B728-2B5E84EA5953}" srcOrd="0" destOrd="0" parTransId="{992CAC42-DBBB-43E6-B356-AB9AE1A7A6F6}" sibTransId="{31C11694-6053-410D-AA76-FA75584BC190}"/>
    <dgm:cxn modelId="{8A091176-F110-C245-8147-ECD67F5CF465}" srcId="{41A55D48-908B-C64C-A2F6-400CC7E6AB58}" destId="{3A5BEC69-96B3-7D42-8907-F546151F443E}" srcOrd="3" destOrd="0" parTransId="{23981BD9-2BBD-D644-AF44-210ACF9C219C}" sibTransId="{4B56BA45-E5FF-DB47-9D40-13E8B990754B}"/>
    <dgm:cxn modelId="{225D6E7A-168B-634F-89BF-5DBA79545813}" srcId="{41A55D48-908B-C64C-A2F6-400CC7E6AB58}" destId="{A54AF36D-0288-AC49-BA22-4C2D29F3CE22}" srcOrd="0" destOrd="0" parTransId="{D9A26329-31E5-1343-9917-76C53AA4BCAD}" sibTransId="{91081CDB-B4C7-164D-9CA2-483ADBC6D7CA}"/>
    <dgm:cxn modelId="{16947B8C-54B6-6148-BAA6-ED1024CEE88C}" srcId="{41A55D48-908B-C64C-A2F6-400CC7E6AB58}" destId="{C4BC13D6-076B-5A49-B220-DE9FF800AF63}" srcOrd="4" destOrd="0" parTransId="{1D59378C-B538-B548-B82C-9A00BC4274FC}" sibTransId="{CB7FFB3C-B224-8342-857F-B1E7F9C6409A}"/>
    <dgm:cxn modelId="{CF5AC099-6F8B-3546-9E6D-DB79A0797C5E}" type="presOf" srcId="{A54AF36D-0288-AC49-BA22-4C2D29F3CE22}" destId="{EE688E27-A85B-594B-8D2C-B17F6E2FE76E}" srcOrd="0" destOrd="0" presId="urn:microsoft.com/office/officeart/2005/8/layout/hList1"/>
    <dgm:cxn modelId="{FB506F9E-6366-E941-919C-811C59985BC7}" type="presOf" srcId="{41A55D48-908B-C64C-A2F6-400CC7E6AB58}" destId="{EAEB5C73-24A1-6D4A-94BA-4E34B4ED055E}" srcOrd="0" destOrd="0" presId="urn:microsoft.com/office/officeart/2005/8/layout/hList1"/>
    <dgm:cxn modelId="{BA8D17A1-C11B-954A-A963-7FBB1F5B0507}" type="presOf" srcId="{E3544333-B954-4B48-B88F-163C4A0CB047}" destId="{96C14279-2CD6-0F41-9195-1E4AA9D458FB}" srcOrd="0" destOrd="0" presId="urn:microsoft.com/office/officeart/2005/8/layout/hList1"/>
    <dgm:cxn modelId="{7B65ECA4-589A-0F40-A20F-C6519EA9BB88}" srcId="{3CADF18B-F218-3442-805A-6A4532798DDA}" destId="{8CFD75FE-8F9D-FE40-B076-6EEFD268D52F}" srcOrd="0" destOrd="0" parTransId="{D196A56F-4A7F-9E4A-8731-6BB28CB14003}" sibTransId="{6959DAF9-D08E-214D-8223-936E040C4631}"/>
    <dgm:cxn modelId="{825E1BAD-3F25-DB4E-80B3-9E97FDA8E4CC}" type="presOf" srcId="{E2355934-F907-6C40-BAAC-B9B974DA122E}" destId="{E4FC8807-A36F-C242-80AF-6506935C0B87}" srcOrd="0" destOrd="0" presId="urn:microsoft.com/office/officeart/2005/8/layout/hList1"/>
    <dgm:cxn modelId="{4662E0B0-DB2C-3849-828F-A108359901F5}" srcId="{B4819C80-615E-4A43-BD65-CE481B8D9207}" destId="{E2355934-F907-6C40-BAAC-B9B974DA122E}" srcOrd="0" destOrd="0" parTransId="{1E3AD9AE-E61F-5D4D-9A0D-C427642D97A1}" sibTransId="{F4847DEC-3C28-B741-A056-B7AB294BF364}"/>
    <dgm:cxn modelId="{067CF2B5-8E64-DA4F-81FF-1E16D2AFFC51}" srcId="{C4BC13D6-076B-5A49-B220-DE9FF800AF63}" destId="{0F10BF8B-5D4F-9C42-9EF0-35E9B5BA48D7}" srcOrd="0" destOrd="0" parTransId="{2587E1EF-517F-934D-A21F-F0754B544837}" sibTransId="{BAAD9D6C-47CD-9642-BEFB-7A2BAB362061}"/>
    <dgm:cxn modelId="{97C12CBF-CE52-D847-AE3C-0BBC7287994D}" type="presOf" srcId="{036C2F5E-305D-1543-B58B-03D3B5CFAED5}" destId="{210D6AEC-FA4F-DB49-93B8-C86E2A506A58}" srcOrd="0" destOrd="0" presId="urn:microsoft.com/office/officeart/2005/8/layout/hList1"/>
    <dgm:cxn modelId="{E8A53ED0-CC8F-2041-82E3-D546AA5C8427}" srcId="{3A5BEC69-96B3-7D42-8907-F546151F443E}" destId="{036C2F5E-305D-1543-B58B-03D3B5CFAED5}" srcOrd="0" destOrd="0" parTransId="{A21F7C9D-B020-964F-B8A2-FAE86B3BA0EA}" sibTransId="{CC6A7CE7-0ED1-C245-92BE-F5CADF8677E4}"/>
    <dgm:cxn modelId="{D31E40D1-EA64-4D41-AF03-9A611FB1C127}" type="presOf" srcId="{5D7E9ADC-73AF-46D1-B728-2B5E84EA5953}" destId="{7CB85E55-0D34-4B97-B53B-E0ABA48D7B8C}" srcOrd="0" destOrd="0" presId="urn:microsoft.com/office/officeart/2005/8/layout/hList1"/>
    <dgm:cxn modelId="{281644EA-78C4-4252-B6A2-A0576F01378F}" srcId="{41A55D48-908B-C64C-A2F6-400CC7E6AB58}" destId="{55691EFE-4980-4F6D-9892-E86B809253A1}" srcOrd="5" destOrd="0" parTransId="{D43CA575-B98E-48D8-9540-3FF90C7B2685}" sibTransId="{61C08CB1-BF3E-411A-8959-6C0E761BF6FF}"/>
    <dgm:cxn modelId="{AB7FEDEE-1255-4248-8A4C-D1924593D559}" type="presOf" srcId="{55691EFE-4980-4F6D-9892-E86B809253A1}" destId="{98997054-5710-4845-8E5F-42B7B1C85FEF}" srcOrd="0" destOrd="0" presId="urn:microsoft.com/office/officeart/2005/8/layout/hList1"/>
    <dgm:cxn modelId="{8553DBF6-59F7-B54D-A406-9C3BCEB3B433}" type="presOf" srcId="{0F10BF8B-5D4F-9C42-9EF0-35E9B5BA48D7}" destId="{E7067596-E259-9E43-93FF-305A17911EB8}" srcOrd="0" destOrd="0" presId="urn:microsoft.com/office/officeart/2005/8/layout/hList1"/>
    <dgm:cxn modelId="{FFBCCE91-AB83-E741-9467-A95631A8CD74}" type="presParOf" srcId="{EAEB5C73-24A1-6D4A-94BA-4E34B4ED055E}" destId="{56F58722-8DFE-604A-A4F7-199A04CADFA8}" srcOrd="0" destOrd="0" presId="urn:microsoft.com/office/officeart/2005/8/layout/hList1"/>
    <dgm:cxn modelId="{33C134B5-0695-6341-A413-2C6EE6188B75}" type="presParOf" srcId="{56F58722-8DFE-604A-A4F7-199A04CADFA8}" destId="{EE688E27-A85B-594B-8D2C-B17F6E2FE76E}" srcOrd="0" destOrd="0" presId="urn:microsoft.com/office/officeart/2005/8/layout/hList1"/>
    <dgm:cxn modelId="{E591822D-2A32-804A-91A2-6C22EEC58232}" type="presParOf" srcId="{56F58722-8DFE-604A-A4F7-199A04CADFA8}" destId="{96C14279-2CD6-0F41-9195-1E4AA9D458FB}" srcOrd="1" destOrd="0" presId="urn:microsoft.com/office/officeart/2005/8/layout/hList1"/>
    <dgm:cxn modelId="{7E5DB797-D597-4848-81E7-41E339B065BE}" type="presParOf" srcId="{EAEB5C73-24A1-6D4A-94BA-4E34B4ED055E}" destId="{22FD058C-A13E-5645-B005-6FC7EE7B567A}" srcOrd="1" destOrd="0" presId="urn:microsoft.com/office/officeart/2005/8/layout/hList1"/>
    <dgm:cxn modelId="{7AA9B635-107D-9B46-AC0A-255704E79E68}" type="presParOf" srcId="{EAEB5C73-24A1-6D4A-94BA-4E34B4ED055E}" destId="{47E3D563-4A7E-9849-BD36-6F7BFEA48FA3}" srcOrd="2" destOrd="0" presId="urn:microsoft.com/office/officeart/2005/8/layout/hList1"/>
    <dgm:cxn modelId="{72A037F4-7B3C-E44B-AA3D-B1BC64000C97}" type="presParOf" srcId="{47E3D563-4A7E-9849-BD36-6F7BFEA48FA3}" destId="{5C813240-C80F-F14C-8AE2-0CC1EA3ABD02}" srcOrd="0" destOrd="0" presId="urn:microsoft.com/office/officeart/2005/8/layout/hList1"/>
    <dgm:cxn modelId="{24C7E5B4-E68D-D14D-B01B-FF0D73F0DF5C}" type="presParOf" srcId="{47E3D563-4A7E-9849-BD36-6F7BFEA48FA3}" destId="{9814F990-3D91-8542-BC73-930CBF893D61}" srcOrd="1" destOrd="0" presId="urn:microsoft.com/office/officeart/2005/8/layout/hList1"/>
    <dgm:cxn modelId="{B24A931C-3CE6-494E-8E0D-6C258A57284F}" type="presParOf" srcId="{EAEB5C73-24A1-6D4A-94BA-4E34B4ED055E}" destId="{3D930F46-37E3-D64F-9995-239DF83202FD}" srcOrd="3" destOrd="0" presId="urn:microsoft.com/office/officeart/2005/8/layout/hList1"/>
    <dgm:cxn modelId="{ACC2E715-CF26-6D40-A826-29594B9C86B9}" type="presParOf" srcId="{EAEB5C73-24A1-6D4A-94BA-4E34B4ED055E}" destId="{7B014EB7-B7B5-9B4E-BA2F-6A4B77CACFAA}" srcOrd="4" destOrd="0" presId="urn:microsoft.com/office/officeart/2005/8/layout/hList1"/>
    <dgm:cxn modelId="{A5C98C34-057B-734F-8A38-47D86453DADC}" type="presParOf" srcId="{7B014EB7-B7B5-9B4E-BA2F-6A4B77CACFAA}" destId="{910BA89D-E321-4D46-BCA6-51A356F8219E}" srcOrd="0" destOrd="0" presId="urn:microsoft.com/office/officeart/2005/8/layout/hList1"/>
    <dgm:cxn modelId="{2CE139C1-19B1-5E4D-A08E-74A66ACD20C6}" type="presParOf" srcId="{7B014EB7-B7B5-9B4E-BA2F-6A4B77CACFAA}" destId="{E4FC8807-A36F-C242-80AF-6506935C0B87}" srcOrd="1" destOrd="0" presId="urn:microsoft.com/office/officeart/2005/8/layout/hList1"/>
    <dgm:cxn modelId="{504E56B2-125E-1A4D-BE93-F1B12F570843}" type="presParOf" srcId="{EAEB5C73-24A1-6D4A-94BA-4E34B4ED055E}" destId="{F585BDA8-4BBE-D448-B4B4-ED74A9BA1E54}" srcOrd="5" destOrd="0" presId="urn:microsoft.com/office/officeart/2005/8/layout/hList1"/>
    <dgm:cxn modelId="{4A9D3DBC-513C-5746-AF1F-E310667FE6B7}" type="presParOf" srcId="{EAEB5C73-24A1-6D4A-94BA-4E34B4ED055E}" destId="{69AACB93-FF2B-3740-9775-A7003DB1DBF5}" srcOrd="6" destOrd="0" presId="urn:microsoft.com/office/officeart/2005/8/layout/hList1"/>
    <dgm:cxn modelId="{20A574E7-6D08-574D-AC52-60E4AB59EF85}" type="presParOf" srcId="{69AACB93-FF2B-3740-9775-A7003DB1DBF5}" destId="{78E20826-B3AF-7C4A-A03E-E7A1F4AC2C9B}" srcOrd="0" destOrd="0" presId="urn:microsoft.com/office/officeart/2005/8/layout/hList1"/>
    <dgm:cxn modelId="{CCEA53FE-E42F-D94F-BCA6-BFB85F3054DC}" type="presParOf" srcId="{69AACB93-FF2B-3740-9775-A7003DB1DBF5}" destId="{210D6AEC-FA4F-DB49-93B8-C86E2A506A58}" srcOrd="1" destOrd="0" presId="urn:microsoft.com/office/officeart/2005/8/layout/hList1"/>
    <dgm:cxn modelId="{0AB52637-DEB2-BB44-8DD8-621FF6EFFBBF}" type="presParOf" srcId="{EAEB5C73-24A1-6D4A-94BA-4E34B4ED055E}" destId="{A4D24DAB-C647-8D48-9ABE-C69E13618920}" srcOrd="7" destOrd="0" presId="urn:microsoft.com/office/officeart/2005/8/layout/hList1"/>
    <dgm:cxn modelId="{08BE6245-9BA2-CF49-86A4-74873A591DD2}" type="presParOf" srcId="{EAEB5C73-24A1-6D4A-94BA-4E34B4ED055E}" destId="{9C1E1E16-6B47-4B45-B6CD-55253C021814}" srcOrd="8" destOrd="0" presId="urn:microsoft.com/office/officeart/2005/8/layout/hList1"/>
    <dgm:cxn modelId="{537FB52F-D929-E044-BBCE-71061406D17F}" type="presParOf" srcId="{9C1E1E16-6B47-4B45-B6CD-55253C021814}" destId="{8AD8E23C-5D14-664E-9442-270D0C42919E}" srcOrd="0" destOrd="0" presId="urn:microsoft.com/office/officeart/2005/8/layout/hList1"/>
    <dgm:cxn modelId="{80ECDEBD-B311-3F49-8EB0-566189D2837D}" type="presParOf" srcId="{9C1E1E16-6B47-4B45-B6CD-55253C021814}" destId="{E7067596-E259-9E43-93FF-305A17911EB8}" srcOrd="1" destOrd="0" presId="urn:microsoft.com/office/officeart/2005/8/layout/hList1"/>
    <dgm:cxn modelId="{4079CEA2-4954-4B3E-860A-51A732E9697A}" type="presParOf" srcId="{EAEB5C73-24A1-6D4A-94BA-4E34B4ED055E}" destId="{0F121F0D-2C15-4413-AE76-EAC698B84215}" srcOrd="9" destOrd="0" presId="urn:microsoft.com/office/officeart/2005/8/layout/hList1"/>
    <dgm:cxn modelId="{8F843F48-6514-4692-8D70-58C8DE202F8F}" type="presParOf" srcId="{EAEB5C73-24A1-6D4A-94BA-4E34B4ED055E}" destId="{8171144F-0EDB-43EA-A901-520801E54A79}" srcOrd="10" destOrd="0" presId="urn:microsoft.com/office/officeart/2005/8/layout/hList1"/>
    <dgm:cxn modelId="{22281229-5C58-4C8B-88E8-F7E1295DDBBE}" type="presParOf" srcId="{8171144F-0EDB-43EA-A901-520801E54A79}" destId="{98997054-5710-4845-8E5F-42B7B1C85FEF}" srcOrd="0" destOrd="0" presId="urn:microsoft.com/office/officeart/2005/8/layout/hList1"/>
    <dgm:cxn modelId="{EE063BFB-8E1E-4BF2-A070-15D4B015505D}" type="presParOf" srcId="{8171144F-0EDB-43EA-A901-520801E54A79}" destId="{7CB85E55-0D34-4B97-B53B-E0ABA48D7B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0B1B4-5DAF-424D-9387-7D9D066DF2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A3B2E8A-40AB-494A-A6DF-76E24890C8CD}">
      <dgm:prSet/>
      <dgm:spPr>
        <a:solidFill>
          <a:srgbClr val="006296"/>
        </a:solidFill>
        <a:ln>
          <a:noFill/>
        </a:ln>
      </dgm:spPr>
      <dgm:t>
        <a:bodyPr/>
        <a:lstStyle/>
        <a:p>
          <a:r>
            <a:rPr lang="en-US" dirty="0"/>
            <a:t>Linkage to strategy</a:t>
          </a:r>
          <a:endParaRPr lang="en-AU" dirty="0"/>
        </a:p>
      </dgm:t>
    </dgm:pt>
    <dgm:pt modelId="{A9F5B3AC-8D85-3349-8BFD-D56A46B0B9BA}" type="parTrans" cxnId="{C4EC8B13-2FC4-2745-884B-37C490E864BA}">
      <dgm:prSet/>
      <dgm:spPr/>
      <dgm:t>
        <a:bodyPr/>
        <a:lstStyle/>
        <a:p>
          <a:endParaRPr lang="en-GB"/>
        </a:p>
      </dgm:t>
    </dgm:pt>
    <dgm:pt modelId="{87ADEA5D-EB9C-194F-82E4-D8E182807F12}" type="sibTrans" cxnId="{C4EC8B13-2FC4-2745-884B-37C490E864BA}">
      <dgm:prSet/>
      <dgm:spPr/>
      <dgm:t>
        <a:bodyPr/>
        <a:lstStyle/>
        <a:p>
          <a:endParaRPr lang="en-GB"/>
        </a:p>
      </dgm:t>
    </dgm:pt>
    <dgm:pt modelId="{86158B96-C567-9041-9C15-9473C1DE006E}">
      <dgm:prSet/>
      <dgm:spPr>
        <a:solidFill>
          <a:srgbClr val="A93E62"/>
        </a:solidFill>
        <a:ln>
          <a:noFill/>
        </a:ln>
      </dgm:spPr>
      <dgm:t>
        <a:bodyPr/>
        <a:lstStyle/>
        <a:p>
          <a:r>
            <a:rPr lang="en-US" dirty="0"/>
            <a:t>Understandable measures</a:t>
          </a:r>
          <a:endParaRPr lang="en-AU" dirty="0"/>
        </a:p>
      </dgm:t>
    </dgm:pt>
    <dgm:pt modelId="{92AEDED5-75D5-BB4A-A7FD-C18523525518}" type="parTrans" cxnId="{7652E005-D2D4-F84A-A6D2-00EFC769E5C1}">
      <dgm:prSet/>
      <dgm:spPr/>
      <dgm:t>
        <a:bodyPr/>
        <a:lstStyle/>
        <a:p>
          <a:endParaRPr lang="en-GB"/>
        </a:p>
      </dgm:t>
    </dgm:pt>
    <dgm:pt modelId="{16BA2F3B-67FD-8948-A655-F1DB1042D02D}" type="sibTrans" cxnId="{7652E005-D2D4-F84A-A6D2-00EFC769E5C1}">
      <dgm:prSet/>
      <dgm:spPr/>
      <dgm:t>
        <a:bodyPr/>
        <a:lstStyle/>
        <a:p>
          <a:endParaRPr lang="en-GB"/>
        </a:p>
      </dgm:t>
    </dgm:pt>
    <dgm:pt modelId="{2D46BF2F-D5E0-FF48-AF8C-36371AAFBE8E}">
      <dgm:prSet/>
      <dgm:spPr>
        <a:solidFill>
          <a:srgbClr val="4B5085"/>
        </a:solidFill>
        <a:ln>
          <a:noFill/>
        </a:ln>
      </dgm:spPr>
      <dgm:t>
        <a:bodyPr/>
        <a:lstStyle/>
        <a:p>
          <a:r>
            <a:rPr lang="en-US" dirty="0"/>
            <a:t>Acceptance by employees</a:t>
          </a:r>
          <a:endParaRPr lang="en-AU" dirty="0"/>
        </a:p>
      </dgm:t>
    </dgm:pt>
    <dgm:pt modelId="{98C4830A-9EEA-DA4E-83D9-05841FBB22F9}" type="parTrans" cxnId="{ED580A4B-86DE-1A41-A17B-3D54AAD6AF5A}">
      <dgm:prSet/>
      <dgm:spPr/>
      <dgm:t>
        <a:bodyPr/>
        <a:lstStyle/>
        <a:p>
          <a:endParaRPr lang="en-GB"/>
        </a:p>
      </dgm:t>
    </dgm:pt>
    <dgm:pt modelId="{0EAE9DD9-DE80-3E47-9091-FF339835378C}" type="sibTrans" cxnId="{ED580A4B-86DE-1A41-A17B-3D54AAD6AF5A}">
      <dgm:prSet/>
      <dgm:spPr/>
      <dgm:t>
        <a:bodyPr/>
        <a:lstStyle/>
        <a:p>
          <a:endParaRPr lang="en-GB"/>
        </a:p>
      </dgm:t>
    </dgm:pt>
    <dgm:pt modelId="{36C16EF2-9279-4EC1-A9DB-17DEB53581CC}">
      <dgm:prSet/>
      <dgm:spPr>
        <a:solidFill>
          <a:srgbClr val="007B82"/>
        </a:solidFill>
      </dgm:spPr>
      <dgm:t>
        <a:bodyPr/>
        <a:lstStyle/>
        <a:p>
          <a:r>
            <a:rPr lang="en-US" dirty="0"/>
            <a:t>Balance of objective and subjective data</a:t>
          </a:r>
        </a:p>
      </dgm:t>
    </dgm:pt>
    <dgm:pt modelId="{97C7BDE2-D246-4EB0-BD68-D66962C640DC}" type="parTrans" cxnId="{89B58DB2-7A53-4F20-92E9-E1A809F73F16}">
      <dgm:prSet/>
      <dgm:spPr/>
      <dgm:t>
        <a:bodyPr/>
        <a:lstStyle/>
        <a:p>
          <a:endParaRPr lang="en-US"/>
        </a:p>
      </dgm:t>
    </dgm:pt>
    <dgm:pt modelId="{8BD72C60-7725-4DA7-87F3-1C092EFBD2BF}" type="sibTrans" cxnId="{89B58DB2-7A53-4F20-92E9-E1A809F73F16}">
      <dgm:prSet/>
      <dgm:spPr/>
      <dgm:t>
        <a:bodyPr/>
        <a:lstStyle/>
        <a:p>
          <a:endParaRPr lang="en-US"/>
        </a:p>
      </dgm:t>
    </dgm:pt>
    <dgm:pt modelId="{1F42490F-85A8-40C1-9DA7-CC2CA556BCAF}">
      <dgm:prSet/>
      <dgm:spPr>
        <a:solidFill>
          <a:srgbClr val="006296"/>
        </a:solidFill>
      </dgm:spPr>
      <dgm:t>
        <a:bodyPr/>
        <a:lstStyle/>
        <a:p>
          <a:r>
            <a:rPr lang="en-US" dirty="0"/>
            <a:t>Accuracy</a:t>
          </a:r>
        </a:p>
      </dgm:t>
    </dgm:pt>
    <dgm:pt modelId="{D7491386-EA15-4CE6-9065-3295254E0470}" type="parTrans" cxnId="{0D170794-4FEB-43AE-9A72-57A6DB473D07}">
      <dgm:prSet/>
      <dgm:spPr/>
      <dgm:t>
        <a:bodyPr/>
        <a:lstStyle/>
        <a:p>
          <a:endParaRPr lang="en-US"/>
        </a:p>
      </dgm:t>
    </dgm:pt>
    <dgm:pt modelId="{CA000FD7-EBE9-465A-AF6F-FE765860C980}" type="sibTrans" cxnId="{0D170794-4FEB-43AE-9A72-57A6DB473D07}">
      <dgm:prSet/>
      <dgm:spPr/>
      <dgm:t>
        <a:bodyPr/>
        <a:lstStyle/>
        <a:p>
          <a:endParaRPr lang="en-US"/>
        </a:p>
      </dgm:t>
    </dgm:pt>
    <dgm:pt modelId="{DA89F15D-FC1E-48AC-B87F-37AE42D400AA}">
      <dgm:prSet/>
      <dgm:spPr>
        <a:solidFill>
          <a:srgbClr val="A93E62"/>
        </a:solidFill>
      </dgm:spPr>
      <dgm:t>
        <a:bodyPr/>
        <a:lstStyle/>
        <a:p>
          <a:r>
            <a:rPr lang="en-US" dirty="0"/>
            <a:t>Flexibility</a:t>
          </a:r>
        </a:p>
      </dgm:t>
    </dgm:pt>
    <dgm:pt modelId="{179AB17D-2BA7-46D8-A173-50EFC0BA3CF7}" type="parTrans" cxnId="{2B229E0C-4EF9-4FBA-AC1A-E50EBEB332A9}">
      <dgm:prSet/>
      <dgm:spPr/>
      <dgm:t>
        <a:bodyPr/>
        <a:lstStyle/>
        <a:p>
          <a:endParaRPr lang="en-US"/>
        </a:p>
      </dgm:t>
    </dgm:pt>
    <dgm:pt modelId="{97DA1978-5E09-433D-9C5A-3D2C23858AA2}" type="sibTrans" cxnId="{2B229E0C-4EF9-4FBA-AC1A-E50EBEB332A9}">
      <dgm:prSet/>
      <dgm:spPr/>
      <dgm:t>
        <a:bodyPr/>
        <a:lstStyle/>
        <a:p>
          <a:endParaRPr lang="en-US"/>
        </a:p>
      </dgm:t>
    </dgm:pt>
    <dgm:pt modelId="{AFAF3243-ADD4-489C-AA94-41E62828611D}">
      <dgm:prSet/>
      <dgm:spPr>
        <a:solidFill>
          <a:srgbClr val="4B5085"/>
        </a:solidFill>
      </dgm:spPr>
      <dgm:t>
        <a:bodyPr/>
        <a:lstStyle/>
        <a:p>
          <a:r>
            <a:rPr lang="en-US" dirty="0"/>
            <a:t>Timeliness</a:t>
          </a:r>
        </a:p>
      </dgm:t>
    </dgm:pt>
    <dgm:pt modelId="{30B291CF-F59D-48E5-81AC-23A7E4E72218}" type="parTrans" cxnId="{ED774691-EA3E-4054-9ECF-A3BE5EDEE135}">
      <dgm:prSet/>
      <dgm:spPr/>
      <dgm:t>
        <a:bodyPr/>
        <a:lstStyle/>
        <a:p>
          <a:endParaRPr lang="en-US"/>
        </a:p>
      </dgm:t>
    </dgm:pt>
    <dgm:pt modelId="{F3047D27-BAFB-426E-9851-BAABDD7D8456}" type="sibTrans" cxnId="{ED774691-EA3E-4054-9ECF-A3BE5EDEE135}">
      <dgm:prSet/>
      <dgm:spPr/>
      <dgm:t>
        <a:bodyPr/>
        <a:lstStyle/>
        <a:p>
          <a:endParaRPr lang="en-US"/>
        </a:p>
      </dgm:t>
    </dgm:pt>
    <dgm:pt modelId="{AC85C25A-F4D8-418C-858D-4C9D6319D9B4}">
      <dgm:prSet/>
      <dgm:spPr>
        <a:solidFill>
          <a:srgbClr val="007B82"/>
        </a:solidFill>
      </dgm:spPr>
      <dgm:t>
        <a:bodyPr/>
        <a:lstStyle/>
        <a:p>
          <a:r>
            <a:rPr lang="en-US" dirty="0"/>
            <a:t>Support of action</a:t>
          </a:r>
        </a:p>
      </dgm:t>
    </dgm:pt>
    <dgm:pt modelId="{FB5B9210-77DE-4430-94F2-08FA9FE4BE33}" type="parTrans" cxnId="{6E69DC5B-2A01-4E5A-830F-851A8780C75F}">
      <dgm:prSet/>
      <dgm:spPr/>
      <dgm:t>
        <a:bodyPr/>
        <a:lstStyle/>
        <a:p>
          <a:endParaRPr lang="en-US"/>
        </a:p>
      </dgm:t>
    </dgm:pt>
    <dgm:pt modelId="{790BD677-A2D3-42C6-809E-3C195B96F858}" type="sibTrans" cxnId="{6E69DC5B-2A01-4E5A-830F-851A8780C75F}">
      <dgm:prSet/>
      <dgm:spPr/>
      <dgm:t>
        <a:bodyPr/>
        <a:lstStyle/>
        <a:p>
          <a:endParaRPr lang="en-US"/>
        </a:p>
      </dgm:t>
    </dgm:pt>
    <dgm:pt modelId="{D01CF192-FBE5-4649-BC11-4E496A64DFD1}" type="pres">
      <dgm:prSet presAssocID="{7420B1B4-5DAF-424D-9387-7D9D066DF247}" presName="diagram" presStyleCnt="0">
        <dgm:presLayoutVars>
          <dgm:dir/>
          <dgm:resizeHandles val="exact"/>
        </dgm:presLayoutVars>
      </dgm:prSet>
      <dgm:spPr/>
    </dgm:pt>
    <dgm:pt modelId="{24048C36-5539-AA4B-98AF-50CBEBD3D432}" type="pres">
      <dgm:prSet presAssocID="{BA3B2E8A-40AB-494A-A6DF-76E24890C8CD}" presName="node" presStyleLbl="node1" presStyleIdx="0" presStyleCnt="8">
        <dgm:presLayoutVars>
          <dgm:bulletEnabled val="1"/>
        </dgm:presLayoutVars>
      </dgm:prSet>
      <dgm:spPr/>
    </dgm:pt>
    <dgm:pt modelId="{05B6E7D4-23CC-EC4C-AA19-13186557DCB4}" type="pres">
      <dgm:prSet presAssocID="{87ADEA5D-EB9C-194F-82E4-D8E182807F12}" presName="sibTrans" presStyleCnt="0"/>
      <dgm:spPr/>
    </dgm:pt>
    <dgm:pt modelId="{73042211-5193-B442-A6D6-B5C1C7C4A441}" type="pres">
      <dgm:prSet presAssocID="{86158B96-C567-9041-9C15-9473C1DE006E}" presName="node" presStyleLbl="node1" presStyleIdx="1" presStyleCnt="8">
        <dgm:presLayoutVars>
          <dgm:bulletEnabled val="1"/>
        </dgm:presLayoutVars>
      </dgm:prSet>
      <dgm:spPr/>
    </dgm:pt>
    <dgm:pt modelId="{9620346C-1517-E54D-9D60-5A61AD8C5FA4}" type="pres">
      <dgm:prSet presAssocID="{16BA2F3B-67FD-8948-A655-F1DB1042D02D}" presName="sibTrans" presStyleCnt="0"/>
      <dgm:spPr/>
    </dgm:pt>
    <dgm:pt modelId="{8A365D81-5032-A143-97AE-8F4C251CED42}" type="pres">
      <dgm:prSet presAssocID="{2D46BF2F-D5E0-FF48-AF8C-36371AAFBE8E}" presName="node" presStyleLbl="node1" presStyleIdx="2" presStyleCnt="8">
        <dgm:presLayoutVars>
          <dgm:bulletEnabled val="1"/>
        </dgm:presLayoutVars>
      </dgm:prSet>
      <dgm:spPr/>
    </dgm:pt>
    <dgm:pt modelId="{8832F2CD-9B4F-42BA-B862-580153554630}" type="pres">
      <dgm:prSet presAssocID="{0EAE9DD9-DE80-3E47-9091-FF339835378C}" presName="sibTrans" presStyleCnt="0"/>
      <dgm:spPr/>
    </dgm:pt>
    <dgm:pt modelId="{748B7ECB-8A5A-4B8B-A98F-3DA7F626E25C}" type="pres">
      <dgm:prSet presAssocID="{36C16EF2-9279-4EC1-A9DB-17DEB53581CC}" presName="node" presStyleLbl="node1" presStyleIdx="3" presStyleCnt="8">
        <dgm:presLayoutVars>
          <dgm:bulletEnabled val="1"/>
        </dgm:presLayoutVars>
      </dgm:prSet>
      <dgm:spPr/>
    </dgm:pt>
    <dgm:pt modelId="{D7E24807-8D44-4F82-9388-31FB9C3F0853}" type="pres">
      <dgm:prSet presAssocID="{8BD72C60-7725-4DA7-87F3-1C092EFBD2BF}" presName="sibTrans" presStyleCnt="0"/>
      <dgm:spPr/>
    </dgm:pt>
    <dgm:pt modelId="{8106686A-59D8-41C3-A2D2-D7ACE0E67716}" type="pres">
      <dgm:prSet presAssocID="{1F42490F-85A8-40C1-9DA7-CC2CA556BCAF}" presName="node" presStyleLbl="node1" presStyleIdx="4" presStyleCnt="8">
        <dgm:presLayoutVars>
          <dgm:bulletEnabled val="1"/>
        </dgm:presLayoutVars>
      </dgm:prSet>
      <dgm:spPr/>
    </dgm:pt>
    <dgm:pt modelId="{EF1B06F5-B758-408D-9CF9-261984E153E0}" type="pres">
      <dgm:prSet presAssocID="{CA000FD7-EBE9-465A-AF6F-FE765860C980}" presName="sibTrans" presStyleCnt="0"/>
      <dgm:spPr/>
    </dgm:pt>
    <dgm:pt modelId="{BCA33D43-8C55-4DD4-AC02-00E4AE20E0FB}" type="pres">
      <dgm:prSet presAssocID="{DA89F15D-FC1E-48AC-B87F-37AE42D400AA}" presName="node" presStyleLbl="node1" presStyleIdx="5" presStyleCnt="8">
        <dgm:presLayoutVars>
          <dgm:bulletEnabled val="1"/>
        </dgm:presLayoutVars>
      </dgm:prSet>
      <dgm:spPr/>
    </dgm:pt>
    <dgm:pt modelId="{B5FE2014-C41E-4C38-A346-0E23431DE6F2}" type="pres">
      <dgm:prSet presAssocID="{97DA1978-5E09-433D-9C5A-3D2C23858AA2}" presName="sibTrans" presStyleCnt="0"/>
      <dgm:spPr/>
    </dgm:pt>
    <dgm:pt modelId="{7085489A-3FA6-41E0-A26D-DA6D3A70B17E}" type="pres">
      <dgm:prSet presAssocID="{AFAF3243-ADD4-489C-AA94-41E62828611D}" presName="node" presStyleLbl="node1" presStyleIdx="6" presStyleCnt="8">
        <dgm:presLayoutVars>
          <dgm:bulletEnabled val="1"/>
        </dgm:presLayoutVars>
      </dgm:prSet>
      <dgm:spPr/>
    </dgm:pt>
    <dgm:pt modelId="{1DB34E72-35C2-43CB-946F-E5BC4AF7958A}" type="pres">
      <dgm:prSet presAssocID="{F3047D27-BAFB-426E-9851-BAABDD7D8456}" presName="sibTrans" presStyleCnt="0"/>
      <dgm:spPr/>
    </dgm:pt>
    <dgm:pt modelId="{D27FDAE5-1300-4F0C-AD7E-B5529D498B4F}" type="pres">
      <dgm:prSet presAssocID="{AC85C25A-F4D8-418C-858D-4C9D6319D9B4}" presName="node" presStyleLbl="node1" presStyleIdx="7" presStyleCnt="8">
        <dgm:presLayoutVars>
          <dgm:bulletEnabled val="1"/>
        </dgm:presLayoutVars>
      </dgm:prSet>
      <dgm:spPr/>
    </dgm:pt>
  </dgm:ptLst>
  <dgm:cxnLst>
    <dgm:cxn modelId="{7652E005-D2D4-F84A-A6D2-00EFC769E5C1}" srcId="{7420B1B4-5DAF-424D-9387-7D9D066DF247}" destId="{86158B96-C567-9041-9C15-9473C1DE006E}" srcOrd="1" destOrd="0" parTransId="{92AEDED5-75D5-BB4A-A7FD-C18523525518}" sibTransId="{16BA2F3B-67FD-8948-A655-F1DB1042D02D}"/>
    <dgm:cxn modelId="{2B229E0C-4EF9-4FBA-AC1A-E50EBEB332A9}" srcId="{7420B1B4-5DAF-424D-9387-7D9D066DF247}" destId="{DA89F15D-FC1E-48AC-B87F-37AE42D400AA}" srcOrd="5" destOrd="0" parTransId="{179AB17D-2BA7-46D8-A173-50EFC0BA3CF7}" sibTransId="{97DA1978-5E09-433D-9C5A-3D2C23858AA2}"/>
    <dgm:cxn modelId="{C4EC8B13-2FC4-2745-884B-37C490E864BA}" srcId="{7420B1B4-5DAF-424D-9387-7D9D066DF247}" destId="{BA3B2E8A-40AB-494A-A6DF-76E24890C8CD}" srcOrd="0" destOrd="0" parTransId="{A9F5B3AC-8D85-3349-8BFD-D56A46B0B9BA}" sibTransId="{87ADEA5D-EB9C-194F-82E4-D8E182807F12}"/>
    <dgm:cxn modelId="{87A76F27-B46A-3747-AE26-98C67B5EB0DD}" type="presOf" srcId="{7420B1B4-5DAF-424D-9387-7D9D066DF247}" destId="{D01CF192-FBE5-4649-BC11-4E496A64DFD1}" srcOrd="0" destOrd="0" presId="urn:microsoft.com/office/officeart/2005/8/layout/default"/>
    <dgm:cxn modelId="{3F67A32E-A4EB-475A-A43B-ADD867275C18}" type="presOf" srcId="{DA89F15D-FC1E-48AC-B87F-37AE42D400AA}" destId="{BCA33D43-8C55-4DD4-AC02-00E4AE20E0FB}" srcOrd="0" destOrd="0" presId="urn:microsoft.com/office/officeart/2005/8/layout/default"/>
    <dgm:cxn modelId="{E5D26738-3D8A-4471-8FE9-17158F28E5AB}" type="presOf" srcId="{36C16EF2-9279-4EC1-A9DB-17DEB53581CC}" destId="{748B7ECB-8A5A-4B8B-A98F-3DA7F626E25C}" srcOrd="0" destOrd="0" presId="urn:microsoft.com/office/officeart/2005/8/layout/default"/>
    <dgm:cxn modelId="{6E69DC5B-2A01-4E5A-830F-851A8780C75F}" srcId="{7420B1B4-5DAF-424D-9387-7D9D066DF247}" destId="{AC85C25A-F4D8-418C-858D-4C9D6319D9B4}" srcOrd="7" destOrd="0" parTransId="{FB5B9210-77DE-4430-94F2-08FA9FE4BE33}" sibTransId="{790BD677-A2D3-42C6-809E-3C195B96F858}"/>
    <dgm:cxn modelId="{ED580A4B-86DE-1A41-A17B-3D54AAD6AF5A}" srcId="{7420B1B4-5DAF-424D-9387-7D9D066DF247}" destId="{2D46BF2F-D5E0-FF48-AF8C-36371AAFBE8E}" srcOrd="2" destOrd="0" parTransId="{98C4830A-9EEA-DA4E-83D9-05841FBB22F9}" sibTransId="{0EAE9DD9-DE80-3E47-9091-FF339835378C}"/>
    <dgm:cxn modelId="{1AEB817B-C19D-4C1F-AD7A-229DAF7FB567}" type="presOf" srcId="{AFAF3243-ADD4-489C-AA94-41E62828611D}" destId="{7085489A-3FA6-41E0-A26D-DA6D3A70B17E}" srcOrd="0" destOrd="0" presId="urn:microsoft.com/office/officeart/2005/8/layout/default"/>
    <dgm:cxn modelId="{7355B987-4BA0-0C4D-9D80-E1F9352AFA0D}" type="presOf" srcId="{2D46BF2F-D5E0-FF48-AF8C-36371AAFBE8E}" destId="{8A365D81-5032-A143-97AE-8F4C251CED42}" srcOrd="0" destOrd="0" presId="urn:microsoft.com/office/officeart/2005/8/layout/default"/>
    <dgm:cxn modelId="{ED774691-EA3E-4054-9ECF-A3BE5EDEE135}" srcId="{7420B1B4-5DAF-424D-9387-7D9D066DF247}" destId="{AFAF3243-ADD4-489C-AA94-41E62828611D}" srcOrd="6" destOrd="0" parTransId="{30B291CF-F59D-48E5-81AC-23A7E4E72218}" sibTransId="{F3047D27-BAFB-426E-9851-BAABDD7D8456}"/>
    <dgm:cxn modelId="{0D170794-4FEB-43AE-9A72-57A6DB473D07}" srcId="{7420B1B4-5DAF-424D-9387-7D9D066DF247}" destId="{1F42490F-85A8-40C1-9DA7-CC2CA556BCAF}" srcOrd="4" destOrd="0" parTransId="{D7491386-EA15-4CE6-9065-3295254E0470}" sibTransId="{CA000FD7-EBE9-465A-AF6F-FE765860C980}"/>
    <dgm:cxn modelId="{83C6B294-467E-40E8-9ADC-A988AFDCA5A7}" type="presOf" srcId="{1F42490F-85A8-40C1-9DA7-CC2CA556BCAF}" destId="{8106686A-59D8-41C3-A2D2-D7ACE0E67716}" srcOrd="0" destOrd="0" presId="urn:microsoft.com/office/officeart/2005/8/layout/default"/>
    <dgm:cxn modelId="{555F5DAD-6E83-E749-A83D-A0C83BDC083A}" type="presOf" srcId="{86158B96-C567-9041-9C15-9473C1DE006E}" destId="{73042211-5193-B442-A6D6-B5C1C7C4A441}" srcOrd="0" destOrd="0" presId="urn:microsoft.com/office/officeart/2005/8/layout/default"/>
    <dgm:cxn modelId="{89B58DB2-7A53-4F20-92E9-E1A809F73F16}" srcId="{7420B1B4-5DAF-424D-9387-7D9D066DF247}" destId="{36C16EF2-9279-4EC1-A9DB-17DEB53581CC}" srcOrd="3" destOrd="0" parTransId="{97C7BDE2-D246-4EB0-BD68-D66962C640DC}" sibTransId="{8BD72C60-7725-4DA7-87F3-1C092EFBD2BF}"/>
    <dgm:cxn modelId="{92B850DB-3CCF-F342-A3C5-CC28D1B1C6C1}" type="presOf" srcId="{BA3B2E8A-40AB-494A-A6DF-76E24890C8CD}" destId="{24048C36-5539-AA4B-98AF-50CBEBD3D432}" srcOrd="0" destOrd="0" presId="urn:microsoft.com/office/officeart/2005/8/layout/default"/>
    <dgm:cxn modelId="{A73861E0-53DE-4E51-9280-432E11311840}" type="presOf" srcId="{AC85C25A-F4D8-418C-858D-4C9D6319D9B4}" destId="{D27FDAE5-1300-4F0C-AD7E-B5529D498B4F}" srcOrd="0" destOrd="0" presId="urn:microsoft.com/office/officeart/2005/8/layout/default"/>
    <dgm:cxn modelId="{CB4D7F4A-6E84-684E-8BC6-12B7B5BA7259}" type="presParOf" srcId="{D01CF192-FBE5-4649-BC11-4E496A64DFD1}" destId="{24048C36-5539-AA4B-98AF-50CBEBD3D432}" srcOrd="0" destOrd="0" presId="urn:microsoft.com/office/officeart/2005/8/layout/default"/>
    <dgm:cxn modelId="{9665BD65-5FB0-E541-84EC-E272AC467CE6}" type="presParOf" srcId="{D01CF192-FBE5-4649-BC11-4E496A64DFD1}" destId="{05B6E7D4-23CC-EC4C-AA19-13186557DCB4}" srcOrd="1" destOrd="0" presId="urn:microsoft.com/office/officeart/2005/8/layout/default"/>
    <dgm:cxn modelId="{0C315E77-A6F0-9C4C-A6F9-33CA6E6DECD7}" type="presParOf" srcId="{D01CF192-FBE5-4649-BC11-4E496A64DFD1}" destId="{73042211-5193-B442-A6D6-B5C1C7C4A441}" srcOrd="2" destOrd="0" presId="urn:microsoft.com/office/officeart/2005/8/layout/default"/>
    <dgm:cxn modelId="{D4AAFA73-09E3-CE43-A4C4-862A8F1E3525}" type="presParOf" srcId="{D01CF192-FBE5-4649-BC11-4E496A64DFD1}" destId="{9620346C-1517-E54D-9D60-5A61AD8C5FA4}" srcOrd="3" destOrd="0" presId="urn:microsoft.com/office/officeart/2005/8/layout/default"/>
    <dgm:cxn modelId="{E7494C44-04D4-784F-9C43-8514B513682A}" type="presParOf" srcId="{D01CF192-FBE5-4649-BC11-4E496A64DFD1}" destId="{8A365D81-5032-A143-97AE-8F4C251CED42}" srcOrd="4" destOrd="0" presId="urn:microsoft.com/office/officeart/2005/8/layout/default"/>
    <dgm:cxn modelId="{F54F29C2-E489-4ECE-AFF1-0EBE28D40323}" type="presParOf" srcId="{D01CF192-FBE5-4649-BC11-4E496A64DFD1}" destId="{8832F2CD-9B4F-42BA-B862-580153554630}" srcOrd="5" destOrd="0" presId="urn:microsoft.com/office/officeart/2005/8/layout/default"/>
    <dgm:cxn modelId="{6AB17A13-9A32-48DF-8C53-7B7FE1ABED66}" type="presParOf" srcId="{D01CF192-FBE5-4649-BC11-4E496A64DFD1}" destId="{748B7ECB-8A5A-4B8B-A98F-3DA7F626E25C}" srcOrd="6" destOrd="0" presId="urn:microsoft.com/office/officeart/2005/8/layout/default"/>
    <dgm:cxn modelId="{D0DDD474-06FD-48BC-8510-AA12B4B064BF}" type="presParOf" srcId="{D01CF192-FBE5-4649-BC11-4E496A64DFD1}" destId="{D7E24807-8D44-4F82-9388-31FB9C3F0853}" srcOrd="7" destOrd="0" presId="urn:microsoft.com/office/officeart/2005/8/layout/default"/>
    <dgm:cxn modelId="{7A88A0FF-408C-433D-9BB4-B143AC5506A1}" type="presParOf" srcId="{D01CF192-FBE5-4649-BC11-4E496A64DFD1}" destId="{8106686A-59D8-41C3-A2D2-D7ACE0E67716}" srcOrd="8" destOrd="0" presId="urn:microsoft.com/office/officeart/2005/8/layout/default"/>
    <dgm:cxn modelId="{26F109C0-4724-4AAB-A7C1-6C0B95FB0661}" type="presParOf" srcId="{D01CF192-FBE5-4649-BC11-4E496A64DFD1}" destId="{EF1B06F5-B758-408D-9CF9-261984E153E0}" srcOrd="9" destOrd="0" presId="urn:microsoft.com/office/officeart/2005/8/layout/default"/>
    <dgm:cxn modelId="{6D6C747E-44C4-4D78-9282-9723838ABA4E}" type="presParOf" srcId="{D01CF192-FBE5-4649-BC11-4E496A64DFD1}" destId="{BCA33D43-8C55-4DD4-AC02-00E4AE20E0FB}" srcOrd="10" destOrd="0" presId="urn:microsoft.com/office/officeart/2005/8/layout/default"/>
    <dgm:cxn modelId="{5BB23E7E-7AE8-495F-9A8C-D3D8BE865136}" type="presParOf" srcId="{D01CF192-FBE5-4649-BC11-4E496A64DFD1}" destId="{B5FE2014-C41E-4C38-A346-0E23431DE6F2}" srcOrd="11" destOrd="0" presId="urn:microsoft.com/office/officeart/2005/8/layout/default"/>
    <dgm:cxn modelId="{44EF0D27-29B9-4F49-8614-045936F9E708}" type="presParOf" srcId="{D01CF192-FBE5-4649-BC11-4E496A64DFD1}" destId="{7085489A-3FA6-41E0-A26D-DA6D3A70B17E}" srcOrd="12" destOrd="0" presId="urn:microsoft.com/office/officeart/2005/8/layout/default"/>
    <dgm:cxn modelId="{5F2971DE-BE12-4E40-A3CF-208DFA26137C}" type="presParOf" srcId="{D01CF192-FBE5-4649-BC11-4E496A64DFD1}" destId="{1DB34E72-35C2-43CB-946F-E5BC4AF7958A}" srcOrd="13" destOrd="0" presId="urn:microsoft.com/office/officeart/2005/8/layout/default"/>
    <dgm:cxn modelId="{EE2B8094-8A22-40B0-8E92-19BFFEE3878B}" type="presParOf" srcId="{D01CF192-FBE5-4649-BC11-4E496A64DFD1}" destId="{D27FDAE5-1300-4F0C-AD7E-B5529D498B4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88E27-A85B-594B-8D2C-B17F6E2FE76E}">
      <dsp:nvSpPr>
        <dsp:cNvPr id="0" name=""/>
        <dsp:cNvSpPr/>
      </dsp:nvSpPr>
      <dsp:spPr>
        <a:xfrm>
          <a:off x="3209" y="217991"/>
          <a:ext cx="1705012" cy="615865"/>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Expense budget</a:t>
          </a:r>
        </a:p>
      </dsp:txBody>
      <dsp:txXfrm>
        <a:off x="3209" y="217991"/>
        <a:ext cx="1705012" cy="615865"/>
      </dsp:txXfrm>
    </dsp:sp>
    <dsp:sp modelId="{96C14279-2CD6-0F41-9195-1E4AA9D458FB}">
      <dsp:nvSpPr>
        <dsp:cNvPr id="0" name=""/>
        <dsp:cNvSpPr/>
      </dsp:nvSpPr>
      <dsp:spPr>
        <a:xfrm>
          <a:off x="3209" y="833856"/>
          <a:ext cx="1705012" cy="402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Outlines the anticipated and actual expenses for a responsibility </a:t>
          </a:r>
          <a:r>
            <a:rPr lang="en-US" sz="1700" kern="1200" dirty="0" err="1"/>
            <a:t>centre</a:t>
          </a:r>
          <a:endParaRPr lang="en-AU" sz="1700" kern="1200" dirty="0"/>
        </a:p>
      </dsp:txBody>
      <dsp:txXfrm>
        <a:off x="3209" y="833856"/>
        <a:ext cx="1705012" cy="4026565"/>
      </dsp:txXfrm>
    </dsp:sp>
    <dsp:sp modelId="{5C813240-C80F-F14C-8AE2-0CC1EA3ABD02}">
      <dsp:nvSpPr>
        <dsp:cNvPr id="0" name=""/>
        <dsp:cNvSpPr/>
      </dsp:nvSpPr>
      <dsp:spPr>
        <a:xfrm>
          <a:off x="1946923" y="217991"/>
          <a:ext cx="1705012" cy="615865"/>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Revenue budget</a:t>
          </a:r>
        </a:p>
      </dsp:txBody>
      <dsp:txXfrm>
        <a:off x="1946923" y="217991"/>
        <a:ext cx="1705012" cy="615865"/>
      </dsp:txXfrm>
    </dsp:sp>
    <dsp:sp modelId="{9814F990-3D91-8542-BC73-930CBF893D61}">
      <dsp:nvSpPr>
        <dsp:cNvPr id="0" name=""/>
        <dsp:cNvSpPr/>
      </dsp:nvSpPr>
      <dsp:spPr>
        <a:xfrm>
          <a:off x="1946923" y="833856"/>
          <a:ext cx="1705012" cy="402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Lists forecasted and actual revenues of the </a:t>
          </a:r>
          <a:r>
            <a:rPr lang="en-US" sz="1700" kern="1200" dirty="0" err="1"/>
            <a:t>organisation</a:t>
          </a:r>
          <a:endParaRPr lang="en-AU" sz="1700" kern="1200" dirty="0"/>
        </a:p>
      </dsp:txBody>
      <dsp:txXfrm>
        <a:off x="1946923" y="833856"/>
        <a:ext cx="1705012" cy="4026565"/>
      </dsp:txXfrm>
    </dsp:sp>
    <dsp:sp modelId="{910BA89D-E321-4D46-BCA6-51A356F8219E}">
      <dsp:nvSpPr>
        <dsp:cNvPr id="0" name=""/>
        <dsp:cNvSpPr/>
      </dsp:nvSpPr>
      <dsp:spPr>
        <a:xfrm>
          <a:off x="3890636" y="217991"/>
          <a:ext cx="1705012" cy="615865"/>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Cash budget</a:t>
          </a:r>
        </a:p>
      </dsp:txBody>
      <dsp:txXfrm>
        <a:off x="3890636" y="217991"/>
        <a:ext cx="1705012" cy="615865"/>
      </dsp:txXfrm>
    </dsp:sp>
    <dsp:sp modelId="{E4FC8807-A36F-C242-80AF-6506935C0B87}">
      <dsp:nvSpPr>
        <dsp:cNvPr id="0" name=""/>
        <dsp:cNvSpPr/>
      </dsp:nvSpPr>
      <dsp:spPr>
        <a:xfrm>
          <a:off x="3890636" y="833856"/>
          <a:ext cx="1705012" cy="402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Estimates receipts and expenditures of money on a daily or weekly basis to ensure that an </a:t>
          </a:r>
          <a:r>
            <a:rPr lang="en-US" sz="1700" kern="1200" dirty="0" err="1"/>
            <a:t>organisation</a:t>
          </a:r>
          <a:r>
            <a:rPr lang="en-US" sz="1700" kern="1200" dirty="0"/>
            <a:t> has sufficient cash to meet its obligations</a:t>
          </a:r>
          <a:endParaRPr lang="en-AU" sz="1700" kern="1200" dirty="0"/>
        </a:p>
      </dsp:txBody>
      <dsp:txXfrm>
        <a:off x="3890636" y="833856"/>
        <a:ext cx="1705012" cy="4026565"/>
      </dsp:txXfrm>
    </dsp:sp>
    <dsp:sp modelId="{78E20826-B3AF-7C4A-A03E-E7A1F4AC2C9B}">
      <dsp:nvSpPr>
        <dsp:cNvPr id="0" name=""/>
        <dsp:cNvSpPr/>
      </dsp:nvSpPr>
      <dsp:spPr>
        <a:xfrm>
          <a:off x="5834350" y="217991"/>
          <a:ext cx="1705012" cy="615865"/>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Capital budget</a:t>
          </a:r>
        </a:p>
      </dsp:txBody>
      <dsp:txXfrm>
        <a:off x="5834350" y="217991"/>
        <a:ext cx="1705012" cy="615865"/>
      </dsp:txXfrm>
    </dsp:sp>
    <dsp:sp modelId="{210D6AEC-FA4F-DB49-93B8-C86E2A506A58}">
      <dsp:nvSpPr>
        <dsp:cNvPr id="0" name=""/>
        <dsp:cNvSpPr/>
      </dsp:nvSpPr>
      <dsp:spPr>
        <a:xfrm>
          <a:off x="5834350" y="833856"/>
          <a:ext cx="1705012" cy="402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Lists planned investments in major assets such as buildings, heavy machinery or complex information technology systems, often involving expenditures over more than a year</a:t>
          </a:r>
          <a:endParaRPr lang="en-AU" sz="1700" kern="1200" dirty="0"/>
        </a:p>
      </dsp:txBody>
      <dsp:txXfrm>
        <a:off x="5834350" y="833856"/>
        <a:ext cx="1705012" cy="4026565"/>
      </dsp:txXfrm>
    </dsp:sp>
    <dsp:sp modelId="{8AD8E23C-5D14-664E-9442-270D0C42919E}">
      <dsp:nvSpPr>
        <dsp:cNvPr id="0" name=""/>
        <dsp:cNvSpPr/>
      </dsp:nvSpPr>
      <dsp:spPr>
        <a:xfrm>
          <a:off x="7778064" y="217991"/>
          <a:ext cx="1705012" cy="615865"/>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Zero-based </a:t>
          </a:r>
          <a:r>
            <a:rPr lang="en-AU" sz="1700" kern="1200" dirty="0"/>
            <a:t>budget</a:t>
          </a:r>
          <a:endParaRPr lang="en-GB" sz="1700" kern="1200" dirty="0"/>
        </a:p>
      </dsp:txBody>
      <dsp:txXfrm>
        <a:off x="7778064" y="217991"/>
        <a:ext cx="1705012" cy="615865"/>
      </dsp:txXfrm>
    </dsp:sp>
    <dsp:sp modelId="{E7067596-E259-9E43-93FF-305A17911EB8}">
      <dsp:nvSpPr>
        <dsp:cNvPr id="0" name=""/>
        <dsp:cNvSpPr/>
      </dsp:nvSpPr>
      <dsp:spPr>
        <a:xfrm>
          <a:off x="7778064" y="833856"/>
          <a:ext cx="1705012" cy="402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 budgeting process that requires a complete justification for every line item in a budget</a:t>
          </a:r>
          <a:endParaRPr lang="en-GB" sz="1700" kern="1200" dirty="0"/>
        </a:p>
      </dsp:txBody>
      <dsp:txXfrm>
        <a:off x="7778064" y="833856"/>
        <a:ext cx="1705012" cy="4026565"/>
      </dsp:txXfrm>
    </dsp:sp>
    <dsp:sp modelId="{98997054-5710-4845-8E5F-42B7B1C85FEF}">
      <dsp:nvSpPr>
        <dsp:cNvPr id="0" name=""/>
        <dsp:cNvSpPr/>
      </dsp:nvSpPr>
      <dsp:spPr>
        <a:xfrm>
          <a:off x="9721778" y="217991"/>
          <a:ext cx="1705012" cy="615865"/>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Top-down budgeting</a:t>
          </a:r>
          <a:endParaRPr lang="en-GB" sz="1700" kern="1200" dirty="0"/>
        </a:p>
      </dsp:txBody>
      <dsp:txXfrm>
        <a:off x="9721778" y="217991"/>
        <a:ext cx="1705012" cy="615865"/>
      </dsp:txXfrm>
    </dsp:sp>
    <dsp:sp modelId="{7CB85E55-0D34-4B97-B53B-E0ABA48D7B8C}">
      <dsp:nvSpPr>
        <dsp:cNvPr id="0" name=""/>
        <dsp:cNvSpPr/>
      </dsp:nvSpPr>
      <dsp:spPr>
        <a:xfrm>
          <a:off x="9721778" y="833856"/>
          <a:ext cx="1705012" cy="402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 budgeting process in which middle- and lower-level managers set departmental budget targets in accordance with overall </a:t>
          </a:r>
          <a:r>
            <a:rPr lang="en-US" sz="1700" kern="1200" dirty="0" err="1"/>
            <a:t>organisation</a:t>
          </a:r>
          <a:r>
            <a:rPr lang="en-US" sz="1700" kern="1200" dirty="0"/>
            <a:t> revenues and expenditures specified by top management</a:t>
          </a:r>
        </a:p>
      </dsp:txBody>
      <dsp:txXfrm>
        <a:off x="9721778" y="833856"/>
        <a:ext cx="1705012" cy="402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8C36-5539-AA4B-98AF-50CBEBD3D432}">
      <dsp:nvSpPr>
        <dsp:cNvPr id="0" name=""/>
        <dsp:cNvSpPr/>
      </dsp:nvSpPr>
      <dsp:spPr>
        <a:xfrm>
          <a:off x="3093" y="309155"/>
          <a:ext cx="2454062" cy="1472437"/>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Linkage to strategy</a:t>
          </a:r>
          <a:endParaRPr lang="en-AU" sz="2700" kern="1200" dirty="0"/>
        </a:p>
      </dsp:txBody>
      <dsp:txXfrm>
        <a:off x="3093" y="309155"/>
        <a:ext cx="2454062" cy="1472437"/>
      </dsp:txXfrm>
    </dsp:sp>
    <dsp:sp modelId="{73042211-5193-B442-A6D6-B5C1C7C4A441}">
      <dsp:nvSpPr>
        <dsp:cNvPr id="0" name=""/>
        <dsp:cNvSpPr/>
      </dsp:nvSpPr>
      <dsp:spPr>
        <a:xfrm>
          <a:off x="2702562" y="309155"/>
          <a:ext cx="2454062" cy="1472437"/>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Understandable measures</a:t>
          </a:r>
          <a:endParaRPr lang="en-AU" sz="2700" kern="1200" dirty="0"/>
        </a:p>
      </dsp:txBody>
      <dsp:txXfrm>
        <a:off x="2702562" y="309155"/>
        <a:ext cx="2454062" cy="1472437"/>
      </dsp:txXfrm>
    </dsp:sp>
    <dsp:sp modelId="{8A365D81-5032-A143-97AE-8F4C251CED42}">
      <dsp:nvSpPr>
        <dsp:cNvPr id="0" name=""/>
        <dsp:cNvSpPr/>
      </dsp:nvSpPr>
      <dsp:spPr>
        <a:xfrm>
          <a:off x="5402031" y="309155"/>
          <a:ext cx="2454062" cy="1472437"/>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Acceptance by employees</a:t>
          </a:r>
          <a:endParaRPr lang="en-AU" sz="2700" kern="1200" dirty="0"/>
        </a:p>
      </dsp:txBody>
      <dsp:txXfrm>
        <a:off x="5402031" y="309155"/>
        <a:ext cx="2454062" cy="1472437"/>
      </dsp:txXfrm>
    </dsp:sp>
    <dsp:sp modelId="{748B7ECB-8A5A-4B8B-A98F-3DA7F626E25C}">
      <dsp:nvSpPr>
        <dsp:cNvPr id="0" name=""/>
        <dsp:cNvSpPr/>
      </dsp:nvSpPr>
      <dsp:spPr>
        <a:xfrm>
          <a:off x="8101500" y="309155"/>
          <a:ext cx="2454062" cy="1472437"/>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Balance of objective and subjective data</a:t>
          </a:r>
        </a:p>
      </dsp:txBody>
      <dsp:txXfrm>
        <a:off x="8101500" y="309155"/>
        <a:ext cx="2454062" cy="1472437"/>
      </dsp:txXfrm>
    </dsp:sp>
    <dsp:sp modelId="{8106686A-59D8-41C3-A2D2-D7ACE0E67716}">
      <dsp:nvSpPr>
        <dsp:cNvPr id="0" name=""/>
        <dsp:cNvSpPr/>
      </dsp:nvSpPr>
      <dsp:spPr>
        <a:xfrm>
          <a:off x="3093" y="2026999"/>
          <a:ext cx="2454062" cy="1472437"/>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Accuracy</a:t>
          </a:r>
        </a:p>
      </dsp:txBody>
      <dsp:txXfrm>
        <a:off x="3093" y="2026999"/>
        <a:ext cx="2454062" cy="1472437"/>
      </dsp:txXfrm>
    </dsp:sp>
    <dsp:sp modelId="{BCA33D43-8C55-4DD4-AC02-00E4AE20E0FB}">
      <dsp:nvSpPr>
        <dsp:cNvPr id="0" name=""/>
        <dsp:cNvSpPr/>
      </dsp:nvSpPr>
      <dsp:spPr>
        <a:xfrm>
          <a:off x="2702562" y="2026999"/>
          <a:ext cx="2454062" cy="1472437"/>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Flexibility</a:t>
          </a:r>
        </a:p>
      </dsp:txBody>
      <dsp:txXfrm>
        <a:off x="2702562" y="2026999"/>
        <a:ext cx="2454062" cy="1472437"/>
      </dsp:txXfrm>
    </dsp:sp>
    <dsp:sp modelId="{7085489A-3FA6-41E0-A26D-DA6D3A70B17E}">
      <dsp:nvSpPr>
        <dsp:cNvPr id="0" name=""/>
        <dsp:cNvSpPr/>
      </dsp:nvSpPr>
      <dsp:spPr>
        <a:xfrm>
          <a:off x="5402031" y="2026999"/>
          <a:ext cx="2454062" cy="1472437"/>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Timeliness</a:t>
          </a:r>
        </a:p>
      </dsp:txBody>
      <dsp:txXfrm>
        <a:off x="5402031" y="2026999"/>
        <a:ext cx="2454062" cy="1472437"/>
      </dsp:txXfrm>
    </dsp:sp>
    <dsp:sp modelId="{D27FDAE5-1300-4F0C-AD7E-B5529D498B4F}">
      <dsp:nvSpPr>
        <dsp:cNvPr id="0" name=""/>
        <dsp:cNvSpPr/>
      </dsp:nvSpPr>
      <dsp:spPr>
        <a:xfrm>
          <a:off x="8101500" y="2026999"/>
          <a:ext cx="2454062" cy="1472437"/>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Support of action</a:t>
          </a:r>
        </a:p>
      </dsp:txBody>
      <dsp:txXfrm>
        <a:off x="8101500" y="2026999"/>
        <a:ext cx="2454062" cy="14724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3F5464-B898-B44F-AA5D-50E09FBB94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152DE4-4A6A-C848-9290-2366238E0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16F10D6-91A6-614D-A001-0A4CD63B47BC}" type="datetimeFigureOut">
              <a:rPr lang="en-US"/>
              <a:pPr>
                <a:defRPr/>
              </a:pPr>
              <a:t>5/21/2025</a:t>
            </a:fld>
            <a:endParaRPr lang="en-US"/>
          </a:p>
        </p:txBody>
      </p:sp>
      <p:sp>
        <p:nvSpPr>
          <p:cNvPr id="4" name="Footer Placeholder 3">
            <a:extLst>
              <a:ext uri="{FF2B5EF4-FFF2-40B4-BE49-F238E27FC236}">
                <a16:creationId xmlns:a16="http://schemas.microsoft.com/office/drawing/2014/main" id="{42020295-A878-144D-A72B-D001CE6EE5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7522900-62DF-E94B-BF37-D2C5BA00EE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5045EC7-85EB-1349-8EA8-82460795932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4ECBD-7079-244D-87A7-A656108A75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EA9D297-9B10-994A-A7CA-58D81194F94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218EBBB-50A5-9D42-A86B-429D17BEE6EE}" type="datetimeFigureOut">
              <a:rPr lang="en-US"/>
              <a:pPr>
                <a:defRPr/>
              </a:pPr>
              <a:t>5/21/2025</a:t>
            </a:fld>
            <a:endParaRPr lang="en-US"/>
          </a:p>
        </p:txBody>
      </p:sp>
      <p:sp>
        <p:nvSpPr>
          <p:cNvPr id="4" name="Slide Image Placeholder 3">
            <a:extLst>
              <a:ext uri="{FF2B5EF4-FFF2-40B4-BE49-F238E27FC236}">
                <a16:creationId xmlns:a16="http://schemas.microsoft.com/office/drawing/2014/main" id="{B6093E99-50BF-4A4C-BABA-80A400FDF57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A907975-2C43-E946-9F34-F6E4C810B90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CBF47C0-0CD7-D742-BCD7-B16B8B7983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A74A3C7-87C0-D040-B5FD-3549CD5002F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31F1182-81F4-9E4F-9108-1E79DEFFDD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B624D-0058-638D-5E44-E39BF1D18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944A3-BA09-9B3C-D8F9-769AF70A9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FD5D3-DEB8-2899-424E-683D8C026C7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E4B7F19-45FB-6E96-9EAD-07AB967F17CE}"/>
              </a:ext>
            </a:extLst>
          </p:cNvPr>
          <p:cNvSpPr>
            <a:spLocks noGrp="1"/>
          </p:cNvSpPr>
          <p:nvPr>
            <p:ph type="sldNum" sz="quarter" idx="5"/>
          </p:nvPr>
        </p:nvSpPr>
        <p:spPr/>
        <p:txBody>
          <a:bodyPr/>
          <a:lstStyle/>
          <a:p>
            <a:pPr>
              <a:defRPr/>
            </a:pPr>
            <a:fld id="{F31F1182-81F4-9E4F-9108-1E79DEFFDD36}" type="slidenum">
              <a:rPr lang="en-US" smtClean="0"/>
              <a:pPr>
                <a:defRPr/>
              </a:pPr>
              <a:t>3</a:t>
            </a:fld>
            <a:endParaRPr lang="en-US"/>
          </a:p>
        </p:txBody>
      </p:sp>
    </p:spTree>
    <p:extLst>
      <p:ext uri="{BB962C8B-B14F-4D97-AF65-F5344CB8AC3E}">
        <p14:creationId xmlns:p14="http://schemas.microsoft.com/office/powerpoint/2010/main" val="2177660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2E5683-A327-EE53-6A8B-0E590DCBE1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747"/>
          <a:stretch/>
        </p:blipFill>
        <p:spPr>
          <a:xfrm>
            <a:off x="0" y="-2005256"/>
            <a:ext cx="12192000" cy="7612602"/>
          </a:xfrm>
          <a:prstGeom prst="rect">
            <a:avLst/>
          </a:prstGeom>
        </p:spPr>
      </p:pic>
      <p:sp>
        <p:nvSpPr>
          <p:cNvPr id="2" name="Title 1">
            <a:extLst>
              <a:ext uri="{FF2B5EF4-FFF2-40B4-BE49-F238E27FC236}">
                <a16:creationId xmlns:a16="http://schemas.microsoft.com/office/drawing/2014/main" id="{EA9BCC02-48AB-ADD5-CB70-45CB93A479BE}"/>
              </a:ext>
            </a:extLst>
          </p:cNvPr>
          <p:cNvSpPr>
            <a:spLocks noGrp="1"/>
          </p:cNvSpPr>
          <p:nvPr>
            <p:ph type="ctrTitle"/>
          </p:nvPr>
        </p:nvSpPr>
        <p:spPr>
          <a:xfrm>
            <a:off x="1524000" y="1122363"/>
            <a:ext cx="9144000" cy="2387600"/>
          </a:xfrm>
        </p:spPr>
        <p:txBody>
          <a:bodyPr anchor="b"/>
          <a:lstStyle>
            <a:lvl1pPr algn="ctr">
              <a:defRPr sz="3375">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8D06BDD5-F0C9-3042-85E7-670EA0C5350F}"/>
              </a:ext>
            </a:extLst>
          </p:cNvPr>
          <p:cNvSpPr>
            <a:spLocks noGrp="1"/>
          </p:cNvSpPr>
          <p:nvPr>
            <p:ph type="subTitle" idx="1"/>
          </p:nvPr>
        </p:nvSpPr>
        <p:spPr>
          <a:xfrm>
            <a:off x="1524000" y="3602038"/>
            <a:ext cx="9144000" cy="1655762"/>
          </a:xfr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AU" dirty="0"/>
          </a:p>
        </p:txBody>
      </p:sp>
      <p:sp>
        <p:nvSpPr>
          <p:cNvPr id="10" name="TextBox 9">
            <a:extLst>
              <a:ext uri="{FF2B5EF4-FFF2-40B4-BE49-F238E27FC236}">
                <a16:creationId xmlns:a16="http://schemas.microsoft.com/office/drawing/2014/main" id="{93C55B97-BEFC-F6C9-00C8-9146A89AE056}"/>
              </a:ext>
            </a:extLst>
          </p:cNvPr>
          <p:cNvSpPr txBox="1"/>
          <p:nvPr userDrawn="1"/>
        </p:nvSpPr>
        <p:spPr>
          <a:xfrm>
            <a:off x="6270171" y="6369637"/>
            <a:ext cx="1378904" cy="213585"/>
          </a:xfrm>
          <a:prstGeom prst="rect">
            <a:avLst/>
          </a:prstGeom>
          <a:noFill/>
        </p:spPr>
        <p:txBody>
          <a:bodyPr wrap="none" rtlCol="0">
            <a:spAutoFit/>
          </a:bodyPr>
          <a:lstStyle/>
          <a:p>
            <a:r>
              <a:rPr lang="en-AU" sz="788" dirty="0">
                <a:latin typeface="Arial" panose="020B0604020202020204" pitchFamily="34" charset="0"/>
                <a:cs typeface="Arial" panose="020B0604020202020204" pitchFamily="34" charset="0"/>
              </a:rPr>
              <a:t>Provider Code: PRV14012</a:t>
            </a:r>
          </a:p>
        </p:txBody>
      </p:sp>
      <p:sp>
        <p:nvSpPr>
          <p:cNvPr id="11" name="TextBox 10">
            <a:extLst>
              <a:ext uri="{FF2B5EF4-FFF2-40B4-BE49-F238E27FC236}">
                <a16:creationId xmlns:a16="http://schemas.microsoft.com/office/drawing/2014/main" id="{A1BFF9FE-FDC7-5757-B649-FC224017427F}"/>
              </a:ext>
            </a:extLst>
          </p:cNvPr>
          <p:cNvSpPr txBox="1"/>
          <p:nvPr userDrawn="1"/>
        </p:nvSpPr>
        <p:spPr>
          <a:xfrm>
            <a:off x="9192979" y="6369637"/>
            <a:ext cx="1274708" cy="213585"/>
          </a:xfrm>
          <a:prstGeom prst="rect">
            <a:avLst/>
          </a:prstGeom>
          <a:noFill/>
        </p:spPr>
        <p:txBody>
          <a:bodyPr wrap="none" rtlCol="0">
            <a:spAutoFit/>
          </a:bodyPr>
          <a:lstStyle/>
          <a:p>
            <a:r>
              <a:rPr lang="en-AU" sz="788" dirty="0">
                <a:latin typeface="Arial" panose="020B0604020202020204" pitchFamily="34" charset="0"/>
                <a:cs typeface="Arial" panose="020B0604020202020204" pitchFamily="34" charset="0"/>
              </a:rPr>
              <a:t>CRICOS Code: 03391M</a:t>
            </a:r>
          </a:p>
        </p:txBody>
      </p:sp>
      <p:pic>
        <p:nvPicPr>
          <p:cNvPr id="14" name="Picture 13" descr="A black background with blue text&#10;&#10;Description automatically generated">
            <a:extLst>
              <a:ext uri="{FF2B5EF4-FFF2-40B4-BE49-F238E27FC236}">
                <a16:creationId xmlns:a16="http://schemas.microsoft.com/office/drawing/2014/main" id="{5F3D99FC-96FD-8365-80E7-0F20C16594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715" y="5906273"/>
            <a:ext cx="2578839" cy="731313"/>
          </a:xfrm>
          <a:prstGeom prst="rect">
            <a:avLst/>
          </a:prstGeom>
        </p:spPr>
      </p:pic>
    </p:spTree>
    <p:extLst>
      <p:ext uri="{BB962C8B-B14F-4D97-AF65-F5344CB8AC3E}">
        <p14:creationId xmlns:p14="http://schemas.microsoft.com/office/powerpoint/2010/main" val="316480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63C0-490D-5F5D-E8D6-DEF19B6DBA5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F2551D-3F4C-1938-7EBD-D5864C22A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B0E147-496D-8D20-E3B0-2C9C7CD37F56}"/>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5" name="Footer Placeholder 4">
            <a:extLst>
              <a:ext uri="{FF2B5EF4-FFF2-40B4-BE49-F238E27FC236}">
                <a16:creationId xmlns:a16="http://schemas.microsoft.com/office/drawing/2014/main" id="{9BE9A733-95F5-D5BC-2D54-99820DCF18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C38DB0-B6E4-40B6-40DA-7326AA522C74}"/>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34354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DC5C-942C-8C83-140B-96A8D21D76FB}"/>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B13C13-BA75-1E34-F4DD-878B9F48EDAC}"/>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F96191-C41F-6340-39A1-D051F5BD43DE}"/>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5" name="Footer Placeholder 4">
            <a:extLst>
              <a:ext uri="{FF2B5EF4-FFF2-40B4-BE49-F238E27FC236}">
                <a16:creationId xmlns:a16="http://schemas.microsoft.com/office/drawing/2014/main" id="{7EE24EC3-A7A0-B666-DDD8-44C8D9584B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D7FF98-869B-F23A-EE39-CFD4BD0D9CF3}"/>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49734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3"/>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15257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3"/>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30654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D9875B-21F8-425A-B5DF-D295CD39051D}"/>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98484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8CAA5D-172C-4D8E-960A-9345E3C90E3E}"/>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A picture containing rectangle&#10;&#10;Description automatically generated">
            <a:extLst>
              <a:ext uri="{FF2B5EF4-FFF2-40B4-BE49-F238E27FC236}">
                <a16:creationId xmlns:a16="http://schemas.microsoft.com/office/drawing/2014/main" id="{31C8EDFB-87FD-A0E7-FC9B-051BDFCE2E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Graphical user interface, background pattern&#10;&#10;Description automatically generated">
            <a:extLst>
              <a:ext uri="{FF2B5EF4-FFF2-40B4-BE49-F238E27FC236}">
                <a16:creationId xmlns:a16="http://schemas.microsoft.com/office/drawing/2014/main" id="{18D3290A-77CD-0F71-CDE0-FBCE42DACE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148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FD7AE4-AA06-407A-8362-9AFCF45A148C}"/>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Graphical user interface, background pattern&#10;&#10;Description automatically generated">
            <a:extLst>
              <a:ext uri="{FF2B5EF4-FFF2-40B4-BE49-F238E27FC236}">
                <a16:creationId xmlns:a16="http://schemas.microsoft.com/office/drawing/2014/main" id="{AFEC9C3B-3DBE-C896-0508-C1F12601F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3487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6738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464428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B32A2E-FC8B-4F80-B9B0-A6ACEE1285A0}"/>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Graphical user interface, background pattern&#10;&#10;Description automatically generated">
            <a:extLst>
              <a:ext uri="{FF2B5EF4-FFF2-40B4-BE49-F238E27FC236}">
                <a16:creationId xmlns:a16="http://schemas.microsoft.com/office/drawing/2014/main" id="{D982F470-EA98-E6AE-3A6F-B2BE91A137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65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117CD-78D6-8140-8F9E-BBE1D9A6A0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25A8DDE0-F96D-EF4F-4AAC-96AC7A3FA2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6E2C7-0B7E-49E7-A2AA-0F31EC71C0E6}"/>
              </a:ext>
            </a:extLst>
          </p:cNvPr>
          <p:cNvSpPr>
            <a:spLocks noGrp="1"/>
          </p:cNvSpPr>
          <p:nvPr>
            <p:ph idx="1"/>
          </p:nvPr>
        </p:nvSpPr>
        <p:spPr>
          <a:xfrm>
            <a:off x="838200" y="1825625"/>
            <a:ext cx="10515600" cy="41539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6600EF9-848E-8342-A464-86DA41E4F60E}"/>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5" name="Footer Placeholder 4">
            <a:extLst>
              <a:ext uri="{FF2B5EF4-FFF2-40B4-BE49-F238E27FC236}">
                <a16:creationId xmlns:a16="http://schemas.microsoft.com/office/drawing/2014/main" id="{82B3BBE9-60F7-9272-739D-6522C6E68C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9B063B-F8FA-5477-6BA4-EA3B781186F0}"/>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9" name="Picture 8" descr="A black background with white text&#10;&#10;Description automatically generated">
            <a:extLst>
              <a:ext uri="{FF2B5EF4-FFF2-40B4-BE49-F238E27FC236}">
                <a16:creationId xmlns:a16="http://schemas.microsoft.com/office/drawing/2014/main" id="{E072116D-CEAC-A2E1-6153-3555683344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10" name="TextBox 9">
            <a:extLst>
              <a:ext uri="{FF2B5EF4-FFF2-40B4-BE49-F238E27FC236}">
                <a16:creationId xmlns:a16="http://schemas.microsoft.com/office/drawing/2014/main" id="{B058552A-4ED8-EF49-F3C5-CDB014C8D4AE}"/>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817964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6B9FF-E802-47EE-B2C9-1D9A3C8399D9}"/>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Graphical user interface, background pattern&#10;&#10;Description automatically generated">
            <a:extLst>
              <a:ext uri="{FF2B5EF4-FFF2-40B4-BE49-F238E27FC236}">
                <a16:creationId xmlns:a16="http://schemas.microsoft.com/office/drawing/2014/main" id="{E589C4F1-05B5-43C6-7A4E-87FAD36491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8547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D9875B-21F8-425A-B5DF-D295CD39051D}"/>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A picture containing rectangle&#10;&#10;Description automatically generated">
            <a:extLst>
              <a:ext uri="{FF2B5EF4-FFF2-40B4-BE49-F238E27FC236}">
                <a16:creationId xmlns:a16="http://schemas.microsoft.com/office/drawing/2014/main" id="{BF949E10-BFC0-27F3-0282-D4FCEAF4FC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Graphical user interface, background pattern&#10;&#10;Description automatically generated">
            <a:extLst>
              <a:ext uri="{FF2B5EF4-FFF2-40B4-BE49-F238E27FC236}">
                <a16:creationId xmlns:a16="http://schemas.microsoft.com/office/drawing/2014/main" id="{82AE0942-ABA0-65D3-DA11-EC40914AB2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4898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0564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D2D21-3EBA-35F0-107C-5E3B44F3EF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94DE4502-502A-E513-028F-CB12A61E0F5A}"/>
              </a:ext>
            </a:extLst>
          </p:cNvPr>
          <p:cNvSpPr>
            <a:spLocks noGrp="1"/>
          </p:cNvSpPr>
          <p:nvPr>
            <p:ph type="title"/>
          </p:nvPr>
        </p:nvSpPr>
        <p:spPr>
          <a:xfrm>
            <a:off x="831851" y="1709742"/>
            <a:ext cx="10515600" cy="2852737"/>
          </a:xfrm>
        </p:spPr>
        <p:txBody>
          <a:bodyPr anchor="b"/>
          <a:lstStyle>
            <a:lvl1pPr>
              <a:defRPr sz="3375"/>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0F54D69-3459-8871-6E50-89FACBE2E684}"/>
              </a:ext>
            </a:extLst>
          </p:cNvPr>
          <p:cNvSpPr>
            <a:spLocks noGrp="1"/>
          </p:cNvSpPr>
          <p:nvPr>
            <p:ph type="body" idx="1"/>
          </p:nvPr>
        </p:nvSpPr>
        <p:spPr>
          <a:xfrm>
            <a:off x="831851" y="4589467"/>
            <a:ext cx="10515600" cy="1390121"/>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75016-E6EC-9527-6A28-BB6136EAA2F9}"/>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5" name="Footer Placeholder 4">
            <a:extLst>
              <a:ext uri="{FF2B5EF4-FFF2-40B4-BE49-F238E27FC236}">
                <a16:creationId xmlns:a16="http://schemas.microsoft.com/office/drawing/2014/main" id="{16C2A4F1-A0DD-2D3D-AA37-30A98D3E47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4CD5AC-1415-BCDA-AB63-99052A836142}"/>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a:extLst>
              <a:ext uri="{FF2B5EF4-FFF2-40B4-BE49-F238E27FC236}">
                <a16:creationId xmlns:a16="http://schemas.microsoft.com/office/drawing/2014/main" id="{DC4456E6-F407-564E-0040-8C5DE902D7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4547"/>
          <a:stretch/>
        </p:blipFill>
        <p:spPr>
          <a:xfrm>
            <a:off x="0" y="0"/>
            <a:ext cx="12192000" cy="49857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04219F32-9853-FCD3-EA66-E542053F75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12" name="TextBox 11">
            <a:extLst>
              <a:ext uri="{FF2B5EF4-FFF2-40B4-BE49-F238E27FC236}">
                <a16:creationId xmlns:a16="http://schemas.microsoft.com/office/drawing/2014/main" id="{159C27B5-6BBC-80C1-2230-82102BA6A23E}"/>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33415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E3680-4038-471B-BDB3-398A78013B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4394E86B-89A9-45B6-0061-00E5CFEC3A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41327A-5C9A-9F2F-4AA3-868AA1DF81F1}"/>
              </a:ext>
            </a:extLst>
          </p:cNvPr>
          <p:cNvSpPr>
            <a:spLocks noGrp="1"/>
          </p:cNvSpPr>
          <p:nvPr>
            <p:ph sz="half" idx="1"/>
          </p:nvPr>
        </p:nvSpPr>
        <p:spPr>
          <a:xfrm>
            <a:off x="838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026AE27-1080-B3CB-A760-52104E5390BA}"/>
              </a:ext>
            </a:extLst>
          </p:cNvPr>
          <p:cNvSpPr>
            <a:spLocks noGrp="1"/>
          </p:cNvSpPr>
          <p:nvPr>
            <p:ph sz="half" idx="2"/>
          </p:nvPr>
        </p:nvSpPr>
        <p:spPr>
          <a:xfrm>
            <a:off x="6172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64F458-28ED-0193-4FA5-EC8434E48334}"/>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6" name="Footer Placeholder 5">
            <a:extLst>
              <a:ext uri="{FF2B5EF4-FFF2-40B4-BE49-F238E27FC236}">
                <a16:creationId xmlns:a16="http://schemas.microsoft.com/office/drawing/2014/main" id="{50127CF5-E4E2-0EB7-8807-4001053BB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8D8EBB-3195-53E9-4380-1C515DC927CA}"/>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0" name="Picture 9" descr="A black background with white text&#10;&#10;Description automatically generated">
            <a:extLst>
              <a:ext uri="{FF2B5EF4-FFF2-40B4-BE49-F238E27FC236}">
                <a16:creationId xmlns:a16="http://schemas.microsoft.com/office/drawing/2014/main" id="{B3916C34-82BC-E746-A84A-378B9C767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9" name="TextBox 8">
            <a:extLst>
              <a:ext uri="{FF2B5EF4-FFF2-40B4-BE49-F238E27FC236}">
                <a16:creationId xmlns:a16="http://schemas.microsoft.com/office/drawing/2014/main" id="{9FE021EF-A5C8-D6A8-3926-D0D314DE3466}"/>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542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43AFFF-EC97-BF54-3C79-0C94413C90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D5B938BD-4D93-C1BF-0A77-B942E331FB8B}"/>
              </a:ext>
            </a:extLst>
          </p:cNvPr>
          <p:cNvSpPr>
            <a:spLocks noGrp="1"/>
          </p:cNvSpPr>
          <p:nvPr>
            <p:ph type="title"/>
          </p:nvPr>
        </p:nvSpPr>
        <p:spPr>
          <a:xfrm>
            <a:off x="839788" y="365129"/>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FC7B3B-DEC5-5B63-9937-38BA625A2779}"/>
              </a:ext>
            </a:extLst>
          </p:cNvPr>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97562-1C65-06EC-946C-C3241F15F3EA}"/>
              </a:ext>
            </a:extLst>
          </p:cNvPr>
          <p:cNvSpPr>
            <a:spLocks noGrp="1"/>
          </p:cNvSpPr>
          <p:nvPr>
            <p:ph sz="half" idx="2"/>
          </p:nvPr>
        </p:nvSpPr>
        <p:spPr>
          <a:xfrm>
            <a:off x="839789" y="2505079"/>
            <a:ext cx="5157787"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9DE4B30-DFFC-0BBF-2735-CFB5299A17D3}"/>
              </a:ext>
            </a:extLst>
          </p:cNvPr>
          <p:cNvSpPr>
            <a:spLocks noGrp="1"/>
          </p:cNvSpPr>
          <p:nvPr>
            <p:ph type="body" sz="quarter" idx="3"/>
          </p:nvPr>
        </p:nvSpPr>
        <p:spPr>
          <a:xfrm>
            <a:off x="6172202"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797F2-74D9-C15D-33CA-37F4205FBA5E}"/>
              </a:ext>
            </a:extLst>
          </p:cNvPr>
          <p:cNvSpPr>
            <a:spLocks noGrp="1"/>
          </p:cNvSpPr>
          <p:nvPr>
            <p:ph sz="quarter" idx="4"/>
          </p:nvPr>
        </p:nvSpPr>
        <p:spPr>
          <a:xfrm>
            <a:off x="6172202" y="2505079"/>
            <a:ext cx="5183188"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1A5C741-4C0E-19DD-4E48-DF9461C5BFCD}"/>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8" name="Footer Placeholder 7">
            <a:extLst>
              <a:ext uri="{FF2B5EF4-FFF2-40B4-BE49-F238E27FC236}">
                <a16:creationId xmlns:a16="http://schemas.microsoft.com/office/drawing/2014/main" id="{70CB7942-B53C-D2F6-58B1-A26D3A8350D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1B46FCE-50D5-0409-FC1C-416DFA969601}"/>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2" name="Picture 11" descr="A black background with white text&#10;&#10;Description automatically generated">
            <a:extLst>
              <a:ext uri="{FF2B5EF4-FFF2-40B4-BE49-F238E27FC236}">
                <a16:creationId xmlns:a16="http://schemas.microsoft.com/office/drawing/2014/main" id="{2298CB4F-CFCB-30DB-9727-E83E12688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10" name="TextBox 9">
            <a:extLst>
              <a:ext uri="{FF2B5EF4-FFF2-40B4-BE49-F238E27FC236}">
                <a16:creationId xmlns:a16="http://schemas.microsoft.com/office/drawing/2014/main" id="{E5400E6F-848A-07BD-1FFB-4092DE96775B}"/>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80600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5FC7B4-5E93-B73C-66B6-FAE9AC54BD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B69D4FA5-9CFF-220E-0458-50170F2DE1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5E5B9D-D27C-B044-286D-5855FC701ACD}"/>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4" name="Footer Placeholder 3">
            <a:extLst>
              <a:ext uri="{FF2B5EF4-FFF2-40B4-BE49-F238E27FC236}">
                <a16:creationId xmlns:a16="http://schemas.microsoft.com/office/drawing/2014/main" id="{FB6C5A4B-0B9B-E8AF-C391-8207EFE258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0766BE9-A882-D9F6-7638-0191F1236578}"/>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descr="A black background with white text&#10;&#10;Description automatically generated">
            <a:extLst>
              <a:ext uri="{FF2B5EF4-FFF2-40B4-BE49-F238E27FC236}">
                <a16:creationId xmlns:a16="http://schemas.microsoft.com/office/drawing/2014/main" id="{9ED19BA5-ED66-09EE-92E9-502FA43AEC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6" name="TextBox 5">
            <a:extLst>
              <a:ext uri="{FF2B5EF4-FFF2-40B4-BE49-F238E27FC236}">
                <a16:creationId xmlns:a16="http://schemas.microsoft.com/office/drawing/2014/main" id="{82EDB296-9A0E-449D-4A78-7611BACF5DB0}"/>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28393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B2B18-A4D8-892B-5B0E-59BB4771875C}"/>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3" name="Footer Placeholder 2">
            <a:extLst>
              <a:ext uri="{FF2B5EF4-FFF2-40B4-BE49-F238E27FC236}">
                <a16:creationId xmlns:a16="http://schemas.microsoft.com/office/drawing/2014/main" id="{F9821F95-18CA-E4EB-1602-40EEE1F25D6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2925634-1D33-7190-3D80-CB588F6E89ED}"/>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67698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AC73-0567-7EEB-3E4D-B1140F62F11D}"/>
              </a:ext>
            </a:extLst>
          </p:cNvPr>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69A5B3-5896-9114-03A2-4C93A2797ED9}"/>
              </a:ext>
            </a:extLst>
          </p:cNvPr>
          <p:cNvSpPr>
            <a:spLocks noGrp="1"/>
          </p:cNvSpPr>
          <p:nvPr>
            <p:ph idx="1"/>
          </p:nvPr>
        </p:nvSpPr>
        <p:spPr>
          <a:xfrm>
            <a:off x="5183188" y="987429"/>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2143500-E97C-9065-B8A5-D7DBB648DC59}"/>
              </a:ext>
            </a:extLst>
          </p:cNvPr>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A4F9FB34-6A1B-5F3A-37DD-429D0F7EBBA5}"/>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6" name="Footer Placeholder 5">
            <a:extLst>
              <a:ext uri="{FF2B5EF4-FFF2-40B4-BE49-F238E27FC236}">
                <a16:creationId xmlns:a16="http://schemas.microsoft.com/office/drawing/2014/main" id="{FA4A6493-1F51-F1E0-A8FB-96850697E3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6E12F9-3056-6E33-D9D9-61B7A71F6A28}"/>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91834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CB77-42E4-B934-B913-93982D0303A2}"/>
              </a:ext>
            </a:extLst>
          </p:cNvPr>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F5B71CF-8766-24FA-3A76-BBC63FFCE512}"/>
              </a:ext>
            </a:extLst>
          </p:cNvPr>
          <p:cNvSpPr>
            <a:spLocks noGrp="1"/>
          </p:cNvSpPr>
          <p:nvPr>
            <p:ph type="pic" idx="1"/>
          </p:nvPr>
        </p:nvSpPr>
        <p:spPr>
          <a:xfrm>
            <a:off x="5183188" y="987429"/>
            <a:ext cx="617220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AU"/>
          </a:p>
        </p:txBody>
      </p:sp>
      <p:sp>
        <p:nvSpPr>
          <p:cNvPr id="4" name="Text Placeholder 3">
            <a:extLst>
              <a:ext uri="{FF2B5EF4-FFF2-40B4-BE49-F238E27FC236}">
                <a16:creationId xmlns:a16="http://schemas.microsoft.com/office/drawing/2014/main" id="{398B33B1-0D6B-9FB0-F11E-61875A4C4BA1}"/>
              </a:ext>
            </a:extLst>
          </p:cNvPr>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3EFC817C-EE7E-AF85-5C47-3F66B40B679C}"/>
              </a:ext>
            </a:extLst>
          </p:cNvPr>
          <p:cNvSpPr>
            <a:spLocks noGrp="1"/>
          </p:cNvSpPr>
          <p:nvPr>
            <p:ph type="dt" sz="half" idx="10"/>
          </p:nvPr>
        </p:nvSpPr>
        <p:spPr/>
        <p:txBody>
          <a:bodyPr/>
          <a:lstStyle/>
          <a:p>
            <a:fld id="{1EEEF7A6-2F77-4142-B768-F827357806A5}" type="datetimeFigureOut">
              <a:rPr lang="en-AU" smtClean="0"/>
              <a:t>21/05/2025</a:t>
            </a:fld>
            <a:endParaRPr lang="en-AU"/>
          </a:p>
        </p:txBody>
      </p:sp>
      <p:sp>
        <p:nvSpPr>
          <p:cNvPr id="6" name="Footer Placeholder 5">
            <a:extLst>
              <a:ext uri="{FF2B5EF4-FFF2-40B4-BE49-F238E27FC236}">
                <a16:creationId xmlns:a16="http://schemas.microsoft.com/office/drawing/2014/main" id="{54F5D7C6-A669-5998-499B-E74C5C9F39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BCE5A5-BB3C-BB3F-F8EC-2A3A09AE027C}"/>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04192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7F583-F2E3-7CAA-5BFE-93DA4370701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766F3F3-178E-4531-38FF-EBBEAC953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92C381B-1A90-6E8E-7D56-8BA418D5BB48}"/>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EEEF7A6-2F77-4142-B768-F827357806A5}" type="datetimeFigureOut">
              <a:rPr lang="en-AU" smtClean="0"/>
              <a:t>21/05/2025</a:t>
            </a:fld>
            <a:endParaRPr lang="en-AU"/>
          </a:p>
        </p:txBody>
      </p:sp>
      <p:sp>
        <p:nvSpPr>
          <p:cNvPr id="5" name="Footer Placeholder 4">
            <a:extLst>
              <a:ext uri="{FF2B5EF4-FFF2-40B4-BE49-F238E27FC236}">
                <a16:creationId xmlns:a16="http://schemas.microsoft.com/office/drawing/2014/main" id="{EDC35CC9-DB65-5F33-D092-29565BC41C2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534231-67D3-95C9-6CEC-B65346F016C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8475154-F9FC-49E4-922F-0B8F90CE7C70}" type="slidenum">
              <a:rPr lang="en-AU" smtClean="0"/>
              <a:t>‹#›</a:t>
            </a:fld>
            <a:endParaRPr lang="en-AU"/>
          </a:p>
        </p:txBody>
      </p:sp>
    </p:spTree>
    <p:extLst>
      <p:ext uri="{BB962C8B-B14F-4D97-AF65-F5344CB8AC3E}">
        <p14:creationId xmlns:p14="http://schemas.microsoft.com/office/powerpoint/2010/main" val="27578658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773" r:id="rId22"/>
  </p:sldLayoutIdLst>
  <p:txStyles>
    <p:title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F8D9CC-C861-B822-A332-04E662F70E48}"/>
              </a:ext>
            </a:extLst>
          </p:cNvPr>
          <p:cNvSpPr>
            <a:spLocks noGrp="1"/>
          </p:cNvSpPr>
          <p:nvPr>
            <p:ph type="title"/>
          </p:nvPr>
        </p:nvSpPr>
        <p:spPr>
          <a:xfrm>
            <a:off x="774701" y="3765550"/>
            <a:ext cx="10515600" cy="1628779"/>
          </a:xfrm>
        </p:spPr>
        <p:txBody>
          <a:bodyPr>
            <a:normAutofit/>
          </a:bodyPr>
          <a:lstStyle/>
          <a:p>
            <a:pPr algn="ctr">
              <a:defRPr/>
            </a:pPr>
            <a:r>
              <a:rPr lang="en-AU" sz="3000" b="1" dirty="0"/>
              <a:t>Week 12</a:t>
            </a:r>
            <a:br>
              <a:rPr lang="en-AU" sz="3000" b="1" dirty="0"/>
            </a:br>
            <a:r>
              <a:rPr lang="en-AU" sz="3000" b="1" dirty="0"/>
              <a:t>Managing quality and performance </a:t>
            </a:r>
            <a:r>
              <a:rPr lang="en-AU" sz="2400" b="1" dirty="0"/>
              <a:t>(</a:t>
            </a:r>
            <a:r>
              <a:rPr lang="en-US" sz="2400" b="1" dirty="0"/>
              <a:t>CHAPTER</a:t>
            </a:r>
            <a:r>
              <a:rPr lang="en-US" sz="2400" dirty="0"/>
              <a:t> </a:t>
            </a:r>
            <a:r>
              <a:rPr lang="en-US" sz="2400" b="1" dirty="0"/>
              <a:t>19)</a:t>
            </a:r>
            <a:br>
              <a:rPr lang="en-US" sz="2800" b="1" dirty="0"/>
            </a:br>
            <a:endParaRPr lang="en-AU" dirty="0"/>
          </a:p>
        </p:txBody>
      </p:sp>
      <p:sp>
        <p:nvSpPr>
          <p:cNvPr id="6" name="Text Placeholder 5">
            <a:extLst>
              <a:ext uri="{FF2B5EF4-FFF2-40B4-BE49-F238E27FC236}">
                <a16:creationId xmlns:a16="http://schemas.microsoft.com/office/drawing/2014/main" id="{28AC891F-036E-EC6C-D8ED-5EB20BD3011A}"/>
              </a:ext>
            </a:extLst>
          </p:cNvPr>
          <p:cNvSpPr>
            <a:spLocks noGrp="1"/>
          </p:cNvSpPr>
          <p:nvPr>
            <p:ph type="body" idx="1"/>
          </p:nvPr>
        </p:nvSpPr>
        <p:spPr>
          <a:xfrm>
            <a:off x="603251" y="1581150"/>
            <a:ext cx="10515600" cy="711200"/>
          </a:xfrm>
        </p:spPr>
        <p:txBody>
          <a:bodyPr>
            <a:normAutofit/>
          </a:bodyPr>
          <a:lstStyle/>
          <a:p>
            <a:pPr algn="ctr"/>
            <a:r>
              <a:rPr lang="en-US" sz="3200" b="1" dirty="0">
                <a:solidFill>
                  <a:srgbClr val="00649A"/>
                </a:solidFill>
                <a:latin typeface="Arial" panose="020B0604020202020204" pitchFamily="34" charset="0"/>
                <a:cs typeface="Arial" panose="020B0604020202020204" pitchFamily="34" charset="0"/>
              </a:rPr>
              <a:t>MN101 Principles of Management </a:t>
            </a:r>
          </a:p>
        </p:txBody>
      </p:sp>
    </p:spTree>
    <p:extLst>
      <p:ext uri="{BB962C8B-B14F-4D97-AF65-F5344CB8AC3E}">
        <p14:creationId xmlns:p14="http://schemas.microsoft.com/office/powerpoint/2010/main" val="222148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25840" y="957380"/>
            <a:ext cx="3136510" cy="409680"/>
          </a:xfrm>
        </p:spPr>
        <p:txBody>
          <a:bodyPr>
            <a:normAutofit fontScale="90000"/>
          </a:bodyPr>
          <a:lstStyle/>
          <a:p>
            <a:r>
              <a:rPr lang="en-US" sz="2400" b="1" dirty="0">
                <a:solidFill>
                  <a:srgbClr val="00B050"/>
                </a:solidFill>
                <a:latin typeface="+mn-lt"/>
              </a:rPr>
              <a:t>Balance sheet</a:t>
            </a:r>
            <a:endParaRPr lang="en-AU" sz="2400" b="1" dirty="0">
              <a:solidFill>
                <a:srgbClr val="00B050"/>
              </a:solidFill>
              <a:latin typeface="+mn-lt"/>
            </a:endParaRPr>
          </a:p>
        </p:txBody>
      </p:sp>
      <p:pic>
        <p:nvPicPr>
          <p:cNvPr id="6" name="Picture 5">
            <a:extLst>
              <a:ext uri="{FF2B5EF4-FFF2-40B4-BE49-F238E27FC236}">
                <a16:creationId xmlns:a16="http://schemas.microsoft.com/office/drawing/2014/main" id="{BA25C754-B365-19B9-5BE6-08180CD807B4}"/>
              </a:ext>
            </a:extLst>
          </p:cNvPr>
          <p:cNvPicPr>
            <a:picLocks noChangeAspect="1"/>
          </p:cNvPicPr>
          <p:nvPr/>
        </p:nvPicPr>
        <p:blipFill>
          <a:blip r:embed="rId2"/>
          <a:stretch>
            <a:fillRect/>
          </a:stretch>
        </p:blipFill>
        <p:spPr>
          <a:xfrm>
            <a:off x="806450" y="1670050"/>
            <a:ext cx="10325099" cy="5156287"/>
          </a:xfrm>
          <a:prstGeom prst="rect">
            <a:avLst/>
          </a:prstGeom>
        </p:spPr>
      </p:pic>
      <p:sp>
        <p:nvSpPr>
          <p:cNvPr id="4" name="Title 1">
            <a:extLst>
              <a:ext uri="{FF2B5EF4-FFF2-40B4-BE49-F238E27FC236}">
                <a16:creationId xmlns:a16="http://schemas.microsoft.com/office/drawing/2014/main" id="{C20D4EE6-9E60-4F1E-3E46-F939C2596D44}"/>
              </a:ext>
            </a:extLst>
          </p:cNvPr>
          <p:cNvSpPr txBox="1">
            <a:spLocks/>
          </p:cNvSpPr>
          <p:nvPr/>
        </p:nvSpPr>
        <p:spPr>
          <a:xfrm>
            <a:off x="324240" y="-95207"/>
            <a:ext cx="9970698" cy="730337"/>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4. Financial control (Cont.)</a:t>
            </a:r>
            <a:endParaRPr lang="en-AU" b="1" dirty="0"/>
          </a:p>
        </p:txBody>
      </p:sp>
    </p:spTree>
    <p:extLst>
      <p:ext uri="{BB962C8B-B14F-4D97-AF65-F5344CB8AC3E}">
        <p14:creationId xmlns:p14="http://schemas.microsoft.com/office/powerpoint/2010/main" val="349355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384690" y="755650"/>
            <a:ext cx="4196960" cy="615950"/>
          </a:xfrm>
        </p:spPr>
        <p:txBody>
          <a:bodyPr/>
          <a:lstStyle/>
          <a:p>
            <a:r>
              <a:rPr lang="en-US" sz="2400" b="1" dirty="0">
                <a:solidFill>
                  <a:srgbClr val="00B050"/>
                </a:solidFill>
                <a:latin typeface="+mn-lt"/>
              </a:rPr>
              <a:t>Income statement</a:t>
            </a:r>
            <a:endParaRPr lang="en-AU" sz="2400" b="1" dirty="0">
              <a:solidFill>
                <a:srgbClr val="00B050"/>
              </a:solidFill>
              <a:latin typeface="+mn-lt"/>
            </a:endParaRPr>
          </a:p>
        </p:txBody>
      </p:sp>
      <p:pic>
        <p:nvPicPr>
          <p:cNvPr id="9" name="Picture 8">
            <a:extLst>
              <a:ext uri="{FF2B5EF4-FFF2-40B4-BE49-F238E27FC236}">
                <a16:creationId xmlns:a16="http://schemas.microsoft.com/office/drawing/2014/main" id="{30C55C1A-5434-8F59-53AB-0F24C7258D68}"/>
              </a:ext>
            </a:extLst>
          </p:cNvPr>
          <p:cNvPicPr>
            <a:picLocks noChangeAspect="1"/>
          </p:cNvPicPr>
          <p:nvPr/>
        </p:nvPicPr>
        <p:blipFill>
          <a:blip r:embed="rId2"/>
          <a:stretch>
            <a:fillRect/>
          </a:stretch>
        </p:blipFill>
        <p:spPr>
          <a:xfrm>
            <a:off x="2553770" y="1265515"/>
            <a:ext cx="7084459" cy="4326969"/>
          </a:xfrm>
          <a:prstGeom prst="rect">
            <a:avLst/>
          </a:prstGeom>
        </p:spPr>
      </p:pic>
      <p:sp>
        <p:nvSpPr>
          <p:cNvPr id="4" name="TextBox 3">
            <a:extLst>
              <a:ext uri="{FF2B5EF4-FFF2-40B4-BE49-F238E27FC236}">
                <a16:creationId xmlns:a16="http://schemas.microsoft.com/office/drawing/2014/main" id="{DA306575-FA7E-6381-C0EB-90177091F291}"/>
              </a:ext>
            </a:extLst>
          </p:cNvPr>
          <p:cNvSpPr txBox="1"/>
          <p:nvPr/>
        </p:nvSpPr>
        <p:spPr>
          <a:xfrm>
            <a:off x="274039" y="180459"/>
            <a:ext cx="6096000" cy="400110"/>
          </a:xfrm>
          <a:prstGeom prst="rect">
            <a:avLst/>
          </a:prstGeom>
          <a:noFill/>
        </p:spPr>
        <p:txBody>
          <a:bodyPr wrap="square">
            <a:spAutoFit/>
          </a:bodyPr>
          <a:lstStyle/>
          <a:p>
            <a:pPr fontAlgn="auto">
              <a:spcAft>
                <a:spcPts val="0"/>
              </a:spcAft>
            </a:pPr>
            <a:r>
              <a:rPr lang="en-US" sz="2000" b="1" dirty="0">
                <a:solidFill>
                  <a:srgbClr val="00649A"/>
                </a:solidFill>
              </a:rPr>
              <a:t>4. Financial control (Cont.)</a:t>
            </a:r>
            <a:endParaRPr lang="en-AU" sz="2000" b="1" dirty="0"/>
          </a:p>
        </p:txBody>
      </p:sp>
    </p:spTree>
    <p:extLst>
      <p:ext uri="{BB962C8B-B14F-4D97-AF65-F5344CB8AC3E}">
        <p14:creationId xmlns:p14="http://schemas.microsoft.com/office/powerpoint/2010/main" val="12069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59140" y="85725"/>
            <a:ext cx="9970698" cy="835025"/>
          </a:xfrm>
        </p:spPr>
        <p:txBody>
          <a:bodyPr/>
          <a:lstStyle/>
          <a:p>
            <a:r>
              <a:rPr lang="en-US" sz="2400" b="1" dirty="0">
                <a:solidFill>
                  <a:schemeClr val="accent1"/>
                </a:solidFill>
                <a:latin typeface="+mn-lt"/>
              </a:rPr>
              <a:t>4. Financial control (cont.)</a:t>
            </a:r>
            <a:endParaRPr lang="en-AU" sz="2400" b="1" dirty="0">
              <a:solidFill>
                <a:schemeClr val="accent1"/>
              </a:solidFill>
              <a:latin typeface="+mn-lt"/>
            </a:endParaRPr>
          </a:p>
        </p:txBody>
      </p:sp>
      <p:sp>
        <p:nvSpPr>
          <p:cNvPr id="8" name="Text Placeholder 2">
            <a:extLst>
              <a:ext uri="{FF2B5EF4-FFF2-40B4-BE49-F238E27FC236}">
                <a16:creationId xmlns:a16="http://schemas.microsoft.com/office/drawing/2014/main" id="{9168D670-E24F-A62B-BE65-316797D38F62}"/>
              </a:ext>
            </a:extLst>
          </p:cNvPr>
          <p:cNvSpPr>
            <a:spLocks noGrp="1"/>
          </p:cNvSpPr>
          <p:nvPr>
            <p:ph type="body" idx="1"/>
          </p:nvPr>
        </p:nvSpPr>
        <p:spPr>
          <a:xfrm>
            <a:off x="159140" y="755650"/>
            <a:ext cx="6110127" cy="476250"/>
          </a:xfrm>
        </p:spPr>
        <p:txBody>
          <a:bodyPr>
            <a:normAutofit/>
          </a:bodyPr>
          <a:lstStyle/>
          <a:p>
            <a:r>
              <a:rPr lang="en-AU" sz="1800" dirty="0">
                <a:solidFill>
                  <a:srgbClr val="00B050"/>
                </a:solidFill>
              </a:rPr>
              <a:t>Financial analysis: interpreting the numbers</a:t>
            </a:r>
          </a:p>
        </p:txBody>
      </p:sp>
      <p:sp>
        <p:nvSpPr>
          <p:cNvPr id="5" name="Content Placeholder 5">
            <a:extLst>
              <a:ext uri="{FF2B5EF4-FFF2-40B4-BE49-F238E27FC236}">
                <a16:creationId xmlns:a16="http://schemas.microsoft.com/office/drawing/2014/main" id="{C35283CE-F63C-614F-7A6A-B19A7874465A}"/>
              </a:ext>
            </a:extLst>
          </p:cNvPr>
          <p:cNvSpPr txBox="1">
            <a:spLocks/>
          </p:cNvSpPr>
          <p:nvPr/>
        </p:nvSpPr>
        <p:spPr>
          <a:xfrm>
            <a:off x="419100" y="1390650"/>
            <a:ext cx="11410950" cy="47117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solidFill>
              </a:rPr>
              <a:t>A manager needs to be able to evaluate financial reports that compare the </a:t>
            </a:r>
            <a:r>
              <a:rPr lang="en-US" sz="2400" b="0" i="0" u="none" strike="noStrike" baseline="0" dirty="0" err="1">
                <a:solidFill>
                  <a:schemeClr val="tx2"/>
                </a:solidFill>
              </a:rPr>
              <a:t>organisation’s</a:t>
            </a:r>
            <a:r>
              <a:rPr lang="en-US" sz="2400" b="0" i="0" u="none" strike="noStrike" baseline="0" dirty="0">
                <a:solidFill>
                  <a:schemeClr val="tx2"/>
                </a:solidFill>
              </a:rPr>
              <a:t> performance with earlier data or industry norms.</a:t>
            </a:r>
          </a:p>
          <a:p>
            <a:pPr algn="l"/>
            <a:r>
              <a:rPr lang="en-US" sz="2400" b="0" i="0" u="none" strike="noStrike" baseline="0" dirty="0">
                <a:solidFill>
                  <a:schemeClr val="tx2"/>
                </a:solidFill>
              </a:rPr>
              <a:t>The most common financial analysis focuses on </a:t>
            </a:r>
            <a:r>
              <a:rPr lang="en-US" sz="2400" b="1" i="0" u="none" strike="noStrike" baseline="0" dirty="0">
                <a:solidFill>
                  <a:schemeClr val="tx2"/>
                </a:solidFill>
              </a:rPr>
              <a:t>ratios</a:t>
            </a:r>
            <a:r>
              <a:rPr lang="en-US" sz="2400" b="0" i="0" u="none" strike="noStrike" baseline="0" dirty="0">
                <a:solidFill>
                  <a:schemeClr val="tx2"/>
                </a:solidFill>
              </a:rPr>
              <a:t>: statistics that express the relationships between performance indicators such as profits and assets, sales and inventory.</a:t>
            </a:r>
            <a:endParaRPr lang="en-AU" sz="2400" dirty="0">
              <a:solidFill>
                <a:schemeClr val="tx2"/>
              </a:solidFill>
            </a:endParaRPr>
          </a:p>
        </p:txBody>
      </p:sp>
    </p:spTree>
    <p:extLst>
      <p:ext uri="{BB962C8B-B14F-4D97-AF65-F5344CB8AC3E}">
        <p14:creationId xmlns:p14="http://schemas.microsoft.com/office/powerpoint/2010/main" val="22500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13140" y="1149350"/>
            <a:ext cx="9970698" cy="541338"/>
          </a:xfrm>
        </p:spPr>
        <p:txBody>
          <a:bodyPr/>
          <a:lstStyle/>
          <a:p>
            <a:r>
              <a:rPr lang="en-US" sz="2400" b="1" dirty="0">
                <a:solidFill>
                  <a:srgbClr val="00B050"/>
                </a:solidFill>
                <a:latin typeface="+mn-lt"/>
              </a:rPr>
              <a:t>Common financial ratios</a:t>
            </a:r>
            <a:endParaRPr lang="en-AU" sz="2400" b="1" dirty="0">
              <a:solidFill>
                <a:srgbClr val="00B050"/>
              </a:solidFill>
              <a:latin typeface="+mn-lt"/>
            </a:endParaRPr>
          </a:p>
        </p:txBody>
      </p:sp>
      <p:pic>
        <p:nvPicPr>
          <p:cNvPr id="4" name="Picture 3">
            <a:extLst>
              <a:ext uri="{FF2B5EF4-FFF2-40B4-BE49-F238E27FC236}">
                <a16:creationId xmlns:a16="http://schemas.microsoft.com/office/drawing/2014/main" id="{E0250F11-1FDD-5F56-973A-80C9820386DD}"/>
              </a:ext>
            </a:extLst>
          </p:cNvPr>
          <p:cNvPicPr>
            <a:picLocks noChangeAspect="1"/>
          </p:cNvPicPr>
          <p:nvPr/>
        </p:nvPicPr>
        <p:blipFill>
          <a:blip r:embed="rId2"/>
          <a:stretch>
            <a:fillRect/>
          </a:stretch>
        </p:blipFill>
        <p:spPr>
          <a:xfrm>
            <a:off x="1551741" y="1857198"/>
            <a:ext cx="9088518" cy="3707860"/>
          </a:xfrm>
          <a:prstGeom prst="rect">
            <a:avLst/>
          </a:prstGeom>
        </p:spPr>
      </p:pic>
      <p:sp>
        <p:nvSpPr>
          <p:cNvPr id="3" name="Title 1">
            <a:extLst>
              <a:ext uri="{FF2B5EF4-FFF2-40B4-BE49-F238E27FC236}">
                <a16:creationId xmlns:a16="http://schemas.microsoft.com/office/drawing/2014/main" id="{8F7020A7-F0A2-349C-E4FF-D25F1F33AFFB}"/>
              </a:ext>
            </a:extLst>
          </p:cNvPr>
          <p:cNvSpPr txBox="1">
            <a:spLocks/>
          </p:cNvSpPr>
          <p:nvPr/>
        </p:nvSpPr>
        <p:spPr>
          <a:xfrm>
            <a:off x="159140" y="85725"/>
            <a:ext cx="9970698" cy="835025"/>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sz="2400" b="1">
                <a:solidFill>
                  <a:schemeClr val="accent1"/>
                </a:solidFill>
                <a:latin typeface="+mn-lt"/>
              </a:rPr>
              <a:t>4. Financial control (cont.)</a:t>
            </a:r>
            <a:endParaRPr lang="en-AU" sz="2400" b="1" dirty="0">
              <a:solidFill>
                <a:schemeClr val="accent1"/>
              </a:solidFill>
              <a:latin typeface="+mn-lt"/>
            </a:endParaRPr>
          </a:p>
        </p:txBody>
      </p:sp>
    </p:spTree>
    <p:extLst>
      <p:ext uri="{BB962C8B-B14F-4D97-AF65-F5344CB8AC3E}">
        <p14:creationId xmlns:p14="http://schemas.microsoft.com/office/powerpoint/2010/main" val="203743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260740" y="161925"/>
            <a:ext cx="9970698" cy="466725"/>
          </a:xfrm>
        </p:spPr>
        <p:txBody>
          <a:bodyPr/>
          <a:lstStyle/>
          <a:p>
            <a:r>
              <a:rPr lang="en-US" b="1" dirty="0">
                <a:solidFill>
                  <a:srgbClr val="00649A"/>
                </a:solidFill>
              </a:rPr>
              <a:t>5. The changing philosophy of control</a:t>
            </a:r>
            <a:endParaRPr lang="en-AU" b="1" dirty="0">
              <a:solidFill>
                <a:srgbClr val="00649A"/>
              </a:solidFill>
            </a:endParaRPr>
          </a:p>
        </p:txBody>
      </p:sp>
      <p:sp>
        <p:nvSpPr>
          <p:cNvPr id="2" name="Content Placeholder 5">
            <a:extLst>
              <a:ext uri="{FF2B5EF4-FFF2-40B4-BE49-F238E27FC236}">
                <a16:creationId xmlns:a16="http://schemas.microsoft.com/office/drawing/2014/main" id="{AA98D992-FEBA-A932-6F9A-ED41562D2421}"/>
              </a:ext>
            </a:extLst>
          </p:cNvPr>
          <p:cNvSpPr txBox="1">
            <a:spLocks/>
          </p:cNvSpPr>
          <p:nvPr/>
        </p:nvSpPr>
        <p:spPr>
          <a:xfrm>
            <a:off x="190500" y="1193800"/>
            <a:ext cx="4279900" cy="49403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1900" b="1" i="0" u="none" strike="noStrike" baseline="0" dirty="0">
                <a:solidFill>
                  <a:schemeClr val="tx2"/>
                </a:solidFill>
              </a:rPr>
              <a:t>Hierarchical control: </a:t>
            </a:r>
            <a:r>
              <a:rPr lang="en-US" sz="1900" b="0" i="0" u="none" strike="noStrike" baseline="0" dirty="0">
                <a:solidFill>
                  <a:schemeClr val="tx2"/>
                </a:solidFill>
              </a:rPr>
              <a:t>monitoring and influencing employee </a:t>
            </a:r>
            <a:r>
              <a:rPr lang="en-US" sz="1900" b="0" i="0" u="none" strike="noStrike" baseline="0" dirty="0" err="1">
                <a:solidFill>
                  <a:schemeClr val="tx2"/>
                </a:solidFill>
              </a:rPr>
              <a:t>behaviour</a:t>
            </a:r>
            <a:r>
              <a:rPr lang="en-US" sz="1900" b="0" i="0" u="none" strike="noStrike" baseline="0" dirty="0">
                <a:solidFill>
                  <a:schemeClr val="tx2"/>
                </a:solidFill>
              </a:rPr>
              <a:t> through extensive use of rules, policies, hierarchy of authority, written documentation, reward systems and other formal mechanisms.</a:t>
            </a:r>
          </a:p>
          <a:p>
            <a:pPr algn="l">
              <a:lnSpc>
                <a:spcPct val="150000"/>
              </a:lnSpc>
            </a:pPr>
            <a:r>
              <a:rPr lang="en-US" sz="1900" b="1" dirty="0" err="1">
                <a:solidFill>
                  <a:schemeClr val="tx2"/>
                </a:solidFill>
              </a:rPr>
              <a:t>D</a:t>
            </a:r>
            <a:r>
              <a:rPr lang="en-US" sz="1900" b="1" i="0" u="none" strike="noStrike" baseline="0" dirty="0" err="1">
                <a:solidFill>
                  <a:schemeClr val="tx2"/>
                </a:solidFill>
              </a:rPr>
              <a:t>ecentralised</a:t>
            </a:r>
            <a:r>
              <a:rPr lang="en-US" sz="1900" b="1" i="0" u="none" strike="noStrike" baseline="0" dirty="0">
                <a:solidFill>
                  <a:schemeClr val="tx2"/>
                </a:solidFill>
              </a:rPr>
              <a:t> control </a:t>
            </a:r>
            <a:r>
              <a:rPr lang="en-US" sz="1900" b="0" i="0" u="none" strike="noStrike" baseline="0" dirty="0">
                <a:solidFill>
                  <a:schemeClr val="tx2"/>
                </a:solidFill>
              </a:rPr>
              <a:t>relies on cultural values, traditions, shared beliefs and trust to foster compliance with </a:t>
            </a:r>
            <a:r>
              <a:rPr lang="en-US" sz="1900" b="0" i="0" u="none" strike="noStrike" baseline="0" dirty="0" err="1">
                <a:solidFill>
                  <a:schemeClr val="tx2"/>
                </a:solidFill>
              </a:rPr>
              <a:t>organisational</a:t>
            </a:r>
            <a:r>
              <a:rPr lang="en-US" sz="1900" b="0" i="0" u="none" strike="noStrike" baseline="0" dirty="0">
                <a:solidFill>
                  <a:schemeClr val="tx2"/>
                </a:solidFill>
              </a:rPr>
              <a:t> goals.</a:t>
            </a:r>
            <a:endParaRPr lang="en-AU" sz="1900" dirty="0">
              <a:solidFill>
                <a:schemeClr val="tx2"/>
              </a:solidFill>
            </a:endParaRPr>
          </a:p>
        </p:txBody>
      </p:sp>
      <p:sp>
        <p:nvSpPr>
          <p:cNvPr id="6" name="Text Placeholder 2">
            <a:extLst>
              <a:ext uri="{FF2B5EF4-FFF2-40B4-BE49-F238E27FC236}">
                <a16:creationId xmlns:a16="http://schemas.microsoft.com/office/drawing/2014/main" id="{259FCF1A-1029-2E5A-ECE8-3D9E2528D017}"/>
              </a:ext>
            </a:extLst>
          </p:cNvPr>
          <p:cNvSpPr txBox="1">
            <a:spLocks/>
          </p:cNvSpPr>
          <p:nvPr/>
        </p:nvSpPr>
        <p:spPr>
          <a:xfrm>
            <a:off x="3155386" y="705044"/>
            <a:ext cx="6750614"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solidFill>
                  <a:srgbClr val="00B050"/>
                </a:solidFill>
              </a:rPr>
              <a:t>Hierarchical versus decentralised approaches</a:t>
            </a:r>
          </a:p>
        </p:txBody>
      </p:sp>
      <p:pic>
        <p:nvPicPr>
          <p:cNvPr id="3" name="Picture 2">
            <a:extLst>
              <a:ext uri="{FF2B5EF4-FFF2-40B4-BE49-F238E27FC236}">
                <a16:creationId xmlns:a16="http://schemas.microsoft.com/office/drawing/2014/main" id="{9D4A7DBC-1689-3CB1-45AA-BBBDBE855741}"/>
              </a:ext>
            </a:extLst>
          </p:cNvPr>
          <p:cNvPicPr>
            <a:picLocks noChangeAspect="1"/>
          </p:cNvPicPr>
          <p:nvPr/>
        </p:nvPicPr>
        <p:blipFill>
          <a:blip r:embed="rId2"/>
          <a:stretch>
            <a:fillRect/>
          </a:stretch>
        </p:blipFill>
        <p:spPr>
          <a:xfrm>
            <a:off x="4678891" y="1449728"/>
            <a:ext cx="7513109" cy="4470829"/>
          </a:xfrm>
          <a:prstGeom prst="rect">
            <a:avLst/>
          </a:prstGeom>
        </p:spPr>
      </p:pic>
    </p:spTree>
    <p:extLst>
      <p:ext uri="{BB962C8B-B14F-4D97-AF65-F5344CB8AC3E}">
        <p14:creationId xmlns:p14="http://schemas.microsoft.com/office/powerpoint/2010/main" val="266863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55990" y="79375"/>
            <a:ext cx="9970698" cy="485775"/>
          </a:xfrm>
        </p:spPr>
        <p:txBody>
          <a:bodyPr/>
          <a:lstStyle/>
          <a:p>
            <a:r>
              <a:rPr lang="en-US" dirty="0">
                <a:solidFill>
                  <a:srgbClr val="00649A"/>
                </a:solidFill>
              </a:rPr>
              <a:t>6. Total quality management (TQM)</a:t>
            </a:r>
            <a:endParaRPr lang="en-AU" dirty="0">
              <a:solidFill>
                <a:srgbClr val="00649A"/>
              </a:solidFill>
            </a:endParaRPr>
          </a:p>
        </p:txBody>
      </p:sp>
      <p:sp>
        <p:nvSpPr>
          <p:cNvPr id="3" name="Content Placeholder 5">
            <a:extLst>
              <a:ext uri="{FF2B5EF4-FFF2-40B4-BE49-F238E27FC236}">
                <a16:creationId xmlns:a16="http://schemas.microsoft.com/office/drawing/2014/main" id="{695BAB32-4D88-9271-4A32-16A66DD15B88}"/>
              </a:ext>
            </a:extLst>
          </p:cNvPr>
          <p:cNvSpPr txBox="1">
            <a:spLocks/>
          </p:cNvSpPr>
          <p:nvPr/>
        </p:nvSpPr>
        <p:spPr>
          <a:xfrm>
            <a:off x="274516" y="565150"/>
            <a:ext cx="11631734" cy="309245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i="0" u="none" strike="noStrike" baseline="0" dirty="0">
                <a:solidFill>
                  <a:schemeClr val="tx2"/>
                </a:solidFill>
              </a:rPr>
              <a:t>TQM is a concept that focuses on managing the total </a:t>
            </a:r>
            <a:r>
              <a:rPr lang="en-US" sz="2000" b="0" i="0" u="none" strike="noStrike" baseline="0" dirty="0" err="1">
                <a:solidFill>
                  <a:schemeClr val="tx2"/>
                </a:solidFill>
              </a:rPr>
              <a:t>organisation</a:t>
            </a:r>
            <a:r>
              <a:rPr lang="en-US" sz="2000" dirty="0">
                <a:solidFill>
                  <a:schemeClr val="tx2"/>
                </a:solidFill>
              </a:rPr>
              <a:t> </a:t>
            </a:r>
            <a:r>
              <a:rPr lang="en-US" sz="2000" b="0" i="0" u="none" strike="noStrike" baseline="0" dirty="0">
                <a:solidFill>
                  <a:schemeClr val="tx2"/>
                </a:solidFill>
              </a:rPr>
              <a:t>to deliver quality to customers. </a:t>
            </a:r>
          </a:p>
          <a:p>
            <a:pPr algn="l"/>
            <a:r>
              <a:rPr lang="en-US" sz="2000" b="0" i="0" u="none" strike="noStrike" baseline="0" dirty="0">
                <a:solidFill>
                  <a:schemeClr val="tx2"/>
                </a:solidFill>
              </a:rPr>
              <a:t>Four significant elements of TQM are employee involvement, focus on the customer, benchmarking and continuous improvement.</a:t>
            </a:r>
          </a:p>
          <a:p>
            <a:pPr algn="l"/>
            <a:r>
              <a:rPr lang="en-US" sz="2000" b="0" i="0" u="none" strike="noStrike" baseline="0" dirty="0">
                <a:solidFill>
                  <a:schemeClr val="tx2"/>
                </a:solidFill>
              </a:rPr>
              <a:t>The implementation of TQM involves the use of many techniques, such as:</a:t>
            </a:r>
          </a:p>
          <a:p>
            <a:pPr lvl="1"/>
            <a:r>
              <a:rPr lang="en-US" sz="1800" b="0" i="0" u="none" strike="noStrike" baseline="0" dirty="0">
                <a:solidFill>
                  <a:schemeClr val="tx2"/>
                </a:solidFill>
              </a:rPr>
              <a:t>quality circles </a:t>
            </a:r>
          </a:p>
          <a:p>
            <a:pPr lvl="1"/>
            <a:r>
              <a:rPr lang="en-US" sz="1800" dirty="0">
                <a:solidFill>
                  <a:schemeClr val="tx2"/>
                </a:solidFill>
              </a:rPr>
              <a:t>b</a:t>
            </a:r>
            <a:r>
              <a:rPr lang="en-US" sz="1800" b="0" i="0" u="none" strike="noStrike" baseline="0" dirty="0">
                <a:solidFill>
                  <a:schemeClr val="tx2"/>
                </a:solidFill>
              </a:rPr>
              <a:t>enchmarking</a:t>
            </a:r>
          </a:p>
          <a:p>
            <a:pPr lvl="1"/>
            <a:r>
              <a:rPr lang="en-US" sz="1800" b="0" i="0" u="none" strike="noStrike" baseline="0" dirty="0">
                <a:solidFill>
                  <a:schemeClr val="tx2"/>
                </a:solidFill>
              </a:rPr>
              <a:t>Six Sigma principles</a:t>
            </a:r>
          </a:p>
          <a:p>
            <a:pPr lvl="1"/>
            <a:r>
              <a:rPr lang="en-US" sz="1800" b="0" i="0" u="none" strike="noStrike" baseline="0" dirty="0">
                <a:solidFill>
                  <a:schemeClr val="tx2"/>
                </a:solidFill>
              </a:rPr>
              <a:t>quality partnering</a:t>
            </a:r>
          </a:p>
          <a:p>
            <a:pPr lvl="1"/>
            <a:r>
              <a:rPr lang="en-US" sz="1800" b="0" i="0" u="none" strike="noStrike" baseline="0" dirty="0">
                <a:solidFill>
                  <a:schemeClr val="tx2"/>
                </a:solidFill>
              </a:rPr>
              <a:t>continuous improvement.</a:t>
            </a:r>
            <a:endParaRPr lang="en-AU" sz="1800" dirty="0">
              <a:solidFill>
                <a:schemeClr val="tx2"/>
              </a:solidFill>
            </a:endParaRPr>
          </a:p>
        </p:txBody>
      </p:sp>
      <p:pic>
        <p:nvPicPr>
          <p:cNvPr id="4" name="Picture 3">
            <a:extLst>
              <a:ext uri="{FF2B5EF4-FFF2-40B4-BE49-F238E27FC236}">
                <a16:creationId xmlns:a16="http://schemas.microsoft.com/office/drawing/2014/main" id="{FAD3EABB-E350-0858-C14F-69382646D2FE}"/>
              </a:ext>
            </a:extLst>
          </p:cNvPr>
          <p:cNvPicPr>
            <a:picLocks noChangeAspect="1"/>
          </p:cNvPicPr>
          <p:nvPr/>
        </p:nvPicPr>
        <p:blipFill>
          <a:blip r:embed="rId2"/>
          <a:stretch>
            <a:fillRect/>
          </a:stretch>
        </p:blipFill>
        <p:spPr>
          <a:xfrm>
            <a:off x="1032206" y="4143374"/>
            <a:ext cx="9912572" cy="2714625"/>
          </a:xfrm>
          <a:prstGeom prst="rect">
            <a:avLst/>
          </a:prstGeom>
        </p:spPr>
      </p:pic>
      <p:sp>
        <p:nvSpPr>
          <p:cNvPr id="5" name="Title 1">
            <a:extLst>
              <a:ext uri="{FF2B5EF4-FFF2-40B4-BE49-F238E27FC236}">
                <a16:creationId xmlns:a16="http://schemas.microsoft.com/office/drawing/2014/main" id="{EF0B995D-0AE2-2757-A180-A2B3D2D1DD5C}"/>
              </a:ext>
            </a:extLst>
          </p:cNvPr>
          <p:cNvSpPr txBox="1">
            <a:spLocks/>
          </p:cNvSpPr>
          <p:nvPr/>
        </p:nvSpPr>
        <p:spPr>
          <a:xfrm>
            <a:off x="3715140" y="3640138"/>
            <a:ext cx="4082660" cy="395288"/>
          </a:xfrm>
          <a:prstGeom prst="rect">
            <a:avLst/>
          </a:prstGeom>
        </p:spPr>
        <p:txBody>
          <a:bodyPr vert="horz" lIns="91440" tIns="45720" rIns="91440" bIns="45720" rtlCol="0" anchor="ctr">
            <a:normAutofit fontScale="97500" lnSpcReduction="10000"/>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en-US" sz="2400" b="1">
                <a:latin typeface="+mn-lt"/>
              </a:rPr>
              <a:t>The quality circle process</a:t>
            </a:r>
            <a:endParaRPr lang="en-AU" sz="2400" b="1" dirty="0">
              <a:latin typeface="+mn-lt"/>
            </a:endParaRPr>
          </a:p>
        </p:txBody>
      </p:sp>
    </p:spTree>
    <p:extLst>
      <p:ext uri="{BB962C8B-B14F-4D97-AF65-F5344CB8AC3E}">
        <p14:creationId xmlns:p14="http://schemas.microsoft.com/office/powerpoint/2010/main" val="1985595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273440" y="90632"/>
            <a:ext cx="9970698" cy="686888"/>
          </a:xfrm>
        </p:spPr>
        <p:txBody>
          <a:bodyPr/>
          <a:lstStyle/>
          <a:p>
            <a:r>
              <a:rPr lang="en-US" sz="2400" b="1" dirty="0">
                <a:solidFill>
                  <a:schemeClr val="accent1"/>
                </a:solidFill>
                <a:latin typeface="+mn-lt"/>
              </a:rPr>
              <a:t>6. Total quality management (TQM) (cont.)</a:t>
            </a:r>
            <a:endParaRPr lang="en-AU" sz="2400" b="1" dirty="0">
              <a:solidFill>
                <a:schemeClr val="accent1"/>
              </a:solidFill>
              <a:latin typeface="+mn-lt"/>
            </a:endParaRPr>
          </a:p>
        </p:txBody>
      </p:sp>
      <p:sp>
        <p:nvSpPr>
          <p:cNvPr id="9" name="Content Placeholder 5">
            <a:extLst>
              <a:ext uri="{FF2B5EF4-FFF2-40B4-BE49-F238E27FC236}">
                <a16:creationId xmlns:a16="http://schemas.microsoft.com/office/drawing/2014/main" id="{BD5F29B4-7E70-AD22-462A-D8C409503E90}"/>
              </a:ext>
            </a:extLst>
          </p:cNvPr>
          <p:cNvSpPr txBox="1">
            <a:spLocks/>
          </p:cNvSpPr>
          <p:nvPr/>
        </p:nvSpPr>
        <p:spPr>
          <a:xfrm>
            <a:off x="273440" y="1079743"/>
            <a:ext cx="11702660" cy="130785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solidFill>
              </a:rPr>
              <a:t>The </a:t>
            </a:r>
            <a:r>
              <a:rPr lang="en-US" sz="2400" b="0" i="0" u="none" strike="noStrike" baseline="0" dirty="0">
                <a:solidFill>
                  <a:srgbClr val="7030A0"/>
                </a:solidFill>
              </a:rPr>
              <a:t>continuous process </a:t>
            </a:r>
            <a:r>
              <a:rPr lang="en-US" sz="2400" b="0" i="0" u="none" strike="noStrike" baseline="0" dirty="0">
                <a:solidFill>
                  <a:schemeClr val="tx2"/>
                </a:solidFill>
              </a:rPr>
              <a:t>of </a:t>
            </a:r>
            <a:r>
              <a:rPr lang="en-US" sz="2400" b="0" i="0" u="none" strike="noStrike" baseline="0" dirty="0">
                <a:solidFill>
                  <a:srgbClr val="7030A0"/>
                </a:solidFill>
              </a:rPr>
              <a:t>measuring</a:t>
            </a:r>
            <a:r>
              <a:rPr lang="en-US" sz="2400" b="0" i="0" u="none" strike="noStrike" baseline="0" dirty="0">
                <a:solidFill>
                  <a:schemeClr val="tx2"/>
                </a:solidFill>
              </a:rPr>
              <a:t> products, services and practices </a:t>
            </a:r>
            <a:r>
              <a:rPr lang="en-US" sz="2400" b="0" i="0" u="none" strike="noStrike" baseline="0" dirty="0">
                <a:solidFill>
                  <a:srgbClr val="7030A0"/>
                </a:solidFill>
              </a:rPr>
              <a:t>against major competitors or industry leaders</a:t>
            </a:r>
          </a:p>
          <a:p>
            <a:pPr algn="l"/>
            <a:r>
              <a:rPr lang="en-US" sz="2400" dirty="0">
                <a:solidFill>
                  <a:schemeClr val="tx2"/>
                </a:solidFill>
              </a:rPr>
              <a:t>A five-step benchmarking process:</a:t>
            </a:r>
            <a:endParaRPr lang="en-AU" sz="2400" dirty="0">
              <a:solidFill>
                <a:schemeClr val="tx2"/>
              </a:solidFill>
            </a:endParaRPr>
          </a:p>
        </p:txBody>
      </p:sp>
      <p:sp>
        <p:nvSpPr>
          <p:cNvPr id="10" name="Text Placeholder 2">
            <a:extLst>
              <a:ext uri="{FF2B5EF4-FFF2-40B4-BE49-F238E27FC236}">
                <a16:creationId xmlns:a16="http://schemas.microsoft.com/office/drawing/2014/main" id="{4BF7FF00-BB07-A8D4-4EFF-BD18B02561F2}"/>
              </a:ext>
            </a:extLst>
          </p:cNvPr>
          <p:cNvSpPr txBox="1">
            <a:spLocks/>
          </p:cNvSpPr>
          <p:nvPr/>
        </p:nvSpPr>
        <p:spPr>
          <a:xfrm>
            <a:off x="273440" y="704004"/>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solidFill>
                  <a:srgbClr val="00B050"/>
                </a:solidFill>
              </a:rPr>
              <a:t>Benchmarking</a:t>
            </a:r>
          </a:p>
        </p:txBody>
      </p:sp>
      <p:pic>
        <p:nvPicPr>
          <p:cNvPr id="3" name="Picture 2">
            <a:extLst>
              <a:ext uri="{FF2B5EF4-FFF2-40B4-BE49-F238E27FC236}">
                <a16:creationId xmlns:a16="http://schemas.microsoft.com/office/drawing/2014/main" id="{A3F1313B-0140-7847-FBD0-11FBD5E78113}"/>
              </a:ext>
            </a:extLst>
          </p:cNvPr>
          <p:cNvPicPr>
            <a:picLocks noChangeAspect="1"/>
          </p:cNvPicPr>
          <p:nvPr/>
        </p:nvPicPr>
        <p:blipFill>
          <a:blip r:embed="rId2"/>
          <a:stretch>
            <a:fillRect/>
          </a:stretch>
        </p:blipFill>
        <p:spPr>
          <a:xfrm>
            <a:off x="944631" y="2689824"/>
            <a:ext cx="10009119" cy="2987076"/>
          </a:xfrm>
          <a:prstGeom prst="rect">
            <a:avLst/>
          </a:prstGeom>
        </p:spPr>
      </p:pic>
    </p:spTree>
    <p:extLst>
      <p:ext uri="{BB962C8B-B14F-4D97-AF65-F5344CB8AC3E}">
        <p14:creationId xmlns:p14="http://schemas.microsoft.com/office/powerpoint/2010/main" val="85278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81390" y="83797"/>
            <a:ext cx="9970698" cy="708025"/>
          </a:xfrm>
        </p:spPr>
        <p:txBody>
          <a:bodyPr/>
          <a:lstStyle/>
          <a:p>
            <a:r>
              <a:rPr lang="en-US" sz="2400" b="1" dirty="0">
                <a:latin typeface="+mn-lt"/>
              </a:rPr>
              <a:t>Total quality management (TQM) (cont.)</a:t>
            </a:r>
            <a:endParaRPr lang="en-AU" sz="2400" b="1" dirty="0">
              <a:latin typeface="+mn-lt"/>
            </a:endParaRPr>
          </a:p>
        </p:txBody>
      </p:sp>
      <p:sp>
        <p:nvSpPr>
          <p:cNvPr id="13" name="Content Placeholder 5">
            <a:extLst>
              <a:ext uri="{FF2B5EF4-FFF2-40B4-BE49-F238E27FC236}">
                <a16:creationId xmlns:a16="http://schemas.microsoft.com/office/drawing/2014/main" id="{243FD989-C9D4-C527-6557-3B2C3D10C76F}"/>
              </a:ext>
            </a:extLst>
          </p:cNvPr>
          <p:cNvSpPr txBox="1">
            <a:spLocks/>
          </p:cNvSpPr>
          <p:nvPr/>
        </p:nvSpPr>
        <p:spPr>
          <a:xfrm>
            <a:off x="304800" y="1059679"/>
            <a:ext cx="11582399" cy="437794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0" i="0" u="none" strike="noStrike" baseline="0" dirty="0">
                <a:solidFill>
                  <a:schemeClr val="tx2"/>
                </a:solidFill>
              </a:rPr>
              <a:t>A quality control approach that </a:t>
            </a:r>
            <a:r>
              <a:rPr lang="en-US" b="0" i="0" u="none" strike="noStrike" baseline="0" dirty="0" err="1">
                <a:solidFill>
                  <a:schemeClr val="tx2"/>
                </a:solidFill>
              </a:rPr>
              <a:t>emphasises</a:t>
            </a:r>
            <a:r>
              <a:rPr lang="en-US" b="0" i="0" u="none" strike="noStrike" baseline="0" dirty="0">
                <a:solidFill>
                  <a:schemeClr val="tx2"/>
                </a:solidFill>
              </a:rPr>
              <a:t> a relentless pursuit of higher quality and lower costs</a:t>
            </a:r>
          </a:p>
          <a:p>
            <a:pPr lvl="1"/>
            <a:r>
              <a:rPr lang="en-US" b="0" i="0" u="none" strike="noStrike" baseline="0" dirty="0">
                <a:solidFill>
                  <a:schemeClr val="tx2"/>
                </a:solidFill>
              </a:rPr>
              <a:t>Based on the Greek letter </a:t>
            </a:r>
            <a:r>
              <a:rPr lang="en-US" b="0" i="1" u="none" strike="noStrike" baseline="0" dirty="0">
                <a:solidFill>
                  <a:schemeClr val="tx2"/>
                </a:solidFill>
              </a:rPr>
              <a:t>sigma</a:t>
            </a:r>
            <a:r>
              <a:rPr lang="en-US" b="0" i="0" u="none" strike="noStrike" baseline="0" dirty="0">
                <a:solidFill>
                  <a:schemeClr val="tx2"/>
                </a:solidFill>
              </a:rPr>
              <a:t>, which statisticians use to measure how far something deviates from perfection</a:t>
            </a:r>
            <a:endParaRPr lang="en-US" dirty="0">
              <a:solidFill>
                <a:schemeClr val="tx2"/>
              </a:solidFill>
            </a:endParaRPr>
          </a:p>
          <a:p>
            <a:pPr lvl="1"/>
            <a:r>
              <a:rPr lang="en-US" b="0" i="0" u="none" strike="noStrike" baseline="0" dirty="0">
                <a:solidFill>
                  <a:srgbClr val="7030A0"/>
                </a:solidFill>
              </a:rPr>
              <a:t>A highly ambitious </a:t>
            </a:r>
            <a:r>
              <a:rPr lang="en-US" sz="2000" b="0" i="0" u="none" strike="noStrike" baseline="0" dirty="0">
                <a:solidFill>
                  <a:srgbClr val="7030A0"/>
                </a:solidFill>
              </a:rPr>
              <a:t>quality standard that specifies a goal of no more than 3.4 defects per million parts</a:t>
            </a:r>
            <a:endParaRPr lang="en-AU" sz="2000" dirty="0">
              <a:solidFill>
                <a:srgbClr val="7030A0"/>
              </a:solidFill>
            </a:endParaRPr>
          </a:p>
        </p:txBody>
      </p:sp>
      <p:sp>
        <p:nvSpPr>
          <p:cNvPr id="14" name="Text Placeholder 2">
            <a:extLst>
              <a:ext uri="{FF2B5EF4-FFF2-40B4-BE49-F238E27FC236}">
                <a16:creationId xmlns:a16="http://schemas.microsoft.com/office/drawing/2014/main" id="{1FC48295-886D-6AE4-0636-81F42FCF5FF4}"/>
              </a:ext>
            </a:extLst>
          </p:cNvPr>
          <p:cNvSpPr txBox="1">
            <a:spLocks/>
          </p:cNvSpPr>
          <p:nvPr/>
        </p:nvSpPr>
        <p:spPr>
          <a:xfrm>
            <a:off x="286139" y="690132"/>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solidFill>
                  <a:srgbClr val="00B050"/>
                </a:solidFill>
              </a:rPr>
              <a:t>Six Sigma</a:t>
            </a:r>
          </a:p>
        </p:txBody>
      </p:sp>
      <p:sp>
        <p:nvSpPr>
          <p:cNvPr id="4" name="TextBox 3">
            <a:extLst>
              <a:ext uri="{FF2B5EF4-FFF2-40B4-BE49-F238E27FC236}">
                <a16:creationId xmlns:a16="http://schemas.microsoft.com/office/drawing/2014/main" id="{5B908129-E4C0-CE50-1FA9-623A0A479304}"/>
              </a:ext>
            </a:extLst>
          </p:cNvPr>
          <p:cNvSpPr txBox="1"/>
          <p:nvPr/>
        </p:nvSpPr>
        <p:spPr>
          <a:xfrm>
            <a:off x="136525" y="3481331"/>
            <a:ext cx="6096000" cy="342384"/>
          </a:xfrm>
          <a:prstGeom prst="rect">
            <a:avLst/>
          </a:prstGeom>
        </p:spPr>
        <p:txBody>
          <a:bodyPr anchor="b"/>
          <a:lstStyle>
            <a:defPPr>
              <a:defRPr lang="en-US"/>
            </a:defPPr>
            <a:lvl1pPr marL="0" indent="0" defTabSz="914400" eaLnBrk="1" hangingPunct="1">
              <a:lnSpc>
                <a:spcPct val="90000"/>
              </a:lnSpc>
              <a:spcBef>
                <a:spcPts val="1000"/>
              </a:spcBef>
              <a:buFont typeface="Arial" panose="020B0604020202020204" pitchFamily="34" charset="0"/>
              <a:buNone/>
              <a:defRPr sz="2400" b="1">
                <a:solidFill>
                  <a:srgbClr val="00B050"/>
                </a:solidFill>
                <a:latin typeface="+mn-lt"/>
              </a:defRPr>
            </a:lvl1pPr>
            <a:lvl2pPr indent="0" eaLnBrk="1" hangingPunct="1">
              <a:lnSpc>
                <a:spcPct val="90000"/>
              </a:lnSpc>
              <a:spcBef>
                <a:spcPts val="500"/>
              </a:spcBef>
              <a:buFont typeface="Arial" panose="020B0604020202020204" pitchFamily="34" charset="0"/>
              <a:buNone/>
              <a:defRPr sz="2000" b="1">
                <a:latin typeface="+mn-lt"/>
              </a:defRPr>
            </a:lvl2pPr>
            <a:lvl3pPr indent="0" eaLnBrk="1" hangingPunct="1">
              <a:lnSpc>
                <a:spcPct val="90000"/>
              </a:lnSpc>
              <a:spcBef>
                <a:spcPts val="500"/>
              </a:spcBef>
              <a:buFont typeface="Arial" panose="020B0604020202020204" pitchFamily="34" charset="0"/>
              <a:buNone/>
              <a:defRPr sz="1800" b="1">
                <a:latin typeface="+mn-lt"/>
              </a:defRPr>
            </a:lvl3pPr>
            <a:lvl4pPr indent="0" eaLnBrk="1" hangingPunct="1">
              <a:lnSpc>
                <a:spcPct val="90000"/>
              </a:lnSpc>
              <a:spcBef>
                <a:spcPts val="500"/>
              </a:spcBef>
              <a:buFont typeface="Arial" panose="020B0604020202020204" pitchFamily="34" charset="0"/>
              <a:buNone/>
              <a:defRPr sz="1600" b="1">
                <a:latin typeface="+mn-lt"/>
              </a:defRPr>
            </a:lvl4pPr>
            <a:lvl5pPr indent="0" eaLnBrk="1" hangingPunct="1">
              <a:lnSpc>
                <a:spcPct val="90000"/>
              </a:lnSpc>
              <a:spcBef>
                <a:spcPts val="500"/>
              </a:spcBef>
              <a:buFont typeface="Arial" panose="020B0604020202020204" pitchFamily="34" charset="0"/>
              <a:buNone/>
              <a:defRPr sz="1600" b="1">
                <a:latin typeface="+mn-lt"/>
              </a:defRPr>
            </a:lvl5pPr>
            <a:lvl6pPr indent="0">
              <a:lnSpc>
                <a:spcPct val="90000"/>
              </a:lnSpc>
              <a:spcBef>
                <a:spcPts val="500"/>
              </a:spcBef>
              <a:buFont typeface="Arial" panose="020B0604020202020204" pitchFamily="34" charset="0"/>
              <a:buNone/>
              <a:defRPr sz="1600" b="1">
                <a:latin typeface="+mn-lt"/>
              </a:defRPr>
            </a:lvl6pPr>
            <a:lvl7pPr indent="0">
              <a:lnSpc>
                <a:spcPct val="90000"/>
              </a:lnSpc>
              <a:spcBef>
                <a:spcPts val="500"/>
              </a:spcBef>
              <a:buFont typeface="Arial" panose="020B0604020202020204" pitchFamily="34" charset="0"/>
              <a:buNone/>
              <a:defRPr sz="1600" b="1">
                <a:latin typeface="+mn-lt"/>
              </a:defRPr>
            </a:lvl7pPr>
            <a:lvl8pPr indent="0">
              <a:lnSpc>
                <a:spcPct val="90000"/>
              </a:lnSpc>
              <a:spcBef>
                <a:spcPts val="500"/>
              </a:spcBef>
              <a:buFont typeface="Arial" panose="020B0604020202020204" pitchFamily="34" charset="0"/>
              <a:buNone/>
              <a:defRPr sz="1600" b="1">
                <a:latin typeface="+mn-lt"/>
              </a:defRPr>
            </a:lvl8pPr>
            <a:lvl9pPr indent="0">
              <a:lnSpc>
                <a:spcPct val="90000"/>
              </a:lnSpc>
              <a:spcBef>
                <a:spcPts val="500"/>
              </a:spcBef>
              <a:buFont typeface="Arial" panose="020B0604020202020204" pitchFamily="34" charset="0"/>
              <a:buNone/>
              <a:defRPr sz="1600" b="1">
                <a:latin typeface="+mn-lt"/>
              </a:defRPr>
            </a:lvl9pPr>
          </a:lstStyle>
          <a:p>
            <a:r>
              <a:rPr lang="en-AU" dirty="0"/>
              <a:t>Quality partnering</a:t>
            </a:r>
          </a:p>
        </p:txBody>
      </p:sp>
      <p:sp>
        <p:nvSpPr>
          <p:cNvPr id="6" name="TextBox 5">
            <a:extLst>
              <a:ext uri="{FF2B5EF4-FFF2-40B4-BE49-F238E27FC236}">
                <a16:creationId xmlns:a16="http://schemas.microsoft.com/office/drawing/2014/main" id="{FD8D6CE2-DE41-3282-3466-0FD3DFA69885}"/>
              </a:ext>
            </a:extLst>
          </p:cNvPr>
          <p:cNvSpPr txBox="1"/>
          <p:nvPr/>
        </p:nvSpPr>
        <p:spPr>
          <a:xfrm>
            <a:off x="482600" y="3930988"/>
            <a:ext cx="11499850" cy="1938992"/>
          </a:xfrm>
          <a:prstGeom prst="rect">
            <a:avLst/>
          </a:prstGeom>
          <a:noFill/>
        </p:spPr>
        <p:txBody>
          <a:bodyPr wrap="square">
            <a:spAutoFit/>
          </a:bodyPr>
          <a:lstStyle/>
          <a:p>
            <a:pPr marL="742950" lvl="1" indent="-285750">
              <a:buFont typeface="Arial" panose="020B0604020202020204" pitchFamily="34" charset="0"/>
              <a:buChar char="•"/>
            </a:pPr>
            <a:r>
              <a:rPr lang="en-US" sz="2400" b="1" i="0" u="none" strike="noStrike" baseline="0" dirty="0">
                <a:solidFill>
                  <a:schemeClr val="tx2"/>
                </a:solidFill>
                <a:latin typeface="Cordale-Bold"/>
              </a:rPr>
              <a:t>Quality partnering </a:t>
            </a:r>
            <a:r>
              <a:rPr lang="en-US" sz="2400" b="0" i="0" u="none" strike="noStrike" baseline="0" dirty="0">
                <a:solidFill>
                  <a:schemeClr val="tx2"/>
                </a:solidFill>
                <a:latin typeface="Cordale-Regular"/>
              </a:rPr>
              <a:t>involves assigning dedicated personnel within a particular functional area of the business.</a:t>
            </a:r>
          </a:p>
          <a:p>
            <a:pPr marL="742950" lvl="1" indent="-285750">
              <a:buFont typeface="Arial" panose="020B0604020202020204" pitchFamily="34" charset="0"/>
              <a:buChar char="•"/>
            </a:pPr>
            <a:r>
              <a:rPr lang="en-US" sz="2400" dirty="0">
                <a:solidFill>
                  <a:schemeClr val="tx2"/>
                </a:solidFill>
                <a:latin typeface="Cordale-Regular"/>
              </a:rPr>
              <a:t>T</a:t>
            </a:r>
            <a:r>
              <a:rPr lang="en-US" sz="2400" b="0" i="0" u="none" strike="noStrike" baseline="0" dirty="0">
                <a:solidFill>
                  <a:schemeClr val="tx2"/>
                </a:solidFill>
                <a:latin typeface="Cordale-Regular"/>
              </a:rPr>
              <a:t>he quality control personnel work alongside others within a functional area, </a:t>
            </a:r>
            <a:r>
              <a:rPr lang="en-US" sz="2400" b="0" i="0" u="none" strike="noStrike" baseline="0" dirty="0">
                <a:solidFill>
                  <a:srgbClr val="7030A0"/>
                </a:solidFill>
                <a:latin typeface="Cordale-Regular"/>
              </a:rPr>
              <a:t>identifying opportunities for quality improvements throughout the work process</a:t>
            </a:r>
            <a:r>
              <a:rPr lang="en-US" sz="2400" b="0" i="0" u="none" strike="noStrike" baseline="0" dirty="0">
                <a:solidFill>
                  <a:schemeClr val="tx2"/>
                </a:solidFill>
                <a:latin typeface="Cordale-Regular"/>
              </a:rPr>
              <a:t>. This makes it possible </a:t>
            </a:r>
            <a:r>
              <a:rPr lang="en-US" sz="2400" b="0" i="0" u="none" strike="noStrike" baseline="0" dirty="0">
                <a:solidFill>
                  <a:srgbClr val="7030A0"/>
                </a:solidFill>
                <a:latin typeface="Cordale-Regular"/>
              </a:rPr>
              <a:t>to detect and address </a:t>
            </a:r>
            <a:r>
              <a:rPr lang="en-US" sz="2200" b="0" i="0" u="none" strike="noStrike" baseline="0" dirty="0">
                <a:solidFill>
                  <a:srgbClr val="7030A0"/>
                </a:solidFill>
                <a:latin typeface="Cordale-Regular"/>
              </a:rPr>
              <a:t>defects early in the product life cycle.</a:t>
            </a:r>
            <a:endParaRPr lang="en-AU" sz="2200" dirty="0">
              <a:solidFill>
                <a:srgbClr val="7030A0"/>
              </a:solidFill>
            </a:endParaRPr>
          </a:p>
        </p:txBody>
      </p:sp>
    </p:spTree>
    <p:extLst>
      <p:ext uri="{BB962C8B-B14F-4D97-AF65-F5344CB8AC3E}">
        <p14:creationId xmlns:p14="http://schemas.microsoft.com/office/powerpoint/2010/main" val="81955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84540" y="0"/>
            <a:ext cx="9970698" cy="631825"/>
          </a:xfrm>
        </p:spPr>
        <p:txBody>
          <a:bodyPr/>
          <a:lstStyle/>
          <a:p>
            <a:r>
              <a:rPr lang="en-US" sz="2400" b="1" dirty="0">
                <a:latin typeface="+mn-lt"/>
              </a:rPr>
              <a:t>Total quality management (TQM) (cont.)</a:t>
            </a:r>
            <a:endParaRPr lang="en-AU" sz="2400" b="1" dirty="0">
              <a:latin typeface="+mn-lt"/>
            </a:endParaRPr>
          </a:p>
        </p:txBody>
      </p:sp>
      <p:sp>
        <p:nvSpPr>
          <p:cNvPr id="13" name="Content Placeholder 5">
            <a:extLst>
              <a:ext uri="{FF2B5EF4-FFF2-40B4-BE49-F238E27FC236}">
                <a16:creationId xmlns:a16="http://schemas.microsoft.com/office/drawing/2014/main" id="{243FD989-C9D4-C527-6557-3B2C3D10C76F}"/>
              </a:ext>
            </a:extLst>
          </p:cNvPr>
          <p:cNvSpPr txBox="1">
            <a:spLocks/>
          </p:cNvSpPr>
          <p:nvPr/>
        </p:nvSpPr>
        <p:spPr>
          <a:xfrm>
            <a:off x="265664" y="1053760"/>
            <a:ext cx="11526285" cy="472474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solidFill>
              </a:rPr>
              <a:t>The implementation of a </a:t>
            </a:r>
            <a:r>
              <a:rPr lang="en-US" sz="2400" b="0" i="0" u="none" strike="noStrike" baseline="0" dirty="0">
                <a:solidFill>
                  <a:srgbClr val="7030A0"/>
                </a:solidFill>
              </a:rPr>
              <a:t>large number of</a:t>
            </a:r>
            <a:r>
              <a:rPr lang="en-US" sz="2400" dirty="0">
                <a:solidFill>
                  <a:srgbClr val="7030A0"/>
                </a:solidFill>
              </a:rPr>
              <a:t> </a:t>
            </a:r>
            <a:r>
              <a:rPr lang="en-US" sz="2400" b="0" i="0" u="none" strike="noStrike" baseline="0" dirty="0">
                <a:solidFill>
                  <a:srgbClr val="7030A0"/>
                </a:solidFill>
              </a:rPr>
              <a:t>small, incremental improvements </a:t>
            </a:r>
            <a:r>
              <a:rPr lang="en-US" sz="2400" b="0" i="0" u="none" strike="noStrike" baseline="0" dirty="0">
                <a:solidFill>
                  <a:schemeClr val="tx2"/>
                </a:solidFill>
              </a:rPr>
              <a:t>in all areas of the </a:t>
            </a:r>
            <a:r>
              <a:rPr lang="en-US" sz="2400" b="0" i="0" u="none" strike="noStrike" baseline="0" dirty="0" err="1">
                <a:solidFill>
                  <a:schemeClr val="tx2"/>
                </a:solidFill>
              </a:rPr>
              <a:t>organisation</a:t>
            </a:r>
            <a:r>
              <a:rPr lang="en-US" sz="2400" b="0" i="0" u="none" strike="noStrike" baseline="0" dirty="0">
                <a:solidFill>
                  <a:schemeClr val="tx2"/>
                </a:solidFill>
              </a:rPr>
              <a:t> on a continuing basis.</a:t>
            </a:r>
          </a:p>
          <a:p>
            <a:pPr algn="l"/>
            <a:r>
              <a:rPr lang="en-US" sz="2400" dirty="0">
                <a:solidFill>
                  <a:schemeClr val="tx2"/>
                </a:solidFill>
              </a:rPr>
              <a:t>Based on the philosophy that </a:t>
            </a:r>
            <a:r>
              <a:rPr lang="en-US" sz="2400" b="0" i="0" u="none" strike="noStrike" baseline="0" dirty="0">
                <a:solidFill>
                  <a:srgbClr val="7030A0"/>
                </a:solidFill>
              </a:rPr>
              <a:t>improving things a little bit at a time, all the ti</a:t>
            </a:r>
            <a:r>
              <a:rPr lang="en-US" sz="2400" b="0" i="0" u="none" strike="noStrike" baseline="0" dirty="0">
                <a:solidFill>
                  <a:schemeClr val="tx2"/>
                </a:solidFill>
              </a:rPr>
              <a:t>me, has the highest probability of success.</a:t>
            </a:r>
            <a:endParaRPr lang="en-AU" sz="2400" dirty="0">
              <a:solidFill>
                <a:schemeClr val="tx2"/>
              </a:solidFill>
            </a:endParaRPr>
          </a:p>
        </p:txBody>
      </p:sp>
      <p:sp>
        <p:nvSpPr>
          <p:cNvPr id="14" name="Text Placeholder 2">
            <a:extLst>
              <a:ext uri="{FF2B5EF4-FFF2-40B4-BE49-F238E27FC236}">
                <a16:creationId xmlns:a16="http://schemas.microsoft.com/office/drawing/2014/main" id="{1FC48295-886D-6AE4-0636-81F42FCF5FF4}"/>
              </a:ext>
            </a:extLst>
          </p:cNvPr>
          <p:cNvSpPr txBox="1">
            <a:spLocks/>
          </p:cNvSpPr>
          <p:nvPr/>
        </p:nvSpPr>
        <p:spPr>
          <a:xfrm>
            <a:off x="265664" y="633413"/>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solidFill>
                  <a:srgbClr val="00B050"/>
                </a:solidFill>
              </a:rPr>
              <a:t>Continuous improvement</a:t>
            </a:r>
          </a:p>
        </p:txBody>
      </p:sp>
    </p:spTree>
    <p:extLst>
      <p:ext uri="{BB962C8B-B14F-4D97-AF65-F5344CB8AC3E}">
        <p14:creationId xmlns:p14="http://schemas.microsoft.com/office/powerpoint/2010/main" val="205261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254850" y="123825"/>
            <a:ext cx="9970698" cy="587375"/>
          </a:xfrm>
        </p:spPr>
        <p:txBody>
          <a:bodyPr/>
          <a:lstStyle/>
          <a:p>
            <a:r>
              <a:rPr lang="en-US" b="1" dirty="0">
                <a:solidFill>
                  <a:srgbClr val="00649A"/>
                </a:solidFill>
              </a:rPr>
              <a:t>7. Trends in quality and financial control</a:t>
            </a:r>
            <a:endParaRPr lang="en-AU" b="1" dirty="0"/>
          </a:p>
        </p:txBody>
      </p:sp>
      <p:sp>
        <p:nvSpPr>
          <p:cNvPr id="8" name="Content Placeholder 5">
            <a:extLst>
              <a:ext uri="{FF2B5EF4-FFF2-40B4-BE49-F238E27FC236}">
                <a16:creationId xmlns:a16="http://schemas.microsoft.com/office/drawing/2014/main" id="{8174BEAB-8070-E7D2-0ED4-624F27B072CC}"/>
              </a:ext>
            </a:extLst>
          </p:cNvPr>
          <p:cNvSpPr txBox="1">
            <a:spLocks/>
          </p:cNvSpPr>
          <p:nvPr/>
        </p:nvSpPr>
        <p:spPr>
          <a:xfrm>
            <a:off x="254850" y="831850"/>
            <a:ext cx="11676800" cy="51816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solidFill>
              </a:rPr>
              <a:t>One impetus for TQM in most industries is the increasing significance of the global economy.</a:t>
            </a:r>
          </a:p>
          <a:p>
            <a:pPr algn="l"/>
            <a:r>
              <a:rPr lang="en-US" sz="2400" b="0" i="0" u="none" strike="noStrike" baseline="0" dirty="0">
                <a:solidFill>
                  <a:schemeClr val="tx2"/>
                </a:solidFill>
              </a:rPr>
              <a:t>Many countries have adopted a universal benchmark for quality management practices</a:t>
            </a:r>
            <a:r>
              <a:rPr lang="en-US" sz="2400" dirty="0">
                <a:solidFill>
                  <a:schemeClr val="tx2"/>
                </a:solidFill>
              </a:rPr>
              <a:t>.</a:t>
            </a:r>
          </a:p>
          <a:p>
            <a:pPr algn="l"/>
            <a:r>
              <a:rPr lang="en-US" sz="2400" b="1" i="0" u="none" strike="noStrike" baseline="0" dirty="0">
                <a:solidFill>
                  <a:schemeClr val="tx2"/>
                </a:solidFill>
              </a:rPr>
              <a:t>ISO 9000 standards</a:t>
            </a:r>
            <a:r>
              <a:rPr lang="en-US" sz="2400" b="1" dirty="0">
                <a:solidFill>
                  <a:schemeClr val="tx2"/>
                </a:solidFill>
              </a:rPr>
              <a:t> </a:t>
            </a:r>
            <a:r>
              <a:rPr lang="en-US" sz="2400" dirty="0">
                <a:solidFill>
                  <a:schemeClr val="tx2"/>
                </a:solidFill>
              </a:rPr>
              <a:t>are a</a:t>
            </a:r>
            <a:r>
              <a:rPr lang="en-US" sz="2400" i="0" u="none" strike="noStrike" baseline="0" dirty="0">
                <a:solidFill>
                  <a:schemeClr val="tx2"/>
                </a:solidFill>
              </a:rPr>
              <a:t> </a:t>
            </a:r>
            <a:r>
              <a:rPr lang="en-US" sz="2400" b="0" i="0" u="none" strike="noStrike" baseline="0" dirty="0">
                <a:solidFill>
                  <a:schemeClr val="tx2"/>
                </a:solidFill>
              </a:rPr>
              <a:t>set of international standards for quality management, setting uniform guidelines for processes to ensure that products conform to customer requirements.</a:t>
            </a:r>
            <a:endParaRPr lang="en-US" sz="2400" dirty="0">
              <a:solidFill>
                <a:schemeClr val="tx2"/>
              </a:solidFill>
            </a:endParaRPr>
          </a:p>
        </p:txBody>
      </p:sp>
    </p:spTree>
    <p:extLst>
      <p:ext uri="{BB962C8B-B14F-4D97-AF65-F5344CB8AC3E}">
        <p14:creationId xmlns:p14="http://schemas.microsoft.com/office/powerpoint/2010/main" val="99567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06B9-023B-EBA0-8ACA-FC7D20192D08}"/>
              </a:ext>
            </a:extLst>
          </p:cNvPr>
          <p:cNvSpPr>
            <a:spLocks noGrp="1"/>
          </p:cNvSpPr>
          <p:nvPr>
            <p:ph type="title"/>
          </p:nvPr>
        </p:nvSpPr>
        <p:spPr>
          <a:xfrm>
            <a:off x="749300" y="320679"/>
            <a:ext cx="10515600" cy="587371"/>
          </a:xfrm>
        </p:spPr>
        <p:txBody>
          <a:bodyPr/>
          <a:lstStyle/>
          <a:p>
            <a:r>
              <a:rPr lang="en-US" sz="2800" b="1" dirty="0">
                <a:solidFill>
                  <a:srgbClr val="00649A"/>
                </a:solidFill>
              </a:rPr>
              <a:t>Learning objectives</a:t>
            </a:r>
            <a:endParaRPr lang="en-US" b="1" dirty="0"/>
          </a:p>
        </p:txBody>
      </p:sp>
      <p:sp>
        <p:nvSpPr>
          <p:cNvPr id="3" name="Content Placeholder 5">
            <a:extLst>
              <a:ext uri="{FF2B5EF4-FFF2-40B4-BE49-F238E27FC236}">
                <a16:creationId xmlns:a16="http://schemas.microsoft.com/office/drawing/2014/main" id="{5B586FA9-EF1F-0194-0AD6-D51B399B7058}"/>
              </a:ext>
            </a:extLst>
          </p:cNvPr>
          <p:cNvSpPr txBox="1">
            <a:spLocks/>
          </p:cNvSpPr>
          <p:nvPr/>
        </p:nvSpPr>
        <p:spPr>
          <a:xfrm>
            <a:off x="539750" y="876300"/>
            <a:ext cx="10839449" cy="518795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noProof="0" dirty="0">
                <a:solidFill>
                  <a:schemeClr val="tx2"/>
                </a:solidFill>
                <a:latin typeface="+mn-lt"/>
                <a:cs typeface="Arial" panose="020B0604020202020204" pitchFamily="34" charset="0"/>
              </a:rPr>
              <a:t>Explain why </a:t>
            </a:r>
            <a:r>
              <a:rPr lang="en-US" sz="2400" noProof="0" dirty="0" err="1">
                <a:solidFill>
                  <a:schemeClr val="tx2"/>
                </a:solidFill>
                <a:latin typeface="+mn-lt"/>
                <a:cs typeface="Arial" panose="020B0604020202020204" pitchFamily="34" charset="0"/>
              </a:rPr>
              <a:t>organisational</a:t>
            </a:r>
            <a:r>
              <a:rPr lang="en-US" sz="2400" noProof="0" dirty="0">
                <a:solidFill>
                  <a:schemeClr val="tx2"/>
                </a:solidFill>
                <a:latin typeface="+mn-lt"/>
                <a:cs typeface="Arial" panose="020B0604020202020204" pitchFamily="34" charset="0"/>
              </a:rPr>
              <a:t> control is a key management function.</a:t>
            </a:r>
          </a:p>
          <a:p>
            <a:r>
              <a:rPr lang="en-US" sz="2400" noProof="0" dirty="0">
                <a:solidFill>
                  <a:schemeClr val="tx2"/>
                </a:solidFill>
                <a:latin typeface="+mn-lt"/>
                <a:cs typeface="Arial" panose="020B0604020202020204" pitchFamily="34" charset="0"/>
              </a:rPr>
              <a:t>Explain how the balanced scorecard addresses the four steps in the control process.</a:t>
            </a:r>
            <a:endParaRPr lang="en-US" sz="2400" dirty="0">
              <a:solidFill>
                <a:schemeClr val="tx2"/>
              </a:solidFill>
            </a:endParaRPr>
          </a:p>
          <a:p>
            <a:r>
              <a:rPr lang="en-US" sz="2400" noProof="0" dirty="0">
                <a:solidFill>
                  <a:schemeClr val="tx2"/>
                </a:solidFill>
                <a:latin typeface="+mn-lt"/>
                <a:cs typeface="Arial" panose="020B0604020202020204" pitchFamily="34" charset="0"/>
              </a:rPr>
              <a:t>Explain how expense budgets and cash budgets are useful as management controls.</a:t>
            </a:r>
            <a:endParaRPr lang="en-US" sz="2400" dirty="0">
              <a:solidFill>
                <a:schemeClr val="tx2"/>
              </a:solidFill>
            </a:endParaRPr>
          </a:p>
          <a:p>
            <a:r>
              <a:rPr lang="en-US" sz="2400" noProof="0" dirty="0">
                <a:solidFill>
                  <a:schemeClr val="tx2"/>
                </a:solidFill>
                <a:latin typeface="+mn-lt"/>
                <a:cs typeface="Arial" panose="020B0604020202020204" pitchFamily="34" charset="0"/>
              </a:rPr>
              <a:t>Discuss the use of financial statements and financial analysis as management controls.</a:t>
            </a:r>
            <a:endParaRPr lang="en-US" sz="2400" dirty="0">
              <a:solidFill>
                <a:schemeClr val="tx2"/>
              </a:solidFill>
            </a:endParaRPr>
          </a:p>
          <a:p>
            <a:r>
              <a:rPr lang="en-US" sz="2400" kern="1200" dirty="0">
                <a:solidFill>
                  <a:schemeClr val="tx2"/>
                </a:solidFill>
                <a:latin typeface="Calibri" panose="020F0502020204030204"/>
                <a:ea typeface="+mn-ea"/>
                <a:cs typeface="Arial" panose="020B0604020202020204" pitchFamily="34" charset="0"/>
              </a:rPr>
              <a:t>Contrast the hierarchical and </a:t>
            </a:r>
            <a:r>
              <a:rPr lang="en-US" sz="2400" kern="1200" dirty="0" err="1">
                <a:solidFill>
                  <a:schemeClr val="tx2"/>
                </a:solidFill>
                <a:latin typeface="Calibri" panose="020F0502020204030204"/>
                <a:ea typeface="+mn-ea"/>
                <a:cs typeface="Arial" panose="020B0604020202020204" pitchFamily="34" charset="0"/>
              </a:rPr>
              <a:t>decentralised</a:t>
            </a:r>
            <a:r>
              <a:rPr lang="en-US" sz="2400" kern="1200" dirty="0">
                <a:solidFill>
                  <a:schemeClr val="tx2"/>
                </a:solidFill>
                <a:latin typeface="Calibri" panose="020F0502020204030204"/>
                <a:ea typeface="+mn-ea"/>
                <a:cs typeface="Arial" panose="020B0604020202020204" pitchFamily="34" charset="0"/>
              </a:rPr>
              <a:t> methods of control.</a:t>
            </a:r>
            <a:endParaRPr lang="en-AU" sz="2400" dirty="0">
              <a:solidFill>
                <a:schemeClr val="tx2"/>
              </a:solidFill>
              <a:latin typeface="Calibri" panose="020F0502020204030204"/>
              <a:cs typeface="Arial" panose="020B0604020202020204" pitchFamily="34" charset="0"/>
            </a:endParaRPr>
          </a:p>
          <a:p>
            <a:r>
              <a:rPr lang="en-US" sz="2400" dirty="0">
                <a:solidFill>
                  <a:schemeClr val="tx2"/>
                </a:solidFill>
                <a:latin typeface="Calibri" panose="020F0502020204030204"/>
                <a:cs typeface="Arial" panose="020B0604020202020204" pitchFamily="34" charset="0"/>
              </a:rPr>
              <a:t>Describe the concept of total quality management (TQM) and major TQM</a:t>
            </a:r>
            <a:r>
              <a:rPr lang="en-AU" sz="2400" dirty="0">
                <a:solidFill>
                  <a:schemeClr val="tx2"/>
                </a:solidFill>
              </a:rPr>
              <a:t> </a:t>
            </a:r>
            <a:r>
              <a:rPr lang="en-US" sz="2400" dirty="0">
                <a:solidFill>
                  <a:schemeClr val="tx2"/>
                </a:solidFill>
                <a:latin typeface="Calibri" panose="020F0502020204030204"/>
                <a:cs typeface="Arial" panose="020B0604020202020204" pitchFamily="34" charset="0"/>
              </a:rPr>
              <a:t>techniques, including quality circles, benchmarking, Six Sigma principles, quality</a:t>
            </a:r>
            <a:r>
              <a:rPr lang="en-AU" sz="2400" dirty="0">
                <a:solidFill>
                  <a:schemeClr val="tx2"/>
                </a:solidFill>
              </a:rPr>
              <a:t> </a:t>
            </a:r>
            <a:r>
              <a:rPr lang="en-US" sz="2400" dirty="0">
                <a:solidFill>
                  <a:schemeClr val="tx2"/>
                </a:solidFill>
                <a:latin typeface="Calibri" panose="020F0502020204030204"/>
                <a:cs typeface="Arial" panose="020B0604020202020204" pitchFamily="34" charset="0"/>
              </a:rPr>
              <a:t>partnering and continuous improvement.</a:t>
            </a:r>
            <a:endParaRPr lang="en-AU" sz="2400" dirty="0">
              <a:solidFill>
                <a:schemeClr val="tx2"/>
              </a:solidFill>
            </a:endParaRPr>
          </a:p>
          <a:p>
            <a:r>
              <a:rPr lang="en-US" sz="2400" dirty="0">
                <a:solidFill>
                  <a:schemeClr val="tx2"/>
                </a:solidFill>
                <a:latin typeface="Calibri" panose="020F0502020204030204"/>
                <a:cs typeface="Arial" panose="020B0604020202020204" pitchFamily="34" charset="0"/>
              </a:rPr>
              <a:t>Describe the trends in quality and financial control.</a:t>
            </a:r>
            <a:endParaRPr lang="en-AU" sz="2400" dirty="0">
              <a:solidFill>
                <a:schemeClr val="tx2"/>
              </a:solidFill>
            </a:endParaRPr>
          </a:p>
          <a:p>
            <a:r>
              <a:rPr lang="en-US" sz="2400" dirty="0">
                <a:solidFill>
                  <a:schemeClr val="tx2"/>
                </a:solidFill>
                <a:latin typeface="Calibri" panose="020F0502020204030204"/>
                <a:cs typeface="Arial" panose="020B0604020202020204" pitchFamily="34" charset="0"/>
              </a:rPr>
              <a:t>Describe the qualities of effective control systems.</a:t>
            </a:r>
            <a:endParaRPr lang="en-AU" sz="2400" dirty="0">
              <a:solidFill>
                <a:schemeClr val="tx2"/>
              </a:solidFill>
            </a:endParaRPr>
          </a:p>
          <a:p>
            <a:pPr lvl="0"/>
            <a:endParaRPr lang="en-US" sz="1600" dirty="0"/>
          </a:p>
        </p:txBody>
      </p:sp>
    </p:spTree>
    <p:extLst>
      <p:ext uri="{BB962C8B-B14F-4D97-AF65-F5344CB8AC3E}">
        <p14:creationId xmlns:p14="http://schemas.microsoft.com/office/powerpoint/2010/main" val="27132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286139" y="105323"/>
            <a:ext cx="10558657" cy="733425"/>
          </a:xfrm>
        </p:spPr>
        <p:txBody>
          <a:bodyPr/>
          <a:lstStyle/>
          <a:p>
            <a:r>
              <a:rPr lang="en-US" b="1" dirty="0">
                <a:solidFill>
                  <a:srgbClr val="00649A"/>
                </a:solidFill>
              </a:rPr>
              <a:t>8. Qualities of effective control systems</a:t>
            </a:r>
            <a:endParaRPr lang="en-AU" b="1" dirty="0">
              <a:solidFill>
                <a:srgbClr val="00649A"/>
              </a:solidFill>
            </a:endParaRPr>
          </a:p>
        </p:txBody>
      </p:sp>
      <p:graphicFrame>
        <p:nvGraphicFramePr>
          <p:cNvPr id="4" name="Content Placeholder 8">
            <a:extLst>
              <a:ext uri="{FF2B5EF4-FFF2-40B4-BE49-F238E27FC236}">
                <a16:creationId xmlns:a16="http://schemas.microsoft.com/office/drawing/2014/main" id="{9F0AD680-EAB6-312E-9E95-86D40F86C302}"/>
              </a:ext>
            </a:extLst>
          </p:cNvPr>
          <p:cNvGraphicFramePr>
            <a:graphicFrameLocks/>
          </p:cNvGraphicFramePr>
          <p:nvPr>
            <p:extLst>
              <p:ext uri="{D42A27DB-BD31-4B8C-83A1-F6EECF244321}">
                <p14:modId xmlns:p14="http://schemas.microsoft.com/office/powerpoint/2010/main" val="3579692235"/>
              </p:ext>
            </p:extLst>
          </p:nvPr>
        </p:nvGraphicFramePr>
        <p:xfrm>
          <a:off x="754690" y="2191610"/>
          <a:ext cx="10558656" cy="380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2">
            <a:extLst>
              <a:ext uri="{FF2B5EF4-FFF2-40B4-BE49-F238E27FC236}">
                <a16:creationId xmlns:a16="http://schemas.microsoft.com/office/drawing/2014/main" id="{A10B2428-CB91-C86C-64FC-8244856D6BC8}"/>
              </a:ext>
            </a:extLst>
          </p:cNvPr>
          <p:cNvSpPr txBox="1">
            <a:spLocks/>
          </p:cNvSpPr>
          <p:nvPr/>
        </p:nvSpPr>
        <p:spPr>
          <a:xfrm>
            <a:off x="3064193" y="1791290"/>
            <a:ext cx="5725846"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sz="2000" dirty="0"/>
              <a:t>Effective control systems share the following traits:</a:t>
            </a:r>
          </a:p>
        </p:txBody>
      </p:sp>
    </p:spTree>
    <p:extLst>
      <p:ext uri="{BB962C8B-B14F-4D97-AF65-F5344CB8AC3E}">
        <p14:creationId xmlns:p14="http://schemas.microsoft.com/office/powerpoint/2010/main" val="66765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1ED8C-C425-50FB-0E39-DCE6F4B8D7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7045197-B31D-B913-5391-3D40F8FB8AC4}"/>
              </a:ext>
            </a:extLst>
          </p:cNvPr>
          <p:cNvSpPr>
            <a:spLocks noGrp="1"/>
          </p:cNvSpPr>
          <p:nvPr>
            <p:ph type="title"/>
          </p:nvPr>
        </p:nvSpPr>
        <p:spPr>
          <a:xfrm>
            <a:off x="254850" y="123825"/>
            <a:ext cx="9970698" cy="352425"/>
          </a:xfrm>
        </p:spPr>
        <p:txBody>
          <a:bodyPr>
            <a:normAutofit fontScale="90000"/>
          </a:bodyPr>
          <a:lstStyle/>
          <a:p>
            <a:r>
              <a:rPr lang="en-US" b="1" dirty="0">
                <a:solidFill>
                  <a:srgbClr val="00649A"/>
                </a:solidFill>
              </a:rPr>
              <a:t>Summary</a:t>
            </a:r>
            <a:endParaRPr lang="en-AU" b="1" dirty="0"/>
          </a:p>
        </p:txBody>
      </p:sp>
      <p:sp>
        <p:nvSpPr>
          <p:cNvPr id="8" name="Content Placeholder 5">
            <a:extLst>
              <a:ext uri="{FF2B5EF4-FFF2-40B4-BE49-F238E27FC236}">
                <a16:creationId xmlns:a16="http://schemas.microsoft.com/office/drawing/2014/main" id="{48A531F2-CEC1-53F5-2B36-0113AC153002}"/>
              </a:ext>
            </a:extLst>
          </p:cNvPr>
          <p:cNvSpPr txBox="1">
            <a:spLocks/>
          </p:cNvSpPr>
          <p:nvPr/>
        </p:nvSpPr>
        <p:spPr>
          <a:xfrm>
            <a:off x="254850" y="596900"/>
            <a:ext cx="11676800" cy="541655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err="1"/>
              <a:t>Organisational</a:t>
            </a:r>
            <a:r>
              <a:rPr lang="en-US" sz="1600" dirty="0"/>
              <a:t> control is the systematic process through which managers regulate activities to meet planned goals and standards of performance. </a:t>
            </a:r>
            <a:endParaRPr lang="en-GB" sz="1600" dirty="0"/>
          </a:p>
          <a:p>
            <a:pPr lvl="0"/>
            <a:r>
              <a:rPr lang="en-US" sz="1600" dirty="0"/>
              <a:t>Most </a:t>
            </a:r>
            <a:r>
              <a:rPr lang="en-US" sz="1600" dirty="0" err="1"/>
              <a:t>organisations</a:t>
            </a:r>
            <a:r>
              <a:rPr lang="en-US" sz="1600" dirty="0"/>
              <a:t> measure and control performance using quantitative financial measures.</a:t>
            </a:r>
          </a:p>
          <a:p>
            <a:pPr lvl="0"/>
            <a:r>
              <a:rPr lang="en-US" sz="1600" dirty="0"/>
              <a:t>Feedback control provides valuable performance information that can be used to make effective decisions and improve processes. </a:t>
            </a:r>
            <a:endParaRPr lang="en-AU" sz="1600" dirty="0"/>
          </a:p>
          <a:p>
            <a:pPr lvl="0"/>
            <a:r>
              <a:rPr lang="en-US" sz="1600" dirty="0"/>
              <a:t>Well-designed control systems include four key steps: establish standards, measure performance, compare performance to standards, and make corrections as necessary. </a:t>
            </a:r>
            <a:endParaRPr lang="en-AU" sz="1600" dirty="0"/>
          </a:p>
          <a:p>
            <a:pPr lvl="0"/>
            <a:r>
              <a:rPr lang="en-US" sz="1600" dirty="0"/>
              <a:t>A balanced scorecard is a comprehensive management control system that balances traditional financial measures with measures of customer service, internal business processes, and the </a:t>
            </a:r>
            <a:r>
              <a:rPr lang="en-US" sz="1600" dirty="0" err="1"/>
              <a:t>organisation’s</a:t>
            </a:r>
            <a:r>
              <a:rPr lang="en-US" sz="1600" dirty="0"/>
              <a:t> capacity for learning and growth.</a:t>
            </a:r>
          </a:p>
          <a:p>
            <a:pPr lvl="0"/>
            <a:r>
              <a:rPr lang="en-US" sz="1600" dirty="0"/>
              <a:t>Budgetary control is one of the most commonly used forms of managerial control. </a:t>
            </a:r>
            <a:endParaRPr lang="en-AU" sz="1600" dirty="0"/>
          </a:p>
          <a:p>
            <a:pPr lvl="0"/>
            <a:r>
              <a:rPr lang="en-US" sz="1600" dirty="0"/>
              <a:t>It is the process of setting targets for an </a:t>
            </a:r>
            <a:r>
              <a:rPr lang="en-US" sz="1600" dirty="0" err="1"/>
              <a:t>organisation’s</a:t>
            </a:r>
            <a:r>
              <a:rPr lang="en-US" sz="1600" dirty="0"/>
              <a:t> expenditures, monitoring results and comparing them to the budget, and making changes as needed.</a:t>
            </a:r>
            <a:endParaRPr lang="en-AU" sz="1600" dirty="0"/>
          </a:p>
          <a:p>
            <a:pPr lvl="0"/>
            <a:r>
              <a:rPr lang="en-US" sz="1600" dirty="0"/>
              <a:t>An expense budget outlines the anticipated and actual expenses for a responsibility center.</a:t>
            </a:r>
          </a:p>
          <a:p>
            <a:pPr lvl="0"/>
            <a:r>
              <a:rPr lang="en-US" sz="1600" dirty="0"/>
              <a:t>The cash budget estimates receipts and expenditures of money on a daily or weekly basis to ensure that an </a:t>
            </a:r>
            <a:r>
              <a:rPr lang="en-US" sz="1600" dirty="0" err="1"/>
              <a:t>organisation</a:t>
            </a:r>
            <a:r>
              <a:rPr lang="en-US" sz="1600" dirty="0"/>
              <a:t> has sufficient cash to meet its obligations.</a:t>
            </a:r>
          </a:p>
          <a:p>
            <a:pPr lvl="0"/>
            <a:r>
              <a:rPr lang="en-US" sz="1600" dirty="0"/>
              <a:t>Budgetary control is one of the most commonly used forms of managerial control. </a:t>
            </a:r>
            <a:endParaRPr lang="en-AU" sz="1600" dirty="0"/>
          </a:p>
          <a:p>
            <a:pPr lvl="0"/>
            <a:r>
              <a:rPr lang="en-US" sz="1600" dirty="0"/>
              <a:t>It is the process of setting targets for an </a:t>
            </a:r>
            <a:r>
              <a:rPr lang="en-US" sz="1600" dirty="0" err="1"/>
              <a:t>organisation’s</a:t>
            </a:r>
            <a:r>
              <a:rPr lang="en-US" sz="1600" dirty="0"/>
              <a:t> expenditures, monitoring results and comparing them to the budget, and making changes as needed.</a:t>
            </a:r>
            <a:endParaRPr lang="en-AU" sz="1600" dirty="0"/>
          </a:p>
          <a:p>
            <a:pPr lvl="0"/>
            <a:r>
              <a:rPr lang="en-US" sz="1600" dirty="0"/>
              <a:t>An expense budget outlines the anticipated and actual expenses for a responsibility center.</a:t>
            </a:r>
          </a:p>
          <a:p>
            <a:pPr lvl="0"/>
            <a:endParaRPr lang="en-GB" sz="1600" dirty="0"/>
          </a:p>
        </p:txBody>
      </p:sp>
    </p:spTree>
    <p:extLst>
      <p:ext uri="{BB962C8B-B14F-4D97-AF65-F5344CB8AC3E}">
        <p14:creationId xmlns:p14="http://schemas.microsoft.com/office/powerpoint/2010/main" val="363555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47EA-35CF-F5D1-FADC-1BE286FE85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75A555-47C7-5331-4289-8D079FE71377}"/>
              </a:ext>
            </a:extLst>
          </p:cNvPr>
          <p:cNvSpPr>
            <a:spLocks noGrp="1"/>
          </p:cNvSpPr>
          <p:nvPr>
            <p:ph type="title"/>
          </p:nvPr>
        </p:nvSpPr>
        <p:spPr>
          <a:xfrm>
            <a:off x="254850" y="123825"/>
            <a:ext cx="9970698" cy="504825"/>
          </a:xfrm>
        </p:spPr>
        <p:txBody>
          <a:bodyPr/>
          <a:lstStyle/>
          <a:p>
            <a:r>
              <a:rPr lang="en-US" b="1" dirty="0">
                <a:solidFill>
                  <a:srgbClr val="00649A"/>
                </a:solidFill>
              </a:rPr>
              <a:t>Summary</a:t>
            </a:r>
            <a:endParaRPr lang="en-AU" b="1" dirty="0"/>
          </a:p>
        </p:txBody>
      </p:sp>
      <p:sp>
        <p:nvSpPr>
          <p:cNvPr id="8" name="Content Placeholder 5">
            <a:extLst>
              <a:ext uri="{FF2B5EF4-FFF2-40B4-BE49-F238E27FC236}">
                <a16:creationId xmlns:a16="http://schemas.microsoft.com/office/drawing/2014/main" id="{CDEB3A0F-4F18-94F5-DFF5-1897CEEE7359}"/>
              </a:ext>
            </a:extLst>
          </p:cNvPr>
          <p:cNvSpPr txBox="1">
            <a:spLocks/>
          </p:cNvSpPr>
          <p:nvPr/>
        </p:nvSpPr>
        <p:spPr>
          <a:xfrm>
            <a:off x="254850" y="831850"/>
            <a:ext cx="11676800" cy="51816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The cash budget estimates receipts and expenditures of money on a daily or weekly basis to ensure that an </a:t>
            </a:r>
            <a:r>
              <a:rPr lang="en-US" sz="1600" dirty="0" err="1"/>
              <a:t>organisation</a:t>
            </a:r>
            <a:r>
              <a:rPr lang="en-US" sz="1600" dirty="0"/>
              <a:t> has sufficient cash to meet its obligations.</a:t>
            </a:r>
          </a:p>
          <a:p>
            <a:pPr lvl="0"/>
            <a:r>
              <a:rPr lang="en-US" sz="1600" dirty="0"/>
              <a:t>Financial statements provide the basic information used for financial control of an </a:t>
            </a:r>
            <a:r>
              <a:rPr lang="en-US" sz="1600" dirty="0" err="1"/>
              <a:t>organisation</a:t>
            </a:r>
            <a:r>
              <a:rPr lang="en-US" sz="1600" dirty="0"/>
              <a:t>. </a:t>
            </a:r>
            <a:endParaRPr lang="en-AU" sz="1600" dirty="0"/>
          </a:p>
          <a:p>
            <a:pPr lvl="0"/>
            <a:r>
              <a:rPr lang="en-US" sz="1600" dirty="0"/>
              <a:t>The most common financial analysis focuses on the use of ratios – statistics that express the relationships between performance indicators such as profits and assets, sales and inventory.</a:t>
            </a:r>
            <a:endParaRPr lang="en-AU" sz="1600" dirty="0"/>
          </a:p>
          <a:p>
            <a:pPr lvl="0"/>
            <a:r>
              <a:rPr lang="en-US" sz="1600" dirty="0"/>
              <a:t>Hierarchical control and </a:t>
            </a:r>
            <a:r>
              <a:rPr lang="en-US" sz="1600" dirty="0" err="1"/>
              <a:t>decentralised</a:t>
            </a:r>
            <a:r>
              <a:rPr lang="en-US" sz="1600" dirty="0"/>
              <a:t> control represent different philosophies of corporate culture. </a:t>
            </a:r>
          </a:p>
          <a:p>
            <a:pPr lvl="0"/>
            <a:r>
              <a:rPr lang="en-US" sz="1600" dirty="0"/>
              <a:t>Hierarchical control involves monitoring and influencing employee </a:t>
            </a:r>
            <a:r>
              <a:rPr lang="en-US" sz="1600" dirty="0" err="1"/>
              <a:t>behaviour</a:t>
            </a:r>
            <a:r>
              <a:rPr lang="en-US" sz="1600" dirty="0"/>
              <a:t> through extensive use of rules and other formal mechanisms. </a:t>
            </a:r>
          </a:p>
          <a:p>
            <a:pPr lvl="0"/>
            <a:r>
              <a:rPr lang="en-US" sz="1600" dirty="0"/>
              <a:t>With </a:t>
            </a:r>
            <a:r>
              <a:rPr lang="en-US" sz="1600" dirty="0" err="1"/>
              <a:t>decentralised</a:t>
            </a:r>
            <a:r>
              <a:rPr lang="en-US" sz="1600" dirty="0"/>
              <a:t> control, the </a:t>
            </a:r>
            <a:r>
              <a:rPr lang="en-US" sz="1600" dirty="0" err="1"/>
              <a:t>organisation</a:t>
            </a:r>
            <a:r>
              <a:rPr lang="en-US" sz="1600" dirty="0"/>
              <a:t> fosters compliance with </a:t>
            </a:r>
            <a:r>
              <a:rPr lang="en-US" sz="1600" dirty="0" err="1"/>
              <a:t>organisational</a:t>
            </a:r>
            <a:r>
              <a:rPr lang="en-US" sz="1600" dirty="0"/>
              <a:t> goals through the use of </a:t>
            </a:r>
            <a:r>
              <a:rPr lang="en-US" sz="1600" dirty="0" err="1"/>
              <a:t>organisational</a:t>
            </a:r>
            <a:r>
              <a:rPr lang="en-US" sz="1600" dirty="0"/>
              <a:t> culture, norms, and a focus on goals rather than rules and procedures.</a:t>
            </a:r>
          </a:p>
          <a:p>
            <a:pPr lvl="0"/>
            <a:r>
              <a:rPr lang="en-US" sz="1600" dirty="0"/>
              <a:t>Total quality management (TQM) is an </a:t>
            </a:r>
            <a:r>
              <a:rPr lang="en-US" sz="1600" dirty="0" err="1"/>
              <a:t>organisation</a:t>
            </a:r>
            <a:r>
              <a:rPr lang="en-US" sz="1600" dirty="0"/>
              <a:t>-wide effort to infuse quality into every activity in a company through continuous improvement. </a:t>
            </a:r>
          </a:p>
          <a:p>
            <a:pPr lvl="0"/>
            <a:r>
              <a:rPr lang="en-US" sz="1600" dirty="0"/>
              <a:t>The TQM philosophy focuses on teamwork, increasing customer satisfaction and lowering costs.</a:t>
            </a:r>
          </a:p>
          <a:p>
            <a:pPr lvl="0"/>
            <a:r>
              <a:rPr lang="en-US" sz="1600" dirty="0"/>
              <a:t>As global business expands, many companies have adopted a universal benchmark for quality management practices.</a:t>
            </a:r>
          </a:p>
          <a:p>
            <a:pPr lvl="0"/>
            <a:r>
              <a:rPr lang="en-US" sz="1600" dirty="0"/>
              <a:t>These include ISO 9000 standards, an international consensus of what constitutes effective quality management as outlined by the International Organization for Standardization (ISO).</a:t>
            </a:r>
          </a:p>
          <a:p>
            <a:r>
              <a:rPr lang="en-US" sz="1600" dirty="0"/>
              <a:t>Some key qualities of an effective control system are linking strategy, understandable measures, and having accurate, timely data that supports decisions and action, yet being flexible as needed so that controls will be reasonable and accepted by employees.</a:t>
            </a:r>
          </a:p>
          <a:p>
            <a:pPr lvl="0"/>
            <a:endParaRPr lang="en-US" sz="1600" dirty="0"/>
          </a:p>
          <a:p>
            <a:pPr lvl="0"/>
            <a:endParaRPr lang="en-GB" sz="1600" dirty="0"/>
          </a:p>
        </p:txBody>
      </p:sp>
    </p:spTree>
    <p:extLst>
      <p:ext uri="{BB962C8B-B14F-4D97-AF65-F5344CB8AC3E}">
        <p14:creationId xmlns:p14="http://schemas.microsoft.com/office/powerpoint/2010/main" val="78184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C63B5-55C5-22BB-DCD8-10A1100A1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1AED9-1288-146D-F710-44147652BAA0}"/>
              </a:ext>
            </a:extLst>
          </p:cNvPr>
          <p:cNvSpPr>
            <a:spLocks noGrp="1"/>
          </p:cNvSpPr>
          <p:nvPr>
            <p:ph type="title"/>
          </p:nvPr>
        </p:nvSpPr>
        <p:spPr>
          <a:xfrm>
            <a:off x="1384690" y="365125"/>
            <a:ext cx="9969110" cy="1325563"/>
          </a:xfrm>
        </p:spPr>
        <p:txBody>
          <a:bodyPr/>
          <a:lstStyle/>
          <a:p>
            <a:r>
              <a:rPr lang="en-AU" dirty="0">
                <a:solidFill>
                  <a:srgbClr val="00649A"/>
                </a:solidFill>
              </a:rPr>
              <a:t>Improvement attitude</a:t>
            </a:r>
          </a:p>
        </p:txBody>
      </p:sp>
      <p:sp>
        <p:nvSpPr>
          <p:cNvPr id="5" name="Snip Diagonal Corner of Rectangle 4">
            <a:extLst>
              <a:ext uri="{FF2B5EF4-FFF2-40B4-BE49-F238E27FC236}">
                <a16:creationId xmlns:a16="http://schemas.microsoft.com/office/drawing/2014/main" id="{E26C7F3C-49E9-3800-2B88-680BD3376581}"/>
              </a:ext>
            </a:extLst>
          </p:cNvPr>
          <p:cNvSpPr>
            <a:spLocks noChangeAspect="1"/>
          </p:cNvSpPr>
          <p:nvPr/>
        </p:nvSpPr>
        <p:spPr>
          <a:xfrm flipH="1">
            <a:off x="124690" y="365125"/>
            <a:ext cx="1260000" cy="1260000"/>
          </a:xfrm>
          <a:prstGeom prst="snip2Diag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New manager self-assessment</a:t>
            </a:r>
          </a:p>
        </p:txBody>
      </p:sp>
      <p:pic>
        <p:nvPicPr>
          <p:cNvPr id="4" name="Picture 3">
            <a:extLst>
              <a:ext uri="{FF2B5EF4-FFF2-40B4-BE49-F238E27FC236}">
                <a16:creationId xmlns:a16="http://schemas.microsoft.com/office/drawing/2014/main" id="{6A66CA44-96BF-C044-36DA-9D44916547A8}"/>
              </a:ext>
            </a:extLst>
          </p:cNvPr>
          <p:cNvPicPr>
            <a:picLocks noChangeAspect="1"/>
          </p:cNvPicPr>
          <p:nvPr/>
        </p:nvPicPr>
        <p:blipFill>
          <a:blip r:embed="rId3"/>
          <a:stretch>
            <a:fillRect/>
          </a:stretch>
        </p:blipFill>
        <p:spPr>
          <a:xfrm>
            <a:off x="2944857" y="1748678"/>
            <a:ext cx="6302286" cy="2568163"/>
          </a:xfrm>
          <a:prstGeom prst="rect">
            <a:avLst/>
          </a:prstGeom>
        </p:spPr>
      </p:pic>
      <p:pic>
        <p:nvPicPr>
          <p:cNvPr id="8" name="Picture 7">
            <a:extLst>
              <a:ext uri="{FF2B5EF4-FFF2-40B4-BE49-F238E27FC236}">
                <a16:creationId xmlns:a16="http://schemas.microsoft.com/office/drawing/2014/main" id="{FCA4716B-4224-F1D5-09E4-3181EEC4DAF6}"/>
              </a:ext>
            </a:extLst>
          </p:cNvPr>
          <p:cNvPicPr>
            <a:picLocks noChangeAspect="1"/>
          </p:cNvPicPr>
          <p:nvPr/>
        </p:nvPicPr>
        <p:blipFill>
          <a:blip r:embed="rId4"/>
          <a:stretch>
            <a:fillRect/>
          </a:stretch>
        </p:blipFill>
        <p:spPr>
          <a:xfrm>
            <a:off x="2982960" y="4316841"/>
            <a:ext cx="6226080" cy="1074513"/>
          </a:xfrm>
          <a:prstGeom prst="rect">
            <a:avLst/>
          </a:prstGeom>
        </p:spPr>
      </p:pic>
    </p:spTree>
    <p:extLst>
      <p:ext uri="{BB962C8B-B14F-4D97-AF65-F5344CB8AC3E}">
        <p14:creationId xmlns:p14="http://schemas.microsoft.com/office/powerpoint/2010/main" val="204023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470290" y="10950"/>
            <a:ext cx="9970698" cy="833274"/>
          </a:xfrm>
        </p:spPr>
        <p:txBody>
          <a:bodyPr/>
          <a:lstStyle/>
          <a:p>
            <a:r>
              <a:rPr lang="en-US" dirty="0">
                <a:solidFill>
                  <a:srgbClr val="00649A"/>
                </a:solidFill>
              </a:rPr>
              <a:t>1. The meaning of control</a:t>
            </a:r>
            <a:endParaRPr lang="en-AU" dirty="0"/>
          </a:p>
        </p:txBody>
      </p:sp>
      <p:sp>
        <p:nvSpPr>
          <p:cNvPr id="8" name="Content Placeholder 5">
            <a:extLst>
              <a:ext uri="{FF2B5EF4-FFF2-40B4-BE49-F238E27FC236}">
                <a16:creationId xmlns:a16="http://schemas.microsoft.com/office/drawing/2014/main" id="{8174BEAB-8070-E7D2-0ED4-624F27B072CC}"/>
              </a:ext>
            </a:extLst>
          </p:cNvPr>
          <p:cNvSpPr txBox="1">
            <a:spLocks/>
          </p:cNvSpPr>
          <p:nvPr/>
        </p:nvSpPr>
        <p:spPr>
          <a:xfrm>
            <a:off x="381000" y="844224"/>
            <a:ext cx="11201400" cy="5213676"/>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2400" b="1" i="0" u="none" strike="noStrike" baseline="0" dirty="0" err="1">
                <a:solidFill>
                  <a:schemeClr val="tx2"/>
                </a:solidFill>
              </a:rPr>
              <a:t>Organisational</a:t>
            </a:r>
            <a:r>
              <a:rPr lang="en-US" sz="2400" b="1" i="0" u="none" strike="noStrike" baseline="0" dirty="0">
                <a:solidFill>
                  <a:schemeClr val="tx2"/>
                </a:solidFill>
              </a:rPr>
              <a:t> control </a:t>
            </a:r>
            <a:r>
              <a:rPr lang="en-US" sz="2400" b="0" i="0" u="none" strike="noStrike" baseline="0" dirty="0">
                <a:solidFill>
                  <a:schemeClr val="tx2"/>
                </a:solidFill>
              </a:rPr>
              <a:t>refers to the </a:t>
            </a:r>
            <a:r>
              <a:rPr lang="en-US" sz="2400" b="0" i="0" u="none" strike="noStrike" baseline="0" dirty="0">
                <a:solidFill>
                  <a:srgbClr val="C00000"/>
                </a:solidFill>
              </a:rPr>
              <a:t>systematic process of regulating </a:t>
            </a:r>
            <a:r>
              <a:rPr lang="en-US" sz="2400" b="0" i="0" u="none" strike="noStrike" baseline="0" dirty="0" err="1">
                <a:solidFill>
                  <a:srgbClr val="C00000"/>
                </a:solidFill>
              </a:rPr>
              <a:t>organisational</a:t>
            </a:r>
            <a:r>
              <a:rPr lang="en-US" sz="2400" b="0" i="0" u="none" strike="noStrike" baseline="0" dirty="0">
                <a:solidFill>
                  <a:srgbClr val="C00000"/>
                </a:solidFill>
              </a:rPr>
              <a:t> activities</a:t>
            </a:r>
            <a:r>
              <a:rPr lang="en-US" sz="2400" b="0" i="0" u="none" strike="noStrike" baseline="0" dirty="0">
                <a:solidFill>
                  <a:schemeClr val="tx2"/>
                </a:solidFill>
              </a:rPr>
              <a:t> to make them </a:t>
            </a:r>
            <a:r>
              <a:rPr lang="en-US" sz="2400" b="0" i="0" u="none" strike="noStrike" baseline="0" dirty="0">
                <a:solidFill>
                  <a:srgbClr val="00B050"/>
                </a:solidFill>
              </a:rPr>
              <a:t>consistent with the expectations </a:t>
            </a:r>
            <a:r>
              <a:rPr lang="en-US" sz="2400" b="0" i="0" u="none" strike="noStrike" baseline="0" dirty="0">
                <a:solidFill>
                  <a:schemeClr val="tx2"/>
                </a:solidFill>
              </a:rPr>
              <a:t>established in </a:t>
            </a:r>
            <a:r>
              <a:rPr lang="en-US" sz="2400" b="0" i="0" u="none" strike="noStrike" baseline="0" dirty="0">
                <a:solidFill>
                  <a:srgbClr val="C00000"/>
                </a:solidFill>
              </a:rPr>
              <a:t>plans, targets and standards of performance.</a:t>
            </a:r>
          </a:p>
          <a:p>
            <a:pPr algn="l">
              <a:lnSpc>
                <a:spcPct val="150000"/>
              </a:lnSpc>
            </a:pPr>
            <a:r>
              <a:rPr lang="en-US" sz="2400" dirty="0">
                <a:solidFill>
                  <a:schemeClr val="tx2"/>
                </a:solidFill>
              </a:rPr>
              <a:t>E</a:t>
            </a:r>
            <a:r>
              <a:rPr lang="en-US" sz="2400" b="0" i="0" u="none" strike="noStrike" baseline="0" dirty="0">
                <a:solidFill>
                  <a:schemeClr val="tx2"/>
                </a:solidFill>
              </a:rPr>
              <a:t>ffectively controlling an </a:t>
            </a:r>
            <a:r>
              <a:rPr lang="en-US" sz="2400" b="0" i="0" u="none" strike="noStrike" baseline="0" dirty="0" err="1">
                <a:solidFill>
                  <a:schemeClr val="tx2"/>
                </a:solidFill>
              </a:rPr>
              <a:t>organisation</a:t>
            </a:r>
            <a:r>
              <a:rPr lang="en-US" sz="2400" b="0" i="0" u="none" strike="noStrike" baseline="0" dirty="0">
                <a:solidFill>
                  <a:schemeClr val="tx2"/>
                </a:solidFill>
              </a:rPr>
              <a:t> requires </a:t>
            </a:r>
            <a:r>
              <a:rPr lang="en-US" sz="2400" b="0" i="0" u="none" strike="noStrike" baseline="0" dirty="0">
                <a:solidFill>
                  <a:srgbClr val="C00000"/>
                </a:solidFill>
              </a:rPr>
              <a:t>information about performance standards and actual performance</a:t>
            </a:r>
            <a:r>
              <a:rPr lang="en-US" sz="2400" b="0" i="0" u="none" strike="noStrike" baseline="0" dirty="0">
                <a:solidFill>
                  <a:schemeClr val="tx2"/>
                </a:solidFill>
              </a:rPr>
              <a:t>, as well as </a:t>
            </a:r>
            <a:r>
              <a:rPr lang="en-US" sz="2400" b="0" i="0" u="none" strike="noStrike" baseline="0" dirty="0">
                <a:solidFill>
                  <a:srgbClr val="00B050"/>
                </a:solidFill>
              </a:rPr>
              <a:t>actions taken to correct any deviations from the standards.</a:t>
            </a:r>
          </a:p>
          <a:p>
            <a:pPr algn="l">
              <a:lnSpc>
                <a:spcPct val="150000"/>
              </a:lnSpc>
            </a:pPr>
            <a:r>
              <a:rPr lang="en-US" sz="2400" b="0" i="0" u="none" strike="noStrike" baseline="0" dirty="0">
                <a:solidFill>
                  <a:schemeClr val="tx2"/>
                </a:solidFill>
              </a:rPr>
              <a:t>Managers decide which standards, measurements and metrics are needed to monitor and control the </a:t>
            </a:r>
            <a:r>
              <a:rPr lang="en-US" sz="2400" b="0" i="0" u="none" strike="noStrike" baseline="0" dirty="0" err="1">
                <a:solidFill>
                  <a:schemeClr val="tx2"/>
                </a:solidFill>
              </a:rPr>
              <a:t>organisation</a:t>
            </a:r>
            <a:r>
              <a:rPr lang="en-US" sz="2400" b="0" i="0" u="none" strike="noStrike" baseline="0" dirty="0">
                <a:solidFill>
                  <a:schemeClr val="tx2"/>
                </a:solidFill>
              </a:rPr>
              <a:t> effectively and set up systems for obtaining that information.</a:t>
            </a:r>
            <a:endParaRPr lang="en-US" sz="2400" dirty="0">
              <a:solidFill>
                <a:schemeClr val="tx2"/>
              </a:solidFill>
            </a:endParaRPr>
          </a:p>
        </p:txBody>
      </p:sp>
    </p:spTree>
    <p:extLst>
      <p:ext uri="{BB962C8B-B14F-4D97-AF65-F5344CB8AC3E}">
        <p14:creationId xmlns:p14="http://schemas.microsoft.com/office/powerpoint/2010/main" val="220953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89340" y="111125"/>
            <a:ext cx="9970698" cy="701675"/>
          </a:xfrm>
        </p:spPr>
        <p:txBody>
          <a:bodyPr/>
          <a:lstStyle/>
          <a:p>
            <a:r>
              <a:rPr lang="en-US" b="1" dirty="0">
                <a:solidFill>
                  <a:srgbClr val="00649A"/>
                </a:solidFill>
              </a:rPr>
              <a:t>2. Feedback control model</a:t>
            </a:r>
            <a:endParaRPr lang="en-AU" b="1" dirty="0">
              <a:latin typeface="+mn-lt"/>
              <a:ea typeface="+mn-ea"/>
              <a:cs typeface="+mn-cs"/>
            </a:endParaRPr>
          </a:p>
        </p:txBody>
      </p:sp>
      <p:sp>
        <p:nvSpPr>
          <p:cNvPr id="4" name="Content Placeholder 5">
            <a:extLst>
              <a:ext uri="{FF2B5EF4-FFF2-40B4-BE49-F238E27FC236}">
                <a16:creationId xmlns:a16="http://schemas.microsoft.com/office/drawing/2014/main" id="{D301565E-ADC1-DE07-7573-83C1720C4836}"/>
              </a:ext>
            </a:extLst>
          </p:cNvPr>
          <p:cNvSpPr txBox="1">
            <a:spLocks/>
          </p:cNvSpPr>
          <p:nvPr/>
        </p:nvSpPr>
        <p:spPr>
          <a:xfrm>
            <a:off x="342900" y="812800"/>
            <a:ext cx="10947400" cy="5048075"/>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0" i="0" u="none" strike="noStrike" baseline="0" dirty="0"/>
              <a:t>Managers set up control systems that consist of the </a:t>
            </a:r>
            <a:r>
              <a:rPr lang="en-US" b="0" i="0" u="none" strike="noStrike" baseline="0" dirty="0">
                <a:solidFill>
                  <a:srgbClr val="C00000"/>
                </a:solidFill>
              </a:rPr>
              <a:t>four key steps</a:t>
            </a:r>
            <a:r>
              <a:rPr lang="en-US" b="0" i="0" u="none" strike="noStrike" baseline="0" dirty="0"/>
              <a:t>:</a:t>
            </a:r>
          </a:p>
          <a:p>
            <a:pPr lvl="1"/>
            <a:r>
              <a:rPr lang="en-US" sz="2800" dirty="0">
                <a:solidFill>
                  <a:srgbClr val="7030A0"/>
                </a:solidFill>
              </a:rPr>
              <a:t>Establish standards of performance.</a:t>
            </a:r>
          </a:p>
          <a:p>
            <a:pPr lvl="1"/>
            <a:r>
              <a:rPr lang="en-US" sz="2800" dirty="0">
                <a:solidFill>
                  <a:srgbClr val="7030A0"/>
                </a:solidFill>
              </a:rPr>
              <a:t>Measure actual performance.</a:t>
            </a:r>
          </a:p>
          <a:p>
            <a:pPr lvl="1"/>
            <a:r>
              <a:rPr lang="en-US" sz="2800" dirty="0">
                <a:solidFill>
                  <a:srgbClr val="7030A0"/>
                </a:solidFill>
              </a:rPr>
              <a:t>Compare performance to standards.</a:t>
            </a:r>
          </a:p>
          <a:p>
            <a:pPr lvl="1"/>
            <a:r>
              <a:rPr lang="en-US" sz="2800" dirty="0">
                <a:solidFill>
                  <a:srgbClr val="7030A0"/>
                </a:solidFill>
              </a:rPr>
              <a:t>Take corrective action.</a:t>
            </a:r>
            <a:endParaRPr lang="en-AU" sz="2800" dirty="0">
              <a:solidFill>
                <a:srgbClr val="7030A0"/>
              </a:solidFill>
            </a:endParaRPr>
          </a:p>
        </p:txBody>
      </p:sp>
      <p:pic>
        <p:nvPicPr>
          <p:cNvPr id="3" name="Picture 2">
            <a:extLst>
              <a:ext uri="{FF2B5EF4-FFF2-40B4-BE49-F238E27FC236}">
                <a16:creationId xmlns:a16="http://schemas.microsoft.com/office/drawing/2014/main" id="{5CCAE98E-1BDD-D4DA-FFAE-C6BD8E0EBE67}"/>
              </a:ext>
            </a:extLst>
          </p:cNvPr>
          <p:cNvPicPr>
            <a:picLocks noChangeAspect="1"/>
          </p:cNvPicPr>
          <p:nvPr/>
        </p:nvPicPr>
        <p:blipFill>
          <a:blip r:embed="rId2"/>
          <a:stretch>
            <a:fillRect/>
          </a:stretch>
        </p:blipFill>
        <p:spPr>
          <a:xfrm>
            <a:off x="184150" y="3584587"/>
            <a:ext cx="11264900" cy="3273413"/>
          </a:xfrm>
          <a:prstGeom prst="rect">
            <a:avLst/>
          </a:prstGeom>
        </p:spPr>
      </p:pic>
    </p:spTree>
    <p:extLst>
      <p:ext uri="{BB962C8B-B14F-4D97-AF65-F5344CB8AC3E}">
        <p14:creationId xmlns:p14="http://schemas.microsoft.com/office/powerpoint/2010/main" val="285512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216290" y="37539"/>
            <a:ext cx="9970698" cy="747933"/>
          </a:xfrm>
        </p:spPr>
        <p:txBody>
          <a:bodyPr/>
          <a:lstStyle/>
          <a:p>
            <a:r>
              <a:rPr lang="en-US" sz="2400" b="1" dirty="0">
                <a:solidFill>
                  <a:schemeClr val="accent1"/>
                </a:solidFill>
                <a:latin typeface="+mn-lt"/>
              </a:rPr>
              <a:t>2. Feedback control model (cont.)</a:t>
            </a:r>
            <a:endParaRPr lang="en-AU" sz="2400" b="1" dirty="0">
              <a:solidFill>
                <a:schemeClr val="accent1"/>
              </a:solidFill>
              <a:latin typeface="+mn-lt"/>
              <a:ea typeface="+mn-ea"/>
              <a:cs typeface="+mn-cs"/>
            </a:endParaRPr>
          </a:p>
        </p:txBody>
      </p:sp>
      <p:sp>
        <p:nvSpPr>
          <p:cNvPr id="6" name="Text Placeholder 2">
            <a:extLst>
              <a:ext uri="{FF2B5EF4-FFF2-40B4-BE49-F238E27FC236}">
                <a16:creationId xmlns:a16="http://schemas.microsoft.com/office/drawing/2014/main" id="{01F79445-C5C1-02F3-1973-C5002A2DDB77}"/>
              </a:ext>
            </a:extLst>
          </p:cNvPr>
          <p:cNvSpPr>
            <a:spLocks noGrp="1"/>
          </p:cNvSpPr>
          <p:nvPr>
            <p:ph type="body" idx="1"/>
          </p:nvPr>
        </p:nvSpPr>
        <p:spPr>
          <a:xfrm>
            <a:off x="413140" y="692711"/>
            <a:ext cx="5157787" cy="420347"/>
          </a:xfrm>
        </p:spPr>
        <p:txBody>
          <a:bodyPr>
            <a:normAutofit/>
          </a:bodyPr>
          <a:lstStyle/>
          <a:p>
            <a:r>
              <a:rPr lang="en-AU" sz="1800" dirty="0">
                <a:solidFill>
                  <a:srgbClr val="00B050"/>
                </a:solidFill>
              </a:rPr>
              <a:t>The balanced scorecard</a:t>
            </a:r>
          </a:p>
        </p:txBody>
      </p:sp>
      <p:sp>
        <p:nvSpPr>
          <p:cNvPr id="3" name="Content Placeholder 5">
            <a:extLst>
              <a:ext uri="{FF2B5EF4-FFF2-40B4-BE49-F238E27FC236}">
                <a16:creationId xmlns:a16="http://schemas.microsoft.com/office/drawing/2014/main" id="{138853E3-CD78-8221-F882-70FE8D276F44}"/>
              </a:ext>
            </a:extLst>
          </p:cNvPr>
          <p:cNvSpPr txBox="1">
            <a:spLocks/>
          </p:cNvSpPr>
          <p:nvPr/>
        </p:nvSpPr>
        <p:spPr>
          <a:xfrm>
            <a:off x="413141" y="1181100"/>
            <a:ext cx="4717659" cy="48006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solidFill>
              </a:rPr>
              <a:t>The </a:t>
            </a:r>
            <a:r>
              <a:rPr lang="en-US" sz="2400" b="1" i="0" u="none" strike="noStrike" baseline="0" dirty="0">
                <a:solidFill>
                  <a:schemeClr val="tx2"/>
                </a:solidFill>
              </a:rPr>
              <a:t>balanced scorecard </a:t>
            </a:r>
            <a:r>
              <a:rPr lang="en-US" sz="2400" b="0" i="0" u="none" strike="noStrike" baseline="0" dirty="0">
                <a:solidFill>
                  <a:schemeClr val="tx2"/>
                </a:solidFill>
              </a:rPr>
              <a:t>is a comprehensive management control system that balances </a:t>
            </a:r>
            <a:r>
              <a:rPr lang="en-US" sz="2400" b="0" i="0" u="none" strike="noStrike" baseline="0" dirty="0">
                <a:solidFill>
                  <a:srgbClr val="C00000"/>
                </a:solidFill>
              </a:rPr>
              <a:t>traditional financial measures </a:t>
            </a:r>
            <a:r>
              <a:rPr lang="en-US" sz="2400" b="0" i="0" u="none" strike="noStrike" baseline="0" dirty="0">
                <a:solidFill>
                  <a:schemeClr val="tx2"/>
                </a:solidFill>
              </a:rPr>
              <a:t>with </a:t>
            </a:r>
            <a:r>
              <a:rPr lang="en-US" sz="2400" b="0" i="0" u="none" strike="noStrike" baseline="0" dirty="0">
                <a:solidFill>
                  <a:srgbClr val="C00000"/>
                </a:solidFill>
              </a:rPr>
              <a:t>operational measures </a:t>
            </a:r>
            <a:r>
              <a:rPr lang="en-US" sz="2400" b="0" i="0" u="none" strike="noStrike" baseline="0" dirty="0">
                <a:solidFill>
                  <a:schemeClr val="tx2"/>
                </a:solidFill>
              </a:rPr>
              <a:t>relating to a company’s critical success factors.</a:t>
            </a:r>
          </a:p>
          <a:p>
            <a:pPr algn="l"/>
            <a:r>
              <a:rPr lang="en-US" sz="2400" b="0" i="0" u="none" strike="noStrike" baseline="0" dirty="0">
                <a:solidFill>
                  <a:schemeClr val="tx2"/>
                </a:solidFill>
              </a:rPr>
              <a:t>A balanced scorecard contains </a:t>
            </a:r>
            <a:r>
              <a:rPr lang="en-US" sz="2400" b="0" i="0" u="none" strike="noStrike" baseline="0" dirty="0">
                <a:solidFill>
                  <a:srgbClr val="C00000"/>
                </a:solidFill>
              </a:rPr>
              <a:t>four major perspectives</a:t>
            </a:r>
            <a:r>
              <a:rPr lang="en-US" sz="2400" b="0" i="0" u="none" strike="noStrike" baseline="0" dirty="0">
                <a:solidFill>
                  <a:schemeClr val="tx2"/>
                </a:solidFill>
              </a:rPr>
              <a:t>: </a:t>
            </a:r>
          </a:p>
          <a:p>
            <a:pPr lvl="1"/>
            <a:r>
              <a:rPr lang="en-US" b="0" i="0" u="none" strike="noStrike" baseline="0" dirty="0">
                <a:solidFill>
                  <a:srgbClr val="00B050"/>
                </a:solidFill>
              </a:rPr>
              <a:t>financial performance</a:t>
            </a:r>
          </a:p>
          <a:p>
            <a:pPr lvl="1"/>
            <a:r>
              <a:rPr lang="en-US" b="0" i="0" u="none" strike="noStrike" baseline="0" dirty="0">
                <a:solidFill>
                  <a:srgbClr val="00B050"/>
                </a:solidFill>
              </a:rPr>
              <a:t>customer service</a:t>
            </a:r>
          </a:p>
          <a:p>
            <a:pPr lvl="1"/>
            <a:r>
              <a:rPr lang="en-US" b="0" i="0" u="none" strike="noStrike" baseline="0" dirty="0">
                <a:solidFill>
                  <a:srgbClr val="00B050"/>
                </a:solidFill>
              </a:rPr>
              <a:t>internal business processes</a:t>
            </a:r>
          </a:p>
          <a:p>
            <a:pPr lvl="1"/>
            <a:r>
              <a:rPr lang="en-US" b="0" i="0" u="none" strike="noStrike" baseline="0" dirty="0" err="1">
                <a:solidFill>
                  <a:srgbClr val="00B050"/>
                </a:solidFill>
              </a:rPr>
              <a:t>organisation’s</a:t>
            </a:r>
            <a:r>
              <a:rPr lang="en-US" b="0" i="0" u="none" strike="noStrike" baseline="0" dirty="0">
                <a:solidFill>
                  <a:srgbClr val="00B050"/>
                </a:solidFill>
              </a:rPr>
              <a:t> capacity for learning and growth.</a:t>
            </a:r>
            <a:endParaRPr lang="en-AU" dirty="0">
              <a:solidFill>
                <a:srgbClr val="00B050"/>
              </a:solidFill>
            </a:endParaRPr>
          </a:p>
        </p:txBody>
      </p:sp>
      <p:pic>
        <p:nvPicPr>
          <p:cNvPr id="4" name="Picture 3">
            <a:extLst>
              <a:ext uri="{FF2B5EF4-FFF2-40B4-BE49-F238E27FC236}">
                <a16:creationId xmlns:a16="http://schemas.microsoft.com/office/drawing/2014/main" id="{FB3A3BA2-B8E0-1922-4648-78FEB461B3D6}"/>
              </a:ext>
            </a:extLst>
          </p:cNvPr>
          <p:cNvPicPr>
            <a:picLocks noChangeAspect="1"/>
          </p:cNvPicPr>
          <p:nvPr/>
        </p:nvPicPr>
        <p:blipFill>
          <a:blip r:embed="rId2"/>
          <a:stretch>
            <a:fillRect/>
          </a:stretch>
        </p:blipFill>
        <p:spPr>
          <a:xfrm>
            <a:off x="5703034" y="349250"/>
            <a:ext cx="6272675" cy="5753100"/>
          </a:xfrm>
          <a:prstGeom prst="rect">
            <a:avLst/>
          </a:prstGeom>
        </p:spPr>
      </p:pic>
    </p:spTree>
    <p:extLst>
      <p:ext uri="{BB962C8B-B14F-4D97-AF65-F5344CB8AC3E}">
        <p14:creationId xmlns:p14="http://schemas.microsoft.com/office/powerpoint/2010/main" val="91092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248039" y="174625"/>
            <a:ext cx="11670911" cy="688975"/>
          </a:xfrm>
        </p:spPr>
        <p:txBody>
          <a:bodyPr/>
          <a:lstStyle/>
          <a:p>
            <a:r>
              <a:rPr lang="en-US" dirty="0">
                <a:solidFill>
                  <a:srgbClr val="00649A"/>
                </a:solidFill>
              </a:rPr>
              <a:t>3. Budgetary control</a:t>
            </a:r>
            <a:endParaRPr lang="en-AU" dirty="0">
              <a:solidFill>
                <a:srgbClr val="00649A"/>
              </a:solidFill>
            </a:endParaRPr>
          </a:p>
        </p:txBody>
      </p:sp>
      <p:sp>
        <p:nvSpPr>
          <p:cNvPr id="3" name="Content Placeholder 5">
            <a:extLst>
              <a:ext uri="{FF2B5EF4-FFF2-40B4-BE49-F238E27FC236}">
                <a16:creationId xmlns:a16="http://schemas.microsoft.com/office/drawing/2014/main" id="{C5E2AB93-85B0-B0FF-13F4-388BC75F1017}"/>
              </a:ext>
            </a:extLst>
          </p:cNvPr>
          <p:cNvSpPr txBox="1">
            <a:spLocks/>
          </p:cNvSpPr>
          <p:nvPr/>
        </p:nvSpPr>
        <p:spPr>
          <a:xfrm>
            <a:off x="400050" y="863600"/>
            <a:ext cx="11366500" cy="492125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solidFill>
              </a:rPr>
              <a:t>Every </a:t>
            </a:r>
            <a:r>
              <a:rPr lang="en-US" sz="2400" b="0" i="0" u="none" strike="noStrike" baseline="0" dirty="0" err="1">
                <a:solidFill>
                  <a:schemeClr val="tx2"/>
                </a:solidFill>
              </a:rPr>
              <a:t>organisation</a:t>
            </a:r>
            <a:r>
              <a:rPr lang="en-US" sz="2400" b="0" i="0" u="none" strike="noStrike" baseline="0" dirty="0">
                <a:solidFill>
                  <a:schemeClr val="tx2"/>
                </a:solidFill>
              </a:rPr>
              <a:t>, large or small, should prepare a financial budget that details the financial expectations (revenue and cost items) over the next 12 months.</a:t>
            </a:r>
            <a:endParaRPr lang="en-US" sz="2400" b="1" i="0" u="none" strike="noStrike" baseline="0" dirty="0">
              <a:solidFill>
                <a:schemeClr val="tx2"/>
              </a:solidFill>
            </a:endParaRPr>
          </a:p>
          <a:p>
            <a:pPr algn="l"/>
            <a:r>
              <a:rPr lang="en-US" sz="2400" b="1" i="0" u="none" strike="noStrike" baseline="0" dirty="0">
                <a:solidFill>
                  <a:schemeClr val="tx2"/>
                </a:solidFill>
              </a:rPr>
              <a:t>Budgetary control</a:t>
            </a:r>
            <a:r>
              <a:rPr lang="en-US" sz="2400" dirty="0">
                <a:solidFill>
                  <a:schemeClr val="tx2"/>
                </a:solidFill>
              </a:rPr>
              <a:t> </a:t>
            </a:r>
            <a:r>
              <a:rPr lang="en-US" sz="2400" b="0" i="0" u="none" strike="noStrike" baseline="0" dirty="0">
                <a:solidFill>
                  <a:schemeClr val="tx2"/>
                </a:solidFill>
              </a:rPr>
              <a:t>is the process of setting targets for an </a:t>
            </a:r>
            <a:r>
              <a:rPr lang="en-US" sz="2400" b="0" i="0" u="none" strike="noStrike" baseline="0" dirty="0" err="1">
                <a:solidFill>
                  <a:schemeClr val="tx2"/>
                </a:solidFill>
              </a:rPr>
              <a:t>organisation’s</a:t>
            </a:r>
            <a:r>
              <a:rPr lang="en-US" sz="2400" b="0" i="0" u="none" strike="noStrike" baseline="0" dirty="0">
                <a:solidFill>
                  <a:schemeClr val="tx2"/>
                </a:solidFill>
              </a:rPr>
              <a:t> expenditures, monitoring results and comparing them to the budget, and making changes as needed.</a:t>
            </a:r>
          </a:p>
          <a:p>
            <a:pPr algn="l"/>
            <a:r>
              <a:rPr lang="en-US" sz="2400" b="0" i="0" u="none" strike="noStrike" baseline="0" dirty="0">
                <a:solidFill>
                  <a:schemeClr val="tx2"/>
                </a:solidFill>
              </a:rPr>
              <a:t>The fundamental unit of analysis for a budget control system is called </a:t>
            </a:r>
            <a:r>
              <a:rPr lang="en-US" sz="2400" b="0" i="0" u="none" strike="noStrike" baseline="0" dirty="0">
                <a:solidFill>
                  <a:srgbClr val="00B050"/>
                </a:solidFill>
              </a:rPr>
              <a:t>a responsibility </a:t>
            </a:r>
            <a:r>
              <a:rPr lang="en-US" sz="2400" b="0" i="0" u="none" strike="noStrike" baseline="0" dirty="0" err="1">
                <a:solidFill>
                  <a:srgbClr val="00B050"/>
                </a:solidFill>
              </a:rPr>
              <a:t>centre</a:t>
            </a:r>
            <a:r>
              <a:rPr lang="en-US" sz="2400" b="0" i="0" u="none" strike="noStrike" baseline="0" dirty="0">
                <a:solidFill>
                  <a:srgbClr val="00B050"/>
                </a:solidFill>
              </a:rPr>
              <a:t>. </a:t>
            </a:r>
          </a:p>
          <a:p>
            <a:pPr algn="l"/>
            <a:r>
              <a:rPr lang="en-US" sz="2400" b="0" i="0" u="none" strike="noStrike" baseline="0" dirty="0">
                <a:solidFill>
                  <a:schemeClr val="tx2"/>
                </a:solidFill>
              </a:rPr>
              <a:t>A </a:t>
            </a:r>
            <a:r>
              <a:rPr lang="en-US" sz="2400" b="1" i="0" u="none" strike="noStrike" baseline="0" dirty="0">
                <a:solidFill>
                  <a:schemeClr val="tx2"/>
                </a:solidFill>
              </a:rPr>
              <a:t>responsibility </a:t>
            </a:r>
            <a:r>
              <a:rPr lang="en-US" sz="2400" b="1" i="0" u="none" strike="noStrike" baseline="0" dirty="0" err="1">
                <a:solidFill>
                  <a:schemeClr val="tx2"/>
                </a:solidFill>
              </a:rPr>
              <a:t>centre</a:t>
            </a:r>
            <a:r>
              <a:rPr lang="en-US" sz="2400" b="1" i="0" u="none" strike="noStrike" baseline="0" dirty="0">
                <a:solidFill>
                  <a:schemeClr val="tx2"/>
                </a:solidFill>
              </a:rPr>
              <a:t> </a:t>
            </a:r>
            <a:r>
              <a:rPr lang="en-US" sz="2400" b="0" i="0" u="none" strike="noStrike" baseline="0" dirty="0">
                <a:solidFill>
                  <a:schemeClr val="tx2"/>
                </a:solidFill>
              </a:rPr>
              <a:t>is defined as any </a:t>
            </a:r>
            <a:r>
              <a:rPr lang="en-US" sz="2400" b="0" i="0" u="none" strike="noStrike" baseline="0" dirty="0" err="1">
                <a:solidFill>
                  <a:schemeClr val="tx2"/>
                </a:solidFill>
              </a:rPr>
              <a:t>organisational</a:t>
            </a:r>
            <a:r>
              <a:rPr lang="en-US" sz="2400" b="0" i="0" u="none" strike="noStrike" baseline="0" dirty="0">
                <a:solidFill>
                  <a:schemeClr val="tx2"/>
                </a:solidFill>
              </a:rPr>
              <a:t> </a:t>
            </a:r>
            <a:r>
              <a:rPr lang="en-US" sz="2400" b="0" i="0" u="none" strike="noStrike" baseline="0" dirty="0">
                <a:solidFill>
                  <a:srgbClr val="00B050"/>
                </a:solidFill>
              </a:rPr>
              <a:t>department or unit </a:t>
            </a:r>
            <a:r>
              <a:rPr lang="en-US" sz="2400" b="0" i="0" u="none" strike="noStrike" baseline="0" dirty="0">
                <a:solidFill>
                  <a:schemeClr val="tx2"/>
                </a:solidFill>
              </a:rPr>
              <a:t>under the supervision of a single person who is responsible for its activity.</a:t>
            </a:r>
            <a:endParaRPr lang="en-AU" sz="2400" dirty="0">
              <a:solidFill>
                <a:schemeClr val="tx2"/>
              </a:solidFill>
            </a:endParaRPr>
          </a:p>
        </p:txBody>
      </p:sp>
    </p:spTree>
    <p:extLst>
      <p:ext uri="{BB962C8B-B14F-4D97-AF65-F5344CB8AC3E}">
        <p14:creationId xmlns:p14="http://schemas.microsoft.com/office/powerpoint/2010/main" val="285410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55989" y="98425"/>
            <a:ext cx="10558657" cy="796925"/>
          </a:xfrm>
        </p:spPr>
        <p:txBody>
          <a:bodyPr/>
          <a:lstStyle/>
          <a:p>
            <a:r>
              <a:rPr lang="en-US" sz="2400" b="1" dirty="0">
                <a:solidFill>
                  <a:schemeClr val="accent1"/>
                </a:solidFill>
                <a:latin typeface="+mn-lt"/>
              </a:rPr>
              <a:t>3. Budgetary control (cont.)</a:t>
            </a:r>
            <a:endParaRPr lang="en-AU" sz="2400" b="1" dirty="0">
              <a:solidFill>
                <a:schemeClr val="accent1"/>
              </a:solidFill>
              <a:latin typeface="+mn-lt"/>
            </a:endParaRPr>
          </a:p>
        </p:txBody>
      </p:sp>
      <p:graphicFrame>
        <p:nvGraphicFramePr>
          <p:cNvPr id="4" name="Content Placeholder 2">
            <a:extLst>
              <a:ext uri="{FF2B5EF4-FFF2-40B4-BE49-F238E27FC236}">
                <a16:creationId xmlns:a16="http://schemas.microsoft.com/office/drawing/2014/main" id="{09A4631D-02BE-3975-0B69-11C7D46A54E1}"/>
              </a:ext>
            </a:extLst>
          </p:cNvPr>
          <p:cNvGraphicFramePr>
            <a:graphicFrameLocks/>
          </p:cNvGraphicFramePr>
          <p:nvPr>
            <p:extLst>
              <p:ext uri="{D42A27DB-BD31-4B8C-83A1-F6EECF244321}">
                <p14:modId xmlns:p14="http://schemas.microsoft.com/office/powerpoint/2010/main" val="2325523491"/>
              </p:ext>
            </p:extLst>
          </p:nvPr>
        </p:nvGraphicFramePr>
        <p:xfrm>
          <a:off x="430306" y="1111250"/>
          <a:ext cx="11430000" cy="507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72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17890" y="142875"/>
            <a:ext cx="9970698" cy="730337"/>
          </a:xfrm>
        </p:spPr>
        <p:txBody>
          <a:bodyPr/>
          <a:lstStyle/>
          <a:p>
            <a:r>
              <a:rPr lang="en-US" b="1" dirty="0">
                <a:solidFill>
                  <a:srgbClr val="00649A"/>
                </a:solidFill>
              </a:rPr>
              <a:t>4. Financial control</a:t>
            </a:r>
            <a:endParaRPr lang="en-AU" b="1" dirty="0"/>
          </a:p>
        </p:txBody>
      </p:sp>
      <p:sp>
        <p:nvSpPr>
          <p:cNvPr id="3" name="Content Placeholder 5">
            <a:extLst>
              <a:ext uri="{FF2B5EF4-FFF2-40B4-BE49-F238E27FC236}">
                <a16:creationId xmlns:a16="http://schemas.microsoft.com/office/drawing/2014/main" id="{7A749A3E-15E0-55BC-4FEC-A93849D2462D}"/>
              </a:ext>
            </a:extLst>
          </p:cNvPr>
          <p:cNvSpPr txBox="1">
            <a:spLocks/>
          </p:cNvSpPr>
          <p:nvPr/>
        </p:nvSpPr>
        <p:spPr>
          <a:xfrm>
            <a:off x="508000" y="1282700"/>
            <a:ext cx="11245850" cy="49149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solidFill>
              </a:rPr>
              <a:t>Financial statements provide the basic information used for financial control of an organization.</a:t>
            </a:r>
          </a:p>
          <a:p>
            <a:pPr algn="l"/>
            <a:r>
              <a:rPr lang="en-US" sz="2400" b="0" i="0" u="none" strike="noStrike" baseline="0" dirty="0">
                <a:solidFill>
                  <a:schemeClr val="tx2"/>
                </a:solidFill>
              </a:rPr>
              <a:t>Two major financial statements are the starting points for financial control:</a:t>
            </a:r>
          </a:p>
          <a:p>
            <a:pPr lvl="1"/>
            <a:r>
              <a:rPr lang="en-US" sz="2000" b="1" dirty="0">
                <a:solidFill>
                  <a:schemeClr val="tx2"/>
                </a:solidFill>
              </a:rPr>
              <a:t>The balance sheet </a:t>
            </a:r>
            <a:r>
              <a:rPr lang="en-US" sz="2000" dirty="0">
                <a:solidFill>
                  <a:schemeClr val="tx2"/>
                </a:solidFill>
              </a:rPr>
              <a:t>shows the firm’s financial position with respect to assets and liabilities at a specific point in time.</a:t>
            </a:r>
          </a:p>
          <a:p>
            <a:pPr lvl="1"/>
            <a:r>
              <a:rPr lang="en-US" sz="2000" b="1" i="0" u="none" strike="noStrike" baseline="0" dirty="0">
                <a:solidFill>
                  <a:schemeClr val="tx2"/>
                </a:solidFill>
              </a:rPr>
              <a:t>The income statement</a:t>
            </a:r>
            <a:r>
              <a:rPr lang="en-US" sz="2000" b="0" i="0" u="none" strike="noStrike" baseline="0" dirty="0">
                <a:solidFill>
                  <a:schemeClr val="tx2"/>
                </a:solidFill>
              </a:rPr>
              <a:t> </a:t>
            </a:r>
            <a:r>
              <a:rPr lang="en-US" sz="2000" b="0" i="0" u="none" strike="noStrike" baseline="0" dirty="0" err="1">
                <a:solidFill>
                  <a:schemeClr val="tx2"/>
                </a:solidFill>
              </a:rPr>
              <a:t>summarises</a:t>
            </a:r>
            <a:r>
              <a:rPr lang="en-US" sz="2000" b="0" i="0" u="none" strike="noStrike" baseline="0" dirty="0">
                <a:solidFill>
                  <a:schemeClr val="tx2"/>
                </a:solidFill>
              </a:rPr>
              <a:t> the firm</a:t>
            </a:r>
            <a:r>
              <a:rPr lang="en-US" sz="2000" dirty="0">
                <a:solidFill>
                  <a:schemeClr val="tx2"/>
                </a:solidFill>
              </a:rPr>
              <a:t>’s financial performance for a given time interval; it is a profit-and-loss statement.</a:t>
            </a:r>
            <a:endParaRPr lang="en-US" sz="2000" b="0" i="0" u="none" strike="noStrike" baseline="0" dirty="0">
              <a:solidFill>
                <a:schemeClr val="tx2"/>
              </a:solidFill>
            </a:endParaRPr>
          </a:p>
        </p:txBody>
      </p:sp>
      <p:sp>
        <p:nvSpPr>
          <p:cNvPr id="4" name="Text Placeholder 2">
            <a:extLst>
              <a:ext uri="{FF2B5EF4-FFF2-40B4-BE49-F238E27FC236}">
                <a16:creationId xmlns:a16="http://schemas.microsoft.com/office/drawing/2014/main" id="{A15AF805-B465-BE8A-44E8-BCE4142A711C}"/>
              </a:ext>
            </a:extLst>
          </p:cNvPr>
          <p:cNvSpPr txBox="1">
            <a:spLocks/>
          </p:cNvSpPr>
          <p:nvPr/>
        </p:nvSpPr>
        <p:spPr>
          <a:xfrm>
            <a:off x="230905" y="796145"/>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solidFill>
                  <a:srgbClr val="00B050"/>
                </a:solidFill>
              </a:rPr>
              <a:t>Financial statements</a:t>
            </a:r>
          </a:p>
        </p:txBody>
      </p:sp>
    </p:spTree>
    <p:extLst>
      <p:ext uri="{BB962C8B-B14F-4D97-AF65-F5344CB8AC3E}">
        <p14:creationId xmlns:p14="http://schemas.microsoft.com/office/powerpoint/2010/main" val="40130696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ridan Business PPT Template_2024" id="{D9BB25F3-86A8-47AA-9E88-2D7EF30AB927}" vid="{B920712B-1E59-4050-8030-58EEFDAE58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purl.org/dc/terms/"/>
    <ds:schemaRef ds:uri="http://schemas.openxmlformats.org/package/2006/metadata/core-properties"/>
    <ds:schemaRef ds:uri="d5280b9f-0d25-4ffb-96bc-3c5ae659ff52"/>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05ced8a-af0e-4ad8-9238-2f7ff36232f4"/>
    <ds:schemaRef ds:uri="105CED8A-AF0E-4AD8-9238-2F7FF36232F4"/>
    <ds:schemaRef ds:uri="http://www.w3.org/XML/1998/namespace"/>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2220</TotalTime>
  <Words>1646</Words>
  <Application>Microsoft Office PowerPoint</Application>
  <PresentationFormat>Widescreen</PresentationFormat>
  <Paragraphs>135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Cordale-Bold</vt:lpstr>
      <vt:lpstr>Cordale-Regular</vt:lpstr>
      <vt:lpstr>Arial</vt:lpstr>
      <vt:lpstr>Calibri</vt:lpstr>
      <vt:lpstr>Georgia Pro</vt:lpstr>
      <vt:lpstr>1_Office Theme</vt:lpstr>
      <vt:lpstr>Week 12 Managing quality and performance (CHAPTER 19) </vt:lpstr>
      <vt:lpstr>Learning objectives</vt:lpstr>
      <vt:lpstr>Improvement attitude</vt:lpstr>
      <vt:lpstr>1. The meaning of control</vt:lpstr>
      <vt:lpstr>2. Feedback control model</vt:lpstr>
      <vt:lpstr>2. Feedback control model (cont.)</vt:lpstr>
      <vt:lpstr>3. Budgetary control</vt:lpstr>
      <vt:lpstr>3. Budgetary control (cont.)</vt:lpstr>
      <vt:lpstr>4. Financial control</vt:lpstr>
      <vt:lpstr>Balance sheet</vt:lpstr>
      <vt:lpstr>Income statement</vt:lpstr>
      <vt:lpstr>4. Financial control (cont.)</vt:lpstr>
      <vt:lpstr>Common financial ratios</vt:lpstr>
      <vt:lpstr>5. The changing philosophy of control</vt:lpstr>
      <vt:lpstr>6. Total quality management (TQM)</vt:lpstr>
      <vt:lpstr>6. Total quality management (TQM) (cont.)</vt:lpstr>
      <vt:lpstr>Total quality management (TQM) (cont.)</vt:lpstr>
      <vt:lpstr>Total quality management (TQM) (cont.)</vt:lpstr>
      <vt:lpstr>7. Trends in quality and financial control</vt:lpstr>
      <vt:lpstr>8. Qualities of effective control systems</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Linda</dc:creator>
  <cp:lastModifiedBy>Belaynesh Teklay Gebremariam</cp:lastModifiedBy>
  <cp:revision>36</cp:revision>
  <cp:lastPrinted>2016-10-03T15:29:39Z</cp:lastPrinted>
  <dcterms:created xsi:type="dcterms:W3CDTF">2021-06-29T02:49:08Z</dcterms:created>
  <dcterms:modified xsi:type="dcterms:W3CDTF">2025-05-22T03:10:36Z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