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notesMasterIdLst>
    <p:notesMasterId r:id="rId9"/>
  </p:notesMasterIdLst>
  <p:sldIdLst>
    <p:sldId id="294" r:id="rId2"/>
    <p:sldId id="257" r:id="rId3"/>
    <p:sldId id="286" r:id="rId4"/>
    <p:sldId id="289" r:id="rId5"/>
    <p:sldId id="290" r:id="rId6"/>
    <p:sldId id="295" r:id="rId7"/>
    <p:sldId id="296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DF7C-ED53-4834-9003-775B5B9FB3BC}" type="datetime1">
              <a:rPr lang="en-US" smtClean="0"/>
              <a:t>8/20/2024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067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8/20/2024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2283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8/20/2024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44274883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8/20/2024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963196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8/20/2024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754049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8/20/2024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85513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8/20/2024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3531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8/20/2024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883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8/20/2024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622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8/20/2024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473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8/20/2024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907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8/20/2024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47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8/20/2024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668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8/20/2024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462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1AA-34C5-4B43-BA0F-3CE2919D8C91}" type="datetime1">
              <a:rPr lang="en-US" smtClean="0"/>
              <a:t>8/20/2024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03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D96D-11F6-4C60-A1D7-07572016E6D9}" type="datetime1">
              <a:rPr lang="en-US" smtClean="0"/>
              <a:t>8/20/2024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932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A29E4-1ACE-4876-A5AC-37AF08B74F15}" type="datetime1">
              <a:rPr lang="en-US" smtClean="0"/>
              <a:t>8/20/2024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231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  <p:sldLayoutId id="2147483836" r:id="rId15"/>
    <p:sldLayoutId id="2147483837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Chapter 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05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Week five outcomes	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AU" dirty="0"/>
              <a:t>By the end of today’s class, you should be able to:</a:t>
            </a:r>
          </a:p>
          <a:p>
            <a:pPr marL="633413" indent="-279400"/>
            <a:r>
              <a:rPr lang="en-AU" dirty="0"/>
              <a:t>Recognise potential conflicts between the needs of volunteers, NFPs and beneficiaries</a:t>
            </a:r>
          </a:p>
          <a:p>
            <a:pPr marL="633413" indent="-279400"/>
            <a:r>
              <a:rPr lang="en-AU" dirty="0"/>
              <a:t>Describe different levels of volunteer authority</a:t>
            </a:r>
          </a:p>
          <a:p>
            <a:pPr marL="633413" indent="-279400"/>
            <a:r>
              <a:rPr lang="en-AU" dirty="0"/>
              <a:t>Explain how to create a supportive environment for volunteers</a:t>
            </a:r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  <a:p>
            <a:pPr marL="8890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Managing volunteers: an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Two balancing acts in managing volunteers</a:t>
            </a:r>
          </a:p>
          <a:p>
            <a:pPr marL="354013" indent="-265113"/>
            <a:r>
              <a:rPr lang="en-US" dirty="0"/>
              <a:t>Three overlapping circles - needs of volunteers, beneficiaries and the NFP</a:t>
            </a:r>
          </a:p>
          <a:p>
            <a:pPr marL="627063" indent="-268288"/>
            <a:r>
              <a:rPr lang="en-US" dirty="0"/>
              <a:t>Overlap 1 - Goldilocks zone</a:t>
            </a:r>
          </a:p>
          <a:p>
            <a:pPr marL="627063" indent="-268288"/>
            <a:r>
              <a:rPr lang="en-US" dirty="0"/>
              <a:t>Overlap 2 - roles that do not involve direct contact with beneficiaries</a:t>
            </a:r>
          </a:p>
          <a:p>
            <a:pPr marL="627063" indent="-268288"/>
            <a:r>
              <a:rPr lang="en-US" dirty="0"/>
              <a:t>Overlap 3 - opportunity to create new roles</a:t>
            </a:r>
          </a:p>
          <a:p>
            <a:pPr marL="627063" indent="-268288"/>
            <a:r>
              <a:rPr lang="en-US" dirty="0"/>
              <a:t>Overlap 4 - managing the ‘danger zone’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managing volunteers is different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Managing volunteers vs paid staff</a:t>
            </a:r>
          </a:p>
          <a:p>
            <a:pPr marL="354013" indent="-265113"/>
            <a:r>
              <a:rPr lang="en-US" dirty="0"/>
              <a:t>Perils of micromanagement</a:t>
            </a:r>
          </a:p>
          <a:p>
            <a:pPr marL="354013" indent="-265113"/>
            <a:r>
              <a:rPr lang="en-US" dirty="0"/>
              <a:t>Volunteers with different motives present different challenges.</a:t>
            </a:r>
          </a:p>
          <a:p>
            <a:pPr marL="354013" indent="-265113"/>
            <a:r>
              <a:rPr lang="en-US" dirty="0"/>
              <a:t>Treating staff as if they are volunteers?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Levels of authority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Four levels defined by the amount of discretion</a:t>
            </a:r>
          </a:p>
          <a:p>
            <a:pPr marL="627063" indent="-268288"/>
            <a:r>
              <a:rPr lang="en-US" dirty="0"/>
              <a:t>Level 4: no discretion</a:t>
            </a:r>
          </a:p>
          <a:p>
            <a:pPr marL="627063" indent="-268288"/>
            <a:r>
              <a:rPr lang="en-US" dirty="0"/>
              <a:t>Level 3: limited discretion (subject to management veto)</a:t>
            </a:r>
          </a:p>
          <a:p>
            <a:pPr marL="627063" indent="-268288"/>
            <a:r>
              <a:rPr lang="en-US" dirty="0"/>
              <a:t>Level 2: self-assignment (while keeping manager informed)</a:t>
            </a:r>
          </a:p>
          <a:p>
            <a:pPr marL="627063" indent="-268288"/>
            <a:r>
              <a:rPr lang="en-US" dirty="0"/>
              <a:t>Level 1: self-assignment </a:t>
            </a:r>
          </a:p>
          <a:p>
            <a:pPr marL="358775" indent="-269875"/>
            <a:r>
              <a:rPr lang="en-US" dirty="0"/>
              <a:t>Benefits of regular progress reports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supportive 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AU" dirty="0"/>
              <a:t>Policies</a:t>
            </a:r>
          </a:p>
          <a:p>
            <a:pPr marL="627063" indent="-268288"/>
            <a:r>
              <a:rPr lang="en-AU" dirty="0"/>
              <a:t>Deciding what volunteers should do</a:t>
            </a:r>
          </a:p>
          <a:p>
            <a:pPr marL="627063" indent="-268288"/>
            <a:r>
              <a:rPr lang="en-AU" dirty="0"/>
              <a:t>Limitations of rules</a:t>
            </a:r>
          </a:p>
          <a:p>
            <a:pPr marL="354013" indent="-265113"/>
            <a:r>
              <a:rPr lang="en-AU" dirty="0"/>
              <a:t>Values</a:t>
            </a:r>
          </a:p>
          <a:p>
            <a:pPr marL="627063" indent="-268288"/>
            <a:r>
              <a:rPr lang="en-AU" dirty="0"/>
              <a:t>Internalised principles</a:t>
            </a:r>
          </a:p>
          <a:p>
            <a:pPr marL="627063" indent="-268288"/>
            <a:r>
              <a:rPr lang="en-AU" dirty="0"/>
              <a:t>Person/organisation fit</a:t>
            </a:r>
          </a:p>
          <a:p>
            <a:pPr marL="627063" indent="-268288"/>
            <a:r>
              <a:rPr lang="en-AU" dirty="0"/>
              <a:t>Reinforcing values</a:t>
            </a:r>
          </a:p>
          <a:p>
            <a:pPr marL="354013" indent="-265113"/>
            <a:r>
              <a:rPr lang="en-AU" dirty="0"/>
              <a:t>Encouraging two-way communication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5807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Involving senior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Clarifying the rationale for volunteer involvement</a:t>
            </a:r>
          </a:p>
          <a:p>
            <a:pPr marL="354013" indent="-265113"/>
            <a:r>
              <a:rPr lang="en-US" dirty="0"/>
              <a:t>Briefing senior managers on how volunteers contribute to the NFP</a:t>
            </a:r>
          </a:p>
          <a:p>
            <a:pPr marL="354013" indent="-265113"/>
            <a:r>
              <a:rPr lang="en-US" dirty="0"/>
              <a:t>Involving senior leaders in the volunteer program </a:t>
            </a:r>
          </a:p>
          <a:p>
            <a:pPr marL="354013" indent="-26511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813742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5793</TotalTime>
  <Words>260</Words>
  <Application>Microsoft Office PowerPoint</Application>
  <PresentationFormat>On-screen Show (4:3)</PresentationFormat>
  <Paragraphs>50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Lucida Sans Unicode</vt:lpstr>
      <vt:lpstr>Trebuchet MS</vt:lpstr>
      <vt:lpstr>Wingdings 3</vt:lpstr>
      <vt:lpstr>Facet</vt:lpstr>
      <vt:lpstr>MN312 Working with Volunteers</vt:lpstr>
      <vt:lpstr>Week five outcomes   </vt:lpstr>
      <vt:lpstr>Managing volunteers: an overview</vt:lpstr>
      <vt:lpstr>Why managing volunteers is different</vt:lpstr>
      <vt:lpstr>Levels of authority</vt:lpstr>
      <vt:lpstr>A supportive environment</vt:lpstr>
      <vt:lpstr>Involving senior management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114</cp:revision>
  <dcterms:created xsi:type="dcterms:W3CDTF">2015-12-07T01:55:23Z</dcterms:created>
  <dcterms:modified xsi:type="dcterms:W3CDTF">2024-08-20T02:59:43Z</dcterms:modified>
</cp:coreProperties>
</file>