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sldIdLst>
    <p:sldId id="289" r:id="rId2"/>
    <p:sldId id="260" r:id="rId3"/>
    <p:sldId id="261" r:id="rId4"/>
    <p:sldId id="262" r:id="rId5"/>
    <p:sldId id="263" r:id="rId6"/>
    <p:sldId id="264" r:id="rId7"/>
    <p:sldId id="265" r:id="rId8"/>
    <p:sldId id="287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8" r:id="rId28"/>
    <p:sldId id="284" r:id="rId29"/>
  </p:sldIdLst>
  <p:sldSz cx="9144000" cy="6858000" type="screen4x3"/>
  <p:notesSz cx="6858000" cy="9144000"/>
  <p:custDataLst>
    <p:tags r:id="rId31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F3A"/>
    <a:srgbClr val="3C9325"/>
    <a:srgbClr val="A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 showGuides="1">
      <p:cViewPr varScale="1">
        <p:scale>
          <a:sx n="124" d="100"/>
          <a:sy n="124" d="100"/>
        </p:scale>
        <p:origin x="122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5CC06-6962-463A-AFE5-B07380149EDB}" type="datetimeFigureOut">
              <a:rPr lang="en-AU" smtClean="0"/>
              <a:pPr/>
              <a:t>12/12/2017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3C97C8-9EA0-417B-96C2-875F7E07DE2A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620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63E68A-8DB7-4D8C-89B9-9813D4DA661A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07983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4C0B95-19AD-48DC-83EE-306E076B5B17}" type="slidenum">
              <a:rPr lang="en-AU" smtClean="0"/>
              <a:pPr/>
              <a:t>18</a:t>
            </a:fld>
            <a:endParaRPr lang="en-AU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12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D2DB63-C6AE-4280-B8C5-6086F8A99F9A}" type="slidenum">
              <a:rPr lang="en-AU" smtClean="0"/>
              <a:pPr/>
              <a:t>21</a:t>
            </a:fld>
            <a:endParaRPr lang="en-AU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8912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328D1B-4CC9-429B-BD7F-3984A113019E}" type="slidenum">
              <a:rPr lang="en-AU" smtClean="0"/>
              <a:pPr/>
              <a:t>23</a:t>
            </a:fld>
            <a:endParaRPr lang="en-AU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702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BA5CB3-E037-4AAC-A008-95C1E72D183A}" type="slidenum">
              <a:rPr lang="en-AU" smtClean="0"/>
              <a:pPr/>
              <a:t>24</a:t>
            </a:fld>
            <a:endParaRPr lang="en-AU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3071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B19F6B-46AB-4A48-B06C-5FB5BCE7E6EA}" type="slidenum">
              <a:rPr lang="en-AU" smtClean="0"/>
              <a:pPr/>
              <a:t>26</a:t>
            </a:fld>
            <a:endParaRPr lang="en-AU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958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B19F6B-46AB-4A48-B06C-5FB5BCE7E6EA}" type="slidenum">
              <a:rPr lang="en-AU" smtClean="0"/>
              <a:pPr/>
              <a:t>27</a:t>
            </a:fld>
            <a:endParaRPr lang="en-AU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251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31107E-D6CC-4910-91C7-E083870C7006}" type="slidenum">
              <a:rPr lang="en-AU" smtClean="0"/>
              <a:pPr/>
              <a:t>28</a:t>
            </a:fld>
            <a:endParaRPr lang="en-AU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191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4C2AE3-E770-4201-915C-171E9F854DF1}" type="slidenum">
              <a:rPr lang="en-AU" smtClean="0"/>
              <a:pPr/>
              <a:t>2</a:t>
            </a:fld>
            <a:endParaRPr lang="en-AU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316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3CE201-28F6-4F9A-86E5-42B2AFCEEB23}" type="slidenum">
              <a:rPr lang="en-AU" smtClean="0"/>
              <a:pPr/>
              <a:t>3</a:t>
            </a:fld>
            <a:endParaRPr lang="en-AU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87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DADDFD-7D21-442B-A670-4682A752A094}" type="slidenum">
              <a:rPr lang="en-AU" smtClean="0"/>
              <a:pPr/>
              <a:t>4</a:t>
            </a:fld>
            <a:endParaRPr lang="en-AU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218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828596-9E1F-49DB-8464-57FD65667D9B}" type="slidenum">
              <a:rPr lang="en-AU" smtClean="0"/>
              <a:pPr/>
              <a:t>11</a:t>
            </a:fld>
            <a:endParaRPr lang="en-AU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261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0FFDC1-95A1-43BB-AB97-4AEBDB9F1E59}" type="slidenum">
              <a:rPr lang="en-AU" smtClean="0"/>
              <a:pPr/>
              <a:t>12</a:t>
            </a:fld>
            <a:endParaRPr lang="en-AU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644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7D8A65-53DD-42D5-A5C4-97A59A78AE81}" type="slidenum">
              <a:rPr lang="en-AU" smtClean="0"/>
              <a:pPr/>
              <a:t>14</a:t>
            </a:fld>
            <a:endParaRPr lang="en-AU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51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21C0B0-3D86-4569-A299-C2ECCE8F7EE5}" type="slidenum">
              <a:rPr lang="en-AU" smtClean="0"/>
              <a:pPr/>
              <a:t>15</a:t>
            </a:fld>
            <a:endParaRPr lang="en-AU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054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B72E9F-F71B-4BD7-BB21-477DDDDA1E68}" type="slidenum">
              <a:rPr lang="en-AU" smtClean="0"/>
              <a:pPr/>
              <a:t>16</a:t>
            </a:fld>
            <a:endParaRPr lang="en-AU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144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77108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648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1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7374"/>
            <a:ext cx="8229600" cy="884238"/>
          </a:xfrm>
        </p:spPr>
        <p:txBody>
          <a:bodyPr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02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7355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3889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1556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596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16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22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192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0010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057400"/>
            <a:ext cx="8001000" cy="429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SecondClick to edit Master title style</a:t>
            </a:r>
            <a:endParaRPr lang="en-US" altLang="en-US"/>
          </a:p>
          <a:p>
            <a:pPr lvl="1"/>
            <a:r>
              <a:rPr lang="en-AU" altLang="en-US"/>
              <a:t>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572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000" kern="1200" cap="all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96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Budgetary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71613"/>
            <a:ext cx="8001000" cy="4449676"/>
          </a:xfrm>
        </p:spPr>
        <p:txBody>
          <a:bodyPr>
            <a:normAutofit/>
          </a:bodyPr>
          <a:lstStyle/>
          <a:p>
            <a:r>
              <a:rPr lang="en-NZ" sz="2400" dirty="0"/>
              <a:t>All organisations need to prepare financial budgets</a:t>
            </a:r>
          </a:p>
          <a:p>
            <a:r>
              <a:rPr lang="en-NZ" sz="2400" dirty="0">
                <a:solidFill>
                  <a:srgbClr val="00B050"/>
                </a:solidFill>
              </a:rPr>
              <a:t>Budgets</a:t>
            </a:r>
            <a:r>
              <a:rPr lang="en-NZ" sz="2400" dirty="0"/>
              <a:t> detail the financial expectations of the organisation over the next 12 months</a:t>
            </a:r>
          </a:p>
          <a:p>
            <a:r>
              <a:rPr lang="en-NZ" sz="2400" dirty="0"/>
              <a:t>Commonly used:</a:t>
            </a:r>
          </a:p>
          <a:p>
            <a:pPr lvl="1"/>
            <a:r>
              <a:rPr lang="en-NZ" sz="2400" dirty="0"/>
              <a:t>Expense budget</a:t>
            </a:r>
          </a:p>
          <a:p>
            <a:pPr lvl="1"/>
            <a:r>
              <a:rPr lang="en-NZ" sz="2400" dirty="0"/>
              <a:t>Revenue budget</a:t>
            </a:r>
          </a:p>
          <a:p>
            <a:pPr lvl="1"/>
            <a:r>
              <a:rPr lang="en-NZ" sz="2400" dirty="0"/>
              <a:t>Cosh budget</a:t>
            </a:r>
          </a:p>
          <a:p>
            <a:pPr lvl="1"/>
            <a:r>
              <a:rPr lang="en-NZ" sz="2400" dirty="0"/>
              <a:t>Capital budget</a:t>
            </a:r>
          </a:p>
          <a:p>
            <a:pPr lvl="1"/>
            <a:r>
              <a:rPr lang="en-NZ" sz="2400" dirty="0"/>
              <a:t>Zero-based budget (contd.)</a:t>
            </a:r>
          </a:p>
        </p:txBody>
      </p:sp>
    </p:spTree>
    <p:extLst>
      <p:ext uri="{BB962C8B-B14F-4D97-AF65-F5344CB8AC3E}">
        <p14:creationId xmlns:p14="http://schemas.microsoft.com/office/powerpoint/2010/main" val="311096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19113" y="245255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Budgetary control contd.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29494"/>
            <a:ext cx="8062913" cy="501413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AU" sz="2400" dirty="0"/>
              <a:t>Expense Budget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Outlines the anticipated and actual expenses for a responsibility centre</a:t>
            </a:r>
          </a:p>
          <a:p>
            <a:pPr eaLnBrk="1" hangingPunct="1">
              <a:lnSpc>
                <a:spcPct val="90000"/>
              </a:lnSpc>
            </a:pPr>
            <a:r>
              <a:rPr lang="en-AU" sz="2400" dirty="0"/>
              <a:t>Revenue budget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Identifies the forecasted and actual revenues</a:t>
            </a:r>
          </a:p>
          <a:p>
            <a:pPr eaLnBrk="1" hangingPunct="1">
              <a:lnSpc>
                <a:spcPct val="90000"/>
              </a:lnSpc>
            </a:pPr>
            <a:r>
              <a:rPr lang="en-AU" sz="2400" dirty="0"/>
              <a:t>Cash budget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Estimates and reports cash flows on a daily or weekly basis</a:t>
            </a:r>
          </a:p>
          <a:p>
            <a:pPr eaLnBrk="1" hangingPunct="1">
              <a:lnSpc>
                <a:spcPct val="90000"/>
              </a:lnSpc>
            </a:pPr>
            <a:r>
              <a:rPr lang="en-AU" sz="2400" dirty="0"/>
              <a:t>Capital budget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Plans and reports investments in major assets to be depreciated over several years (contd.)</a:t>
            </a:r>
          </a:p>
        </p:txBody>
      </p:sp>
    </p:spTree>
    <p:extLst>
      <p:ext uri="{BB962C8B-B14F-4D97-AF65-F5344CB8AC3E}">
        <p14:creationId xmlns:p14="http://schemas.microsoft.com/office/powerpoint/2010/main" val="1331775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Budgetary control contd.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08608" y="1183149"/>
            <a:ext cx="8001000" cy="4297363"/>
          </a:xfrm>
        </p:spPr>
        <p:txBody>
          <a:bodyPr>
            <a:noAutofit/>
          </a:bodyPr>
          <a:lstStyle/>
          <a:p>
            <a:pPr eaLnBrk="1" hangingPunct="1"/>
            <a:r>
              <a:rPr lang="en-AU" sz="2400" dirty="0"/>
              <a:t>Budgeting is an important part of organisational </a:t>
            </a:r>
            <a:r>
              <a:rPr lang="en-AU" sz="2400" dirty="0">
                <a:solidFill>
                  <a:srgbClr val="00B050"/>
                </a:solidFill>
              </a:rPr>
              <a:t>planning</a:t>
            </a:r>
            <a:r>
              <a:rPr lang="en-AU" sz="2400" dirty="0"/>
              <a:t> and </a:t>
            </a:r>
            <a:r>
              <a:rPr lang="en-AU" sz="2400" dirty="0">
                <a:solidFill>
                  <a:srgbClr val="00B050"/>
                </a:solidFill>
              </a:rPr>
              <a:t>decision making</a:t>
            </a:r>
          </a:p>
          <a:p>
            <a:pPr eaLnBrk="1" hangingPunct="1"/>
            <a:r>
              <a:rPr lang="en-AU" sz="2400" dirty="0"/>
              <a:t>Top-down budgeting</a:t>
            </a:r>
          </a:p>
          <a:p>
            <a:pPr lvl="1"/>
            <a:r>
              <a:rPr lang="en-AU" sz="2400" dirty="0"/>
              <a:t>A budgeting process in which middle- and lower-level managers set departmental budget targets in accordance with overall organisation revenues and expenditures specified by top management</a:t>
            </a:r>
          </a:p>
          <a:p>
            <a:pPr eaLnBrk="1" hangingPunct="1"/>
            <a:r>
              <a:rPr lang="en-AU" sz="2400" dirty="0"/>
              <a:t>Bottom-up</a:t>
            </a:r>
          </a:p>
          <a:p>
            <a:pPr lvl="1"/>
            <a:r>
              <a:rPr lang="en-AU" sz="2400" dirty="0"/>
              <a:t>Process whereby lower-level managers budget their departments’ resource needs and pass them up to top management for approval</a:t>
            </a:r>
          </a:p>
          <a:p>
            <a:pPr lvl="3"/>
            <a:r>
              <a:rPr lang="en-AU" sz="2400" dirty="0"/>
              <a:t>More </a:t>
            </a:r>
            <a:r>
              <a:rPr lang="en-AU" sz="2400" dirty="0">
                <a:solidFill>
                  <a:srgbClr val="00B050"/>
                </a:solidFill>
              </a:rPr>
              <a:t>empowering</a:t>
            </a:r>
          </a:p>
        </p:txBody>
      </p:sp>
    </p:spTree>
    <p:extLst>
      <p:ext uri="{BB962C8B-B14F-4D97-AF65-F5344CB8AC3E}">
        <p14:creationId xmlns:p14="http://schemas.microsoft.com/office/powerpoint/2010/main" val="3018654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Financial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71612"/>
            <a:ext cx="8001000" cy="4783151"/>
          </a:xfrm>
        </p:spPr>
        <p:txBody>
          <a:bodyPr>
            <a:normAutofit/>
          </a:bodyPr>
          <a:lstStyle/>
          <a:p>
            <a:r>
              <a:rPr lang="en-NZ" sz="2400" dirty="0"/>
              <a:t>Financial statements provide the basic information used for financial control</a:t>
            </a:r>
          </a:p>
          <a:p>
            <a:r>
              <a:rPr lang="en-NZ" sz="2400" dirty="0"/>
              <a:t>2 </a:t>
            </a:r>
            <a:r>
              <a:rPr lang="en-NZ" sz="2400" dirty="0">
                <a:solidFill>
                  <a:srgbClr val="00B050"/>
                </a:solidFill>
              </a:rPr>
              <a:t>major</a:t>
            </a:r>
            <a:r>
              <a:rPr lang="en-NZ" sz="2400" dirty="0"/>
              <a:t> financial statements:</a:t>
            </a:r>
          </a:p>
          <a:p>
            <a:r>
              <a:rPr lang="en-NZ" sz="2400" dirty="0"/>
              <a:t>The balance sheet</a:t>
            </a:r>
          </a:p>
          <a:p>
            <a:pPr lvl="1"/>
            <a:r>
              <a:rPr lang="en-NZ" sz="2400" dirty="0"/>
              <a:t>Shows the firm’s financial position with respect to assets and liabilities at a specific point in time</a:t>
            </a:r>
          </a:p>
          <a:p>
            <a:r>
              <a:rPr lang="en-NZ" sz="2400" dirty="0"/>
              <a:t>Income statement</a:t>
            </a:r>
          </a:p>
          <a:p>
            <a:pPr lvl="1"/>
            <a:r>
              <a:rPr lang="en-NZ" sz="2400" dirty="0"/>
              <a:t>Summarises the firm’s financial performance for a given time interval</a:t>
            </a:r>
          </a:p>
          <a:p>
            <a:pPr lvl="1"/>
            <a:r>
              <a:rPr lang="en-NZ" sz="2400" dirty="0"/>
              <a:t>Also called a </a:t>
            </a:r>
            <a:r>
              <a:rPr lang="en-NZ" sz="2400" dirty="0">
                <a:solidFill>
                  <a:srgbClr val="00B050"/>
                </a:solidFill>
              </a:rPr>
              <a:t>profit-and-loss</a:t>
            </a:r>
            <a:r>
              <a:rPr lang="en-NZ" sz="2400" dirty="0"/>
              <a:t> statement</a:t>
            </a:r>
          </a:p>
        </p:txBody>
      </p:sp>
    </p:spTree>
    <p:extLst>
      <p:ext uri="{BB962C8B-B14F-4D97-AF65-F5344CB8AC3E}">
        <p14:creationId xmlns:p14="http://schemas.microsoft.com/office/powerpoint/2010/main" val="3729246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Financial analysis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340768"/>
            <a:ext cx="8001000" cy="4297363"/>
          </a:xfrm>
        </p:spPr>
        <p:txBody>
          <a:bodyPr>
            <a:noAutofit/>
          </a:bodyPr>
          <a:lstStyle/>
          <a:p>
            <a:pPr eaLnBrk="1" hangingPunct="1"/>
            <a:r>
              <a:rPr lang="en-AU" sz="2400" dirty="0"/>
              <a:t>A manager needs to be able to interpret and evaluate financial reports</a:t>
            </a:r>
          </a:p>
          <a:p>
            <a:pPr eaLnBrk="1" hangingPunct="1"/>
            <a:r>
              <a:rPr lang="en-AU" sz="2400" dirty="0"/>
              <a:t>Most financial analysis focus on ratios</a:t>
            </a:r>
          </a:p>
          <a:p>
            <a:pPr lvl="1"/>
            <a:r>
              <a:rPr lang="en-AU" sz="2400" dirty="0"/>
              <a:t>Showing relationships between performance indicators such as profits and assets, sales and inventory</a:t>
            </a:r>
          </a:p>
          <a:p>
            <a:pPr eaLnBrk="1" hangingPunct="1"/>
            <a:r>
              <a:rPr lang="en-AU" sz="2400" dirty="0"/>
              <a:t>Most </a:t>
            </a:r>
            <a:r>
              <a:rPr lang="en-AU" sz="2400" dirty="0">
                <a:solidFill>
                  <a:srgbClr val="00B050"/>
                </a:solidFill>
              </a:rPr>
              <a:t>common</a:t>
            </a:r>
            <a:r>
              <a:rPr lang="en-AU" sz="2400" dirty="0"/>
              <a:t> types:</a:t>
            </a:r>
          </a:p>
          <a:p>
            <a:pPr lvl="1"/>
            <a:r>
              <a:rPr lang="en-AU" sz="2400" dirty="0"/>
              <a:t>Liquidity ratios</a:t>
            </a:r>
          </a:p>
          <a:p>
            <a:pPr lvl="1"/>
            <a:r>
              <a:rPr lang="en-AU" sz="2400" dirty="0"/>
              <a:t>Activity ratios</a:t>
            </a:r>
          </a:p>
          <a:p>
            <a:pPr lvl="1"/>
            <a:r>
              <a:rPr lang="en-AU" sz="2400" dirty="0"/>
              <a:t>Probability ratios</a:t>
            </a:r>
          </a:p>
          <a:p>
            <a:pPr lvl="1"/>
            <a:r>
              <a:rPr lang="en-AU" sz="2400" dirty="0"/>
              <a:t>Leverage ratios (contd.)</a:t>
            </a:r>
          </a:p>
        </p:txBody>
      </p:sp>
    </p:spTree>
    <p:extLst>
      <p:ext uri="{BB962C8B-B14F-4D97-AF65-F5344CB8AC3E}">
        <p14:creationId xmlns:p14="http://schemas.microsoft.com/office/powerpoint/2010/main" val="1404658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AU" dirty="0"/>
              <a:t>Financial statements and analysis contd.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AU" sz="2400" dirty="0">
                <a:solidFill>
                  <a:srgbClr val="00B050"/>
                </a:solidFill>
              </a:rPr>
              <a:t>Liquidity ratio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Indicates organisation’s ability to meet its current debt obligations (assets/liabilities)</a:t>
            </a:r>
          </a:p>
          <a:p>
            <a:pPr>
              <a:lnSpc>
                <a:spcPct val="90000"/>
              </a:lnSpc>
            </a:pPr>
            <a:r>
              <a:rPr lang="en-AU" sz="2400" dirty="0">
                <a:solidFill>
                  <a:srgbClr val="00B050"/>
                </a:solidFill>
              </a:rPr>
              <a:t>Activity ratio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Measures the organisation’s internal performance with respect to key activities defined by management (total sales/average inventory) (contd.)</a:t>
            </a:r>
          </a:p>
          <a:p>
            <a:pPr>
              <a:lnSpc>
                <a:spcPct val="90000"/>
              </a:lnSpc>
            </a:pPr>
            <a:endParaRPr lang="en-AU" sz="2400" dirty="0"/>
          </a:p>
          <a:p>
            <a:pPr>
              <a:lnSpc>
                <a:spcPct val="90000"/>
              </a:lnSpc>
            </a:pP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784330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AU" dirty="0"/>
              <a:t>Financial statements and analysis contd.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AU" sz="2400" dirty="0">
                <a:solidFill>
                  <a:srgbClr val="00B050"/>
                </a:solidFill>
              </a:rPr>
              <a:t>Profitability ratio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Describes the firm’s profits in terms of a source of profits</a:t>
            </a:r>
          </a:p>
          <a:p>
            <a:pPr lvl="2">
              <a:lnSpc>
                <a:spcPct val="90000"/>
              </a:lnSpc>
            </a:pPr>
            <a:r>
              <a:rPr lang="en-AU" dirty="0"/>
              <a:t>Sales or total assets</a:t>
            </a:r>
          </a:p>
          <a:p>
            <a:pPr>
              <a:lnSpc>
                <a:spcPct val="90000"/>
              </a:lnSpc>
            </a:pPr>
            <a:r>
              <a:rPr lang="en-AU" sz="2400" dirty="0">
                <a:solidFill>
                  <a:srgbClr val="00B050"/>
                </a:solidFill>
              </a:rPr>
              <a:t>Leverage ratio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Funding activities with borrowed money</a:t>
            </a:r>
          </a:p>
          <a:p>
            <a:pPr>
              <a:lnSpc>
                <a:spcPct val="90000"/>
              </a:lnSpc>
            </a:pP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861562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The changing philosophy of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400" dirty="0"/>
              <a:t>Managers are adopting a </a:t>
            </a:r>
            <a:r>
              <a:rPr lang="en-NZ" sz="2400" dirty="0">
                <a:solidFill>
                  <a:srgbClr val="00B050"/>
                </a:solidFill>
              </a:rPr>
              <a:t>decentralised</a:t>
            </a:r>
            <a:r>
              <a:rPr lang="en-NZ" sz="2400" dirty="0"/>
              <a:t> rather than a </a:t>
            </a:r>
            <a:r>
              <a:rPr lang="en-NZ" sz="2400" dirty="0">
                <a:solidFill>
                  <a:srgbClr val="00B050"/>
                </a:solidFill>
              </a:rPr>
              <a:t>hierarchical</a:t>
            </a:r>
            <a:r>
              <a:rPr lang="en-NZ" sz="2400" dirty="0"/>
              <a:t> control process</a:t>
            </a:r>
          </a:p>
          <a:p>
            <a:r>
              <a:rPr lang="en-NZ" sz="2400" dirty="0"/>
              <a:t>Based on different philosophies of corporate culture</a:t>
            </a:r>
          </a:p>
          <a:p>
            <a:r>
              <a:rPr lang="en-NZ" sz="2400" dirty="0"/>
              <a:t>Most organisations have </a:t>
            </a:r>
            <a:r>
              <a:rPr lang="en-NZ" sz="2400" dirty="0">
                <a:solidFill>
                  <a:srgbClr val="00B050"/>
                </a:solidFill>
              </a:rPr>
              <a:t>both</a:t>
            </a:r>
            <a:r>
              <a:rPr lang="en-NZ" sz="2400" dirty="0"/>
              <a:t> hierarchical and decentralised control</a:t>
            </a:r>
          </a:p>
          <a:p>
            <a:r>
              <a:rPr lang="en-NZ" sz="2400" dirty="0"/>
              <a:t>Emphasis on one or the other type depends on:</a:t>
            </a:r>
          </a:p>
          <a:p>
            <a:pPr lvl="1"/>
            <a:r>
              <a:rPr lang="en-NZ" sz="2400" dirty="0"/>
              <a:t>Organisational culture</a:t>
            </a:r>
          </a:p>
          <a:p>
            <a:pPr lvl="1"/>
            <a:r>
              <a:rPr lang="en-NZ" sz="2400" dirty="0"/>
              <a:t>Managers’ beliefs about control</a:t>
            </a:r>
          </a:p>
        </p:txBody>
      </p:sp>
    </p:spTree>
    <p:extLst>
      <p:ext uri="{BB962C8B-B14F-4D97-AF65-F5344CB8AC3E}">
        <p14:creationId xmlns:p14="http://schemas.microsoft.com/office/powerpoint/2010/main" val="3309526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>
            <a:noAutofit/>
          </a:bodyPr>
          <a:lstStyle/>
          <a:p>
            <a:pPr eaLnBrk="1" hangingPunct="1"/>
            <a:r>
              <a:rPr lang="en-AU" sz="2800" dirty="0"/>
              <a:t>Hierarchical and decentralised methods of control</a:t>
            </a:r>
            <a:endParaRPr lang="en-AU" sz="2800" dirty="0">
              <a:solidFill>
                <a:srgbClr val="5A97B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222613"/>
            <a:ext cx="6356548" cy="473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01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Open-book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00808"/>
            <a:ext cx="8001000" cy="4653955"/>
          </a:xfrm>
        </p:spPr>
        <p:txBody>
          <a:bodyPr/>
          <a:lstStyle/>
          <a:p>
            <a:r>
              <a:rPr lang="en-NZ" sz="2400" dirty="0">
                <a:solidFill>
                  <a:srgbClr val="00B050"/>
                </a:solidFill>
              </a:rPr>
              <a:t>Sharing</a:t>
            </a:r>
            <a:r>
              <a:rPr lang="en-NZ" sz="2400" dirty="0"/>
              <a:t> financial information and results with all employees in the organisation</a:t>
            </a:r>
          </a:p>
          <a:p>
            <a:r>
              <a:rPr lang="en-NZ" sz="2400" dirty="0"/>
              <a:t>A decentralised control system</a:t>
            </a:r>
          </a:p>
          <a:p>
            <a:r>
              <a:rPr lang="en-NZ" sz="2400" dirty="0"/>
              <a:t>Goal is to get </a:t>
            </a:r>
            <a:r>
              <a:rPr lang="en-NZ" sz="2400" dirty="0">
                <a:solidFill>
                  <a:srgbClr val="00B050"/>
                </a:solidFill>
              </a:rPr>
              <a:t>every employee </a:t>
            </a:r>
            <a:r>
              <a:rPr lang="en-NZ" sz="2400" dirty="0"/>
              <a:t>thinking and acting like a </a:t>
            </a:r>
            <a:r>
              <a:rPr lang="en-NZ" sz="2400" dirty="0">
                <a:solidFill>
                  <a:srgbClr val="00B050"/>
                </a:solidFill>
              </a:rPr>
              <a:t>business owner</a:t>
            </a:r>
          </a:p>
          <a:p>
            <a:r>
              <a:rPr lang="en-NZ" sz="2400" dirty="0"/>
              <a:t>Not always favoured in some countries:</a:t>
            </a:r>
          </a:p>
          <a:p>
            <a:pPr lvl="1"/>
            <a:r>
              <a:rPr lang="en-NZ" sz="2400" dirty="0"/>
              <a:t>Prevailing attitudes around secrecy and confidentiality</a:t>
            </a:r>
          </a:p>
        </p:txBody>
      </p:sp>
    </p:spTree>
    <p:extLst>
      <p:ext uri="{BB962C8B-B14F-4D97-AF65-F5344CB8AC3E}">
        <p14:creationId xmlns:p14="http://schemas.microsoft.com/office/powerpoint/2010/main" val="3734624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429000"/>
            <a:ext cx="6781800" cy="2819400"/>
          </a:xfrm>
        </p:spPr>
        <p:txBody>
          <a:bodyPr/>
          <a:lstStyle/>
          <a:p>
            <a:pPr algn="l" eaLnBrk="1" hangingPunct="1"/>
            <a:r>
              <a:rPr lang="en-AU"/>
              <a:t>Managerial </a:t>
            </a:r>
            <a:r>
              <a:rPr lang="en-AU" dirty="0"/>
              <a:t>and quality control</a:t>
            </a:r>
            <a:endParaRPr lang="en-AU" dirty="0">
              <a:latin typeface="GillSans Light" pitchFamily="1" charset="0"/>
            </a:endParaRPr>
          </a:p>
          <a:p>
            <a:pPr algn="l" eaLnBrk="1" hangingPunct="1"/>
            <a:endParaRPr lang="en-AU" dirty="0">
              <a:latin typeface="GillSans Light" pitchFamily="1" charset="0"/>
            </a:endParaRPr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2005013" y="-49260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baseline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2286000"/>
            <a:ext cx="419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0" fontAlgn="auto" hangingPunct="0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9pPr>
          </a:lstStyle>
          <a:p>
            <a:pPr algn="l" eaLnBrk="1" hangingPunct="1"/>
            <a:r>
              <a:rPr lang="en-AU" sz="4600" baseline="-25000"/>
              <a:t>Chapter</a:t>
            </a:r>
            <a:r>
              <a:rPr lang="en-AU" sz="4600"/>
              <a:t> </a:t>
            </a:r>
            <a:r>
              <a:rPr lang="en-AU" sz="4600" baseline="-25000" smtClean="0"/>
              <a:t>14</a:t>
            </a:r>
            <a:endParaRPr lang="en-AU" sz="4600" b="1" dirty="0"/>
          </a:p>
        </p:txBody>
      </p:sp>
    </p:spTree>
    <p:extLst>
      <p:ext uri="{BB962C8B-B14F-4D97-AF65-F5344CB8AC3E}">
        <p14:creationId xmlns:p14="http://schemas.microsoft.com/office/powerpoint/2010/main" val="1918144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Total quality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72816"/>
            <a:ext cx="8001000" cy="4581947"/>
          </a:xfrm>
        </p:spPr>
        <p:txBody>
          <a:bodyPr>
            <a:normAutofit/>
          </a:bodyPr>
          <a:lstStyle/>
          <a:p>
            <a:r>
              <a:rPr lang="en-NZ" sz="2400" dirty="0"/>
              <a:t>Refers to organisation-wide effort to infuse quality into every activity in a company through continuous improvement</a:t>
            </a:r>
          </a:p>
          <a:p>
            <a:r>
              <a:rPr lang="en-NZ" sz="2400" dirty="0"/>
              <a:t>Techniques include:</a:t>
            </a:r>
          </a:p>
          <a:p>
            <a:pPr lvl="1"/>
            <a:r>
              <a:rPr lang="en-NZ" sz="2400" dirty="0"/>
              <a:t>Quality circles</a:t>
            </a:r>
          </a:p>
          <a:p>
            <a:pPr lvl="1"/>
            <a:r>
              <a:rPr lang="en-NZ" sz="2400" dirty="0"/>
              <a:t>Benchmarking</a:t>
            </a:r>
          </a:p>
          <a:p>
            <a:pPr lvl="1"/>
            <a:r>
              <a:rPr lang="en-NZ" sz="2400" dirty="0"/>
              <a:t>Six Sigma (contd.)</a:t>
            </a:r>
          </a:p>
        </p:txBody>
      </p:sp>
    </p:spTree>
    <p:extLst>
      <p:ext uri="{BB962C8B-B14F-4D97-AF65-F5344CB8AC3E}">
        <p14:creationId xmlns:p14="http://schemas.microsoft.com/office/powerpoint/2010/main" val="3825882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dirty="0"/>
              <a:t>Total quality management contd.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AU" sz="2400" dirty="0">
                <a:solidFill>
                  <a:srgbClr val="00B050"/>
                </a:solidFill>
              </a:rPr>
              <a:t>Quality circles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Group of six to 12 volunteer employees meet regularly to discuss and solve problems affecting the quality of their work</a:t>
            </a:r>
          </a:p>
          <a:p>
            <a:pPr eaLnBrk="1" hangingPunct="1">
              <a:lnSpc>
                <a:spcPct val="90000"/>
              </a:lnSpc>
            </a:pPr>
            <a:r>
              <a:rPr lang="en-AU" sz="2400" dirty="0">
                <a:solidFill>
                  <a:srgbClr val="00B050"/>
                </a:solidFill>
              </a:rPr>
              <a:t>Benchmarking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Continuous process of measuring products, services and practices against major competitors or industry leaders (contd.)</a:t>
            </a:r>
          </a:p>
        </p:txBody>
      </p:sp>
    </p:spTree>
    <p:extLst>
      <p:ext uri="{BB962C8B-B14F-4D97-AF65-F5344CB8AC3E}">
        <p14:creationId xmlns:p14="http://schemas.microsoft.com/office/powerpoint/2010/main" val="2932269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The quality circle process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863" y="1885950"/>
            <a:ext cx="922972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7155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Total quality management contd.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663282" y="2132856"/>
            <a:ext cx="7702550" cy="5069036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5000"/>
              </a:lnSpc>
              <a:buNone/>
            </a:pPr>
            <a:r>
              <a:rPr lang="en-AU" sz="2400" dirty="0">
                <a:solidFill>
                  <a:srgbClr val="00B050"/>
                </a:solidFill>
              </a:rPr>
              <a:t>Six Sigma</a:t>
            </a:r>
          </a:p>
          <a:p>
            <a:pPr eaLnBrk="1" hangingPunct="1">
              <a:lnSpc>
                <a:spcPct val="85000"/>
              </a:lnSpc>
            </a:pPr>
            <a:r>
              <a:rPr lang="en-AU" sz="2400" dirty="0"/>
              <a:t>A control approach that emphasises a relentless pursuit of higher quality and lower costs</a:t>
            </a:r>
          </a:p>
          <a:p>
            <a:pPr eaLnBrk="1" hangingPunct="1">
              <a:lnSpc>
                <a:spcPct val="85000"/>
              </a:lnSpc>
            </a:pPr>
            <a:r>
              <a:rPr lang="en-AU" sz="2400" dirty="0"/>
              <a:t>Defect free 99.997% of the time</a:t>
            </a:r>
          </a:p>
          <a:p>
            <a:pPr eaLnBrk="1" hangingPunct="1">
              <a:lnSpc>
                <a:spcPct val="85000"/>
              </a:lnSpc>
            </a:pPr>
            <a:r>
              <a:rPr lang="en-AU" sz="2400" dirty="0"/>
              <a:t>Requires major commitment from top management</a:t>
            </a:r>
          </a:p>
        </p:txBody>
      </p:sp>
    </p:spTree>
    <p:extLst>
      <p:ext uri="{BB962C8B-B14F-4D97-AF65-F5344CB8AC3E}">
        <p14:creationId xmlns:p14="http://schemas.microsoft.com/office/powerpoint/2010/main" val="699438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dirty="0"/>
              <a:t>International quality standards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AU" sz="2400" dirty="0"/>
              <a:t>A </a:t>
            </a:r>
            <a:r>
              <a:rPr lang="en-AU" sz="2400" dirty="0">
                <a:solidFill>
                  <a:srgbClr val="00B050"/>
                </a:solidFill>
              </a:rPr>
              <a:t>universal</a:t>
            </a:r>
            <a:r>
              <a:rPr lang="en-AU" sz="2400" dirty="0"/>
              <a:t> benchmark for quality management practices</a:t>
            </a:r>
          </a:p>
          <a:p>
            <a:pPr eaLnBrk="1" hangingPunct="1">
              <a:lnSpc>
                <a:spcPct val="90000"/>
              </a:lnSpc>
            </a:pPr>
            <a:r>
              <a:rPr lang="en-AU" sz="2400" dirty="0">
                <a:solidFill>
                  <a:srgbClr val="00B050"/>
                </a:solidFill>
              </a:rPr>
              <a:t>ISO 9000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Sets uniform guidelines for processes to ensure products conform to customer requirements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A recognised standard for evaluating and comparing companies on a global basis</a:t>
            </a:r>
          </a:p>
          <a:p>
            <a:pPr eaLnBrk="1" hangingPunct="1">
              <a:lnSpc>
                <a:spcPct val="90000"/>
              </a:lnSpc>
              <a:buNone/>
            </a:pP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39088486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5255"/>
            <a:ext cx="8229600" cy="884238"/>
          </a:xfrm>
        </p:spPr>
        <p:txBody>
          <a:bodyPr/>
          <a:lstStyle/>
          <a:p>
            <a:r>
              <a:rPr lang="en-AU" dirty="0"/>
              <a:t>Corporate governance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996670"/>
          </a:xfrm>
        </p:spPr>
        <p:txBody>
          <a:bodyPr/>
          <a:lstStyle/>
          <a:p>
            <a:r>
              <a:rPr lang="en-AU" sz="2400" dirty="0"/>
              <a:t>Refers to the system of governing an organisation so that the </a:t>
            </a:r>
            <a:r>
              <a:rPr lang="en-AU" sz="2400" dirty="0">
                <a:solidFill>
                  <a:srgbClr val="00B050"/>
                </a:solidFill>
              </a:rPr>
              <a:t>interests of corporate owners</a:t>
            </a:r>
            <a:r>
              <a:rPr lang="en-AU" sz="2400" dirty="0"/>
              <a:t> are protected</a:t>
            </a:r>
          </a:p>
          <a:p>
            <a:r>
              <a:rPr lang="en-AU" sz="2400" dirty="0"/>
              <a:t>Corporate failures on the scale of such as Lehman Bothers have made corporate governance a key concern for organisations</a:t>
            </a:r>
          </a:p>
        </p:txBody>
      </p:sp>
    </p:spTree>
    <p:extLst>
      <p:ext uri="{BB962C8B-B14F-4D97-AF65-F5344CB8AC3E}">
        <p14:creationId xmlns:p14="http://schemas.microsoft.com/office/powerpoint/2010/main" val="15639914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/>
              <a:t>Qualities of effective control systems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2060848"/>
            <a:ext cx="8001000" cy="4581947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AU" sz="2800" dirty="0"/>
              <a:t>Effective controls help managers respond to </a:t>
            </a:r>
            <a:r>
              <a:rPr lang="en-AU" sz="2800" dirty="0">
                <a:solidFill>
                  <a:srgbClr val="00B050"/>
                </a:solidFill>
              </a:rPr>
              <a:t>unforeseen</a:t>
            </a:r>
            <a:r>
              <a:rPr lang="en-AU" sz="2800" dirty="0"/>
              <a:t> developments and achieve </a:t>
            </a:r>
            <a:r>
              <a:rPr lang="en-AU" sz="2800" dirty="0">
                <a:solidFill>
                  <a:srgbClr val="00B050"/>
                </a:solidFill>
              </a:rPr>
              <a:t>strategic plans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AU" sz="2800" dirty="0"/>
              <a:t>Failure can lead to organisation’s demise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35851883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/>
              <a:t>Qualities of effective control systems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2060848"/>
            <a:ext cx="8001000" cy="458194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AU" sz="2400" dirty="0"/>
              <a:t>Traits of </a:t>
            </a:r>
            <a:r>
              <a:rPr lang="en-AU" sz="2400" dirty="0">
                <a:solidFill>
                  <a:srgbClr val="00B050"/>
                </a:solidFill>
              </a:rPr>
              <a:t>effective</a:t>
            </a:r>
            <a:r>
              <a:rPr lang="en-AU" sz="2400" dirty="0"/>
              <a:t> control include:</a:t>
            </a:r>
          </a:p>
          <a:p>
            <a:pPr marL="971550" lvl="1" indent="-514350">
              <a:lnSpc>
                <a:spcPct val="90000"/>
              </a:lnSpc>
              <a:buFont typeface="+mj-lt"/>
              <a:buAutoNum type="arabicPeriod"/>
            </a:pPr>
            <a:r>
              <a:rPr lang="en-AU" sz="2400" dirty="0"/>
              <a:t>Linkage to strategy</a:t>
            </a:r>
          </a:p>
          <a:p>
            <a:pPr marL="971550" lvl="1" indent="-514350">
              <a:lnSpc>
                <a:spcPct val="90000"/>
              </a:lnSpc>
              <a:buFont typeface="+mj-lt"/>
              <a:buAutoNum type="arabicPeriod"/>
            </a:pPr>
            <a:r>
              <a:rPr lang="en-AU" sz="2400" dirty="0"/>
              <a:t>Understandable measures</a:t>
            </a:r>
          </a:p>
          <a:p>
            <a:pPr marL="971550" lvl="1" indent="-514350">
              <a:lnSpc>
                <a:spcPct val="90000"/>
              </a:lnSpc>
              <a:buFont typeface="+mj-lt"/>
              <a:buAutoNum type="arabicPeriod"/>
            </a:pPr>
            <a:r>
              <a:rPr lang="en-AU" sz="2400" dirty="0"/>
              <a:t>Acceptance by employees</a:t>
            </a:r>
          </a:p>
          <a:p>
            <a:pPr marL="971550" lvl="1" indent="-514350">
              <a:lnSpc>
                <a:spcPct val="90000"/>
              </a:lnSpc>
              <a:buFont typeface="+mj-lt"/>
              <a:buAutoNum type="arabicPeriod"/>
            </a:pPr>
            <a:r>
              <a:rPr lang="en-AU" sz="2400" dirty="0"/>
              <a:t>Balance of objective and subjective data</a:t>
            </a:r>
          </a:p>
          <a:p>
            <a:pPr marL="971550" lvl="1" indent="-514350">
              <a:lnSpc>
                <a:spcPct val="90000"/>
              </a:lnSpc>
              <a:buFont typeface="+mj-lt"/>
              <a:buAutoNum type="arabicPeriod"/>
            </a:pPr>
            <a:r>
              <a:rPr lang="en-AU" sz="2400" dirty="0"/>
              <a:t>Accuracy</a:t>
            </a:r>
          </a:p>
          <a:p>
            <a:pPr marL="971550" lvl="1" indent="-514350">
              <a:lnSpc>
                <a:spcPct val="90000"/>
              </a:lnSpc>
              <a:buFont typeface="+mj-lt"/>
              <a:buAutoNum type="arabicPeriod"/>
            </a:pPr>
            <a:r>
              <a:rPr lang="en-AU" sz="2400" dirty="0"/>
              <a:t>Flexibility</a:t>
            </a:r>
          </a:p>
          <a:p>
            <a:pPr marL="971550" lvl="1" indent="-514350">
              <a:lnSpc>
                <a:spcPct val="90000"/>
              </a:lnSpc>
              <a:buFont typeface="+mj-lt"/>
              <a:buAutoNum type="arabicPeriod"/>
            </a:pPr>
            <a:r>
              <a:rPr lang="en-AU" sz="2400" dirty="0"/>
              <a:t>Timeliness</a:t>
            </a:r>
          </a:p>
          <a:p>
            <a:pPr marL="971550" lvl="1" indent="-514350">
              <a:lnSpc>
                <a:spcPct val="90000"/>
              </a:lnSpc>
              <a:buFont typeface="+mj-lt"/>
              <a:buAutoNum type="arabicPeriod"/>
            </a:pPr>
            <a:r>
              <a:rPr lang="en-AU" sz="2400" dirty="0"/>
              <a:t>Support of action</a:t>
            </a:r>
          </a:p>
        </p:txBody>
      </p:sp>
    </p:spTree>
    <p:extLst>
      <p:ext uri="{BB962C8B-B14F-4D97-AF65-F5344CB8AC3E}">
        <p14:creationId xmlns:p14="http://schemas.microsoft.com/office/powerpoint/2010/main" val="29068461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8229600" cy="884238"/>
          </a:xfrm>
        </p:spPr>
        <p:txBody>
          <a:bodyPr>
            <a:noAutofit/>
          </a:bodyPr>
          <a:lstStyle/>
          <a:p>
            <a:pPr eaLnBrk="1" hangingPunct="1"/>
            <a:r>
              <a:rPr lang="en-AU" sz="3200" dirty="0"/>
              <a:t>Sustainable development and management control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33400" indent="-533400" eaLnBrk="1" hangingPunct="1"/>
            <a:r>
              <a:rPr lang="en-AU" sz="2400" dirty="0"/>
              <a:t>Sustainability needs to be </a:t>
            </a:r>
            <a:r>
              <a:rPr lang="en-AU" sz="2400" dirty="0">
                <a:solidFill>
                  <a:srgbClr val="00B050"/>
                </a:solidFill>
              </a:rPr>
              <a:t>built</a:t>
            </a:r>
            <a:r>
              <a:rPr lang="en-AU" sz="2400" dirty="0"/>
              <a:t> into system</a:t>
            </a:r>
          </a:p>
          <a:p>
            <a:pPr marL="533400" indent="-533400" eaLnBrk="1" hangingPunct="1"/>
            <a:r>
              <a:rPr lang="en-AU" sz="2400" dirty="0"/>
              <a:t>Focus on:</a:t>
            </a:r>
          </a:p>
          <a:p>
            <a:pPr marL="933450" lvl="1" indent="-533400"/>
            <a:r>
              <a:rPr lang="en-AU" sz="2400" dirty="0"/>
              <a:t>Environmental</a:t>
            </a:r>
          </a:p>
          <a:p>
            <a:pPr marL="933450" lvl="1" indent="-533400"/>
            <a:r>
              <a:rPr lang="en-AU" sz="2400" dirty="0"/>
              <a:t>Financial</a:t>
            </a:r>
          </a:p>
          <a:p>
            <a:pPr marL="933450" lvl="1" indent="-533400"/>
            <a:r>
              <a:rPr lang="en-AU" sz="2400" dirty="0"/>
              <a:t>Social outcomes</a:t>
            </a:r>
          </a:p>
          <a:p>
            <a:pPr marL="533400" indent="-533400"/>
            <a:r>
              <a:rPr lang="en-AU" sz="2400" dirty="0"/>
              <a:t>Must be :</a:t>
            </a:r>
          </a:p>
          <a:p>
            <a:pPr marL="933450" lvl="1" indent="-533400"/>
            <a:r>
              <a:rPr lang="en-AU" sz="2400" dirty="0"/>
              <a:t>Well planned</a:t>
            </a:r>
          </a:p>
          <a:p>
            <a:pPr marL="933450" lvl="1" indent="-533400"/>
            <a:r>
              <a:rPr lang="en-AU" sz="2400" dirty="0"/>
              <a:t>Well resourced and</a:t>
            </a:r>
          </a:p>
          <a:p>
            <a:pPr marL="933450" lvl="1" indent="-533400"/>
            <a:r>
              <a:rPr lang="en-AU" sz="2400" dirty="0"/>
              <a:t>Well controlled</a:t>
            </a:r>
          </a:p>
        </p:txBody>
      </p:sp>
    </p:spTree>
    <p:extLst>
      <p:ext uri="{BB962C8B-B14F-4D97-AF65-F5344CB8AC3E}">
        <p14:creationId xmlns:p14="http://schemas.microsoft.com/office/powerpoint/2010/main" val="2806161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AU" dirty="0"/>
              <a:t>Organisational control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AU" sz="2400" dirty="0"/>
              <a:t>Refers to the </a:t>
            </a:r>
            <a:r>
              <a:rPr lang="en-AU" sz="2400" dirty="0">
                <a:solidFill>
                  <a:srgbClr val="00B050"/>
                </a:solidFill>
              </a:rPr>
              <a:t>systematic process </a:t>
            </a:r>
            <a:r>
              <a:rPr lang="en-AU" sz="2400" dirty="0"/>
              <a:t>through which managers </a:t>
            </a:r>
            <a:r>
              <a:rPr lang="en-AU" sz="2400" dirty="0">
                <a:solidFill>
                  <a:srgbClr val="00B050"/>
                </a:solidFill>
              </a:rPr>
              <a:t>regulate</a:t>
            </a:r>
            <a:r>
              <a:rPr lang="en-AU" sz="2400" dirty="0"/>
              <a:t> organisational activities to make them consistent with expectations established in plans, targets and standards of performance</a:t>
            </a:r>
          </a:p>
          <a:p>
            <a:pPr eaLnBrk="1" hangingPunct="1"/>
            <a:r>
              <a:rPr lang="en-AU" sz="2400" dirty="0"/>
              <a:t>Organisations need to ensure their </a:t>
            </a:r>
            <a:r>
              <a:rPr lang="en-AU" sz="2400" dirty="0">
                <a:solidFill>
                  <a:srgbClr val="00B050"/>
                </a:solidFill>
              </a:rPr>
              <a:t>financial</a:t>
            </a:r>
            <a:r>
              <a:rPr lang="en-AU" sz="2400" dirty="0"/>
              <a:t> and </a:t>
            </a:r>
            <a:r>
              <a:rPr lang="en-AU" sz="2400" dirty="0">
                <a:solidFill>
                  <a:srgbClr val="00B050"/>
                </a:solidFill>
              </a:rPr>
              <a:t>operational</a:t>
            </a:r>
            <a:r>
              <a:rPr lang="en-AU" sz="2400" dirty="0"/>
              <a:t> systems are well under control</a:t>
            </a:r>
          </a:p>
        </p:txBody>
      </p:sp>
    </p:spTree>
    <p:extLst>
      <p:ext uri="{BB962C8B-B14F-4D97-AF65-F5344CB8AC3E}">
        <p14:creationId xmlns:p14="http://schemas.microsoft.com/office/powerpoint/2010/main" val="2348156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dirty="0"/>
              <a:t>Feedback control model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AU" sz="2400" dirty="0"/>
              <a:t>Control that focuses on the organisation’s outputs</a:t>
            </a:r>
          </a:p>
          <a:p>
            <a:pPr eaLnBrk="1" hangingPunct="1"/>
            <a:r>
              <a:rPr lang="en-AU" sz="2400" dirty="0"/>
              <a:t>Also called </a:t>
            </a:r>
            <a:r>
              <a:rPr lang="en-AU" sz="2400" dirty="0">
                <a:solidFill>
                  <a:srgbClr val="00B050"/>
                </a:solidFill>
              </a:rPr>
              <a:t>post-action</a:t>
            </a:r>
            <a:r>
              <a:rPr lang="en-AU" sz="2400" dirty="0"/>
              <a:t> or </a:t>
            </a:r>
            <a:r>
              <a:rPr lang="en-AU" sz="2400" dirty="0">
                <a:solidFill>
                  <a:srgbClr val="00B050"/>
                </a:solidFill>
              </a:rPr>
              <a:t>output</a:t>
            </a:r>
            <a:r>
              <a:rPr lang="en-AU" sz="2400" dirty="0"/>
              <a:t> control</a:t>
            </a:r>
          </a:p>
          <a:p>
            <a:pPr eaLnBrk="1" hangingPunct="1"/>
            <a:r>
              <a:rPr lang="en-AU" sz="2400" dirty="0"/>
              <a:t>Involves several steps</a:t>
            </a:r>
          </a:p>
        </p:txBody>
      </p:sp>
    </p:spTree>
    <p:extLst>
      <p:ext uri="{BB962C8B-B14F-4D97-AF65-F5344CB8AC3E}">
        <p14:creationId xmlns:p14="http://schemas.microsoft.com/office/powerpoint/2010/main" val="2929985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Steps of feedback control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sz="2400" dirty="0"/>
              <a:t>4 key steps:</a:t>
            </a:r>
          </a:p>
          <a:p>
            <a:r>
              <a:rPr lang="en-NZ" sz="2400" dirty="0"/>
              <a:t>Establish standards of performance</a:t>
            </a:r>
          </a:p>
          <a:p>
            <a:pPr lvl="1"/>
            <a:r>
              <a:rPr lang="en-NZ" sz="2400" dirty="0"/>
              <a:t>Standards relate to strategic goals</a:t>
            </a:r>
          </a:p>
          <a:p>
            <a:pPr>
              <a:buFont typeface="Arial" pitchFamily="34" charset="0"/>
              <a:buChar char="•"/>
            </a:pPr>
            <a:r>
              <a:rPr lang="en-NZ" sz="2400" dirty="0"/>
              <a:t>Measure actual performance</a:t>
            </a:r>
          </a:p>
          <a:p>
            <a:r>
              <a:rPr lang="en-NZ" sz="2400" dirty="0"/>
              <a:t>Compare performance to standards</a:t>
            </a:r>
          </a:p>
          <a:p>
            <a:r>
              <a:rPr lang="en-NZ" sz="2400" dirty="0"/>
              <a:t>Take corrective action</a:t>
            </a:r>
          </a:p>
          <a:p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916827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Feedback control model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62" y="2157412"/>
            <a:ext cx="867727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747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The balanced scorecard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400" dirty="0"/>
              <a:t>Is a management control system that balances traditional financial measures with operational measures relating to a company’s critical success factors</a:t>
            </a:r>
          </a:p>
          <a:p>
            <a:r>
              <a:rPr lang="en-NZ" sz="2400" dirty="0"/>
              <a:t>Is comprehensive</a:t>
            </a:r>
          </a:p>
        </p:txBody>
      </p:sp>
    </p:spTree>
    <p:extLst>
      <p:ext uri="{BB962C8B-B14F-4D97-AF65-F5344CB8AC3E}">
        <p14:creationId xmlns:p14="http://schemas.microsoft.com/office/powerpoint/2010/main" val="2154444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The balanced scorecard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400" dirty="0"/>
              <a:t>Contains 4 main </a:t>
            </a:r>
            <a:r>
              <a:rPr lang="en-NZ" sz="2400" dirty="0">
                <a:solidFill>
                  <a:srgbClr val="00B050"/>
                </a:solidFill>
              </a:rPr>
              <a:t>perspectives</a:t>
            </a:r>
            <a:r>
              <a:rPr lang="en-NZ" sz="2400" dirty="0"/>
              <a:t>:</a:t>
            </a:r>
          </a:p>
          <a:p>
            <a:pPr lvl="1"/>
            <a:r>
              <a:rPr lang="en-NZ" sz="2400" dirty="0"/>
              <a:t>Financial performance</a:t>
            </a:r>
          </a:p>
          <a:p>
            <a:pPr lvl="1"/>
            <a:r>
              <a:rPr lang="en-NZ" sz="2400" dirty="0"/>
              <a:t>Customer service</a:t>
            </a:r>
          </a:p>
          <a:p>
            <a:pPr lvl="1"/>
            <a:r>
              <a:rPr lang="en-NZ" sz="2400" dirty="0"/>
              <a:t>Internal business processes</a:t>
            </a:r>
          </a:p>
          <a:p>
            <a:pPr lvl="1"/>
            <a:r>
              <a:rPr lang="en-NZ" sz="2400" dirty="0"/>
              <a:t>Potential for learning and growth</a:t>
            </a:r>
          </a:p>
        </p:txBody>
      </p:sp>
    </p:spTree>
    <p:extLst>
      <p:ext uri="{BB962C8B-B14F-4D97-AF65-F5344CB8AC3E}">
        <p14:creationId xmlns:p14="http://schemas.microsoft.com/office/powerpoint/2010/main" val="3083725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/>
          <a:lstStyle/>
          <a:p>
            <a:r>
              <a:rPr lang="en-NZ" dirty="0"/>
              <a:t>The balanced scorecard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015" y="1144886"/>
            <a:ext cx="6264696" cy="499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3038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9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7&quot;/&gt;&lt;/object&gt;&lt;object type=&quot;3&quot; unique_id=&quot;10004&quot;&gt;&lt;property id=&quot;20148&quot; value=&quot;5&quot;/&gt;&lt;property id=&quot;20300&quot; value=&quot;Slide 2 - &amp;quot;Chapter 10&amp;quot;&quot;/&gt;&lt;property id=&quot;20307&quot; value=&quot;259&quot;/&gt;&lt;/object&gt;&lt;object type=&quot;3&quot; unique_id=&quot;10007&quot;&gt;&lt;property id=&quot;20148&quot; value=&quot;5&quot;/&gt;&lt;property id=&quot;20300&quot; value=&quot;Slide 7 - &amp;quot;Work specialisation&amp;quot;&quot;/&gt;&lt;property id=&quot;20307&quot; value=&quot;262&quot;/&gt;&lt;/object&gt;&lt;object type=&quot;3&quot; unique_id=&quot;10008&quot;&gt;&lt;property id=&quot;20148&quot; value=&quot;5&quot;/&gt;&lt;property id=&quot;20300&quot; value=&quot;Slide 6 - &amp;quot;Example of organisation structure&amp;quot;&quot;/&gt;&lt;property id=&quot;20307&quot; value=&quot;296&quot;/&gt;&lt;/object&gt;&lt;object type=&quot;3&quot; unique_id=&quot;10010&quot;&gt;&lt;property id=&quot;20148&quot; value=&quot;5&quot;/&gt;&lt;property id=&quot;20300&quot; value=&quot;Slide 8 - &amp;quot;Authority, responsibility and delegation&amp;quot;&quot;/&gt;&lt;property id=&quot;20307&quot; value=&quot;264&quot;/&gt;&lt;/object&gt;&lt;object type=&quot;3&quot; unique_id=&quot;10016&quot;&gt;&lt;property id=&quot;20148&quot; value=&quot;5&quot;/&gt;&lt;property id=&quot;20300&quot; value=&quot;Slide 12 - &amp;quot;More terms&amp;quot;&quot;/&gt;&lt;property id=&quot;20307&quot; value=&quot;270&quot;/&gt;&lt;/object&gt;&lt;object type=&quot;3&quot; unique_id=&quot;10019&quot;&gt;&lt;property id=&quot;20148&quot; value=&quot;5&quot;/&gt;&lt;property id=&quot;20300&quot; value=&quot;Slide 13 - &amp;quot;Departmentalisation&amp;quot;&quot;/&gt;&lt;property id=&quot;20307&quot; value=&quot;273&quot;/&gt;&lt;/object&gt;&lt;object type=&quot;3&quot; unique_id=&quot;10023&quot;&gt;&lt;property id=&quot;20148&quot; value=&quot;5&quot;/&gt;&lt;property id=&quot;20300&quot; value=&quot;Slide 16 - &amp;quot;Functional versus divisional structures&amp;quot;&quot;/&gt;&lt;property id=&quot;20307&quot; value=&quot;277&quot;/&gt;&lt;/object&gt;&lt;object type=&quot;3&quot; unique_id=&quot;10027&quot;&gt;&lt;property id=&quot;20148&quot; value=&quot;5&quot;/&gt;&lt;property id=&quot;20300&quot; value=&quot;Slide 19 - &amp;quot;Dual-authority structure in a matrix organisation&amp;quot;&quot;/&gt;&lt;property id=&quot;20307&quot; value=&quot;281&quot;/&gt;&lt;/object&gt;&lt;object type=&quot;3&quot; unique_id=&quot;10036&quot;&gt;&lt;property id=&quot;20148&quot; value=&quot;5&quot;/&gt;&lt;property id=&quot;20300&quot; value=&quot;Slide 27 - &amp;quot;Factors shaping structure&amp;quot;&quot;/&gt;&lt;property id=&quot;20307&quot; value=&quot;289&quot;/&gt;&lt;/object&gt;&lt;object type=&quot;3&quot; unique_id=&quot;10903&quot;&gt;&lt;property id=&quot;20148&quot; value=&quot;5&quot;/&gt;&lt;property id=&quot;20300&quot; value=&quot;Slide 3 - &amp;quot;Organising &amp;quot;&quot;/&gt;&lt;property id=&quot;20307&quot; value=&quot;298&quot;/&gt;&lt;/object&gt;&lt;object type=&quot;3&quot; unique_id=&quot;10904&quot;&gt;&lt;property id=&quot;20148&quot; value=&quot;5&quot;/&gt;&lt;property id=&quot;20300&quot; value=&quot;Slide 4 - &amp;quot;The organisation structure&amp;quot;&quot;/&gt;&lt;property id=&quot;20307&quot; value=&quot;299&quot;/&gt;&lt;/object&gt;&lt;object type=&quot;3&quot; unique_id=&quot;10905&quot;&gt;&lt;property id=&quot;20148&quot; value=&quot;5&quot;/&gt;&lt;property id=&quot;20300&quot; value=&quot;Slide 5 - &amp;quot;The organisation chart&amp;quot;&quot;/&gt;&lt;property id=&quot;20307&quot; value=&quot;300&quot;/&gt;&lt;/object&gt;&lt;object type=&quot;3&quot; unique_id=&quot;10907&quot;&gt;&lt;property id=&quot;20148&quot; value=&quot;5&quot;/&gt;&lt;property id=&quot;20300&quot; value=&quot;Slide 9 - &amp;quot;Tall structure&amp;quot;&quot;/&gt;&lt;property id=&quot;20307&quot; value=&quot;302&quot;/&gt;&lt;/object&gt;&lt;object type=&quot;3&quot; unique_id=&quot;10908&quot;&gt;&lt;property id=&quot;20148&quot; value=&quot;5&quot;/&gt;&lt;property id=&quot;20300&quot; value=&quot;Slide 10 - &amp;quot;Flat structure&amp;quot;&quot;/&gt;&lt;property id=&quot;20307&quot; value=&quot;303&quot;/&gt;&lt;/object&gt;&lt;object type=&quot;3&quot; unique_id=&quot;10909&quot;&gt;&lt;property id=&quot;20148&quot; value=&quot;5&quot;/&gt;&lt;property id=&quot;20300&quot; value=&quot;Slide 11 - &amp;quot;Tall versus flat structure&amp;quot;&quot;/&gt;&lt;property id=&quot;20307&quot; value=&quot;304&quot;/&gt;&lt;/object&gt;&lt;object type=&quot;3&quot; unique_id=&quot;10910&quot;&gt;&lt;property id=&quot;20148&quot; value=&quot;5&quot;/&gt;&lt;property id=&quot;20300&quot; value=&quot;Slide 14 - &amp;quot;Vertical functional approach&amp;quot;&quot;/&gt;&lt;property id=&quot;20307&quot; value=&quot;305&quot;/&gt;&lt;/object&gt;&lt;object type=&quot;3&quot; unique_id=&quot;10911&quot;&gt;&lt;property id=&quot;20148&quot; value=&quot;5&quot;/&gt;&lt;property id=&quot;20300&quot; value=&quot;Slide 15 - &amp;quot;Divisional approach&amp;quot;&quot;/&gt;&lt;property id=&quot;20307&quot; value=&quot;306&quot;/&gt;&lt;/object&gt;&lt;object type=&quot;3&quot; unique_id=&quot;10912&quot;&gt;&lt;property id=&quot;20148&quot; value=&quot;5&quot;/&gt;&lt;property id=&quot;20300&quot; value=&quot;Slide 18 - &amp;quot;Matrix approach&amp;quot;&quot;/&gt;&lt;property id=&quot;20307&quot; value=&quot;307&quot;/&gt;&lt;/object&gt;&lt;object type=&quot;3&quot; unique_id=&quot;10913&quot;&gt;&lt;property id=&quot;20148&quot; value=&quot;5&quot;/&gt;&lt;property id=&quot;20300&quot; value=&quot;Slide 20 - &amp;quot;Team-based-approach&amp;quot;&quot;/&gt;&lt;property id=&quot;20307&quot; value=&quot;308&quot;/&gt;&lt;/object&gt;&lt;object type=&quot;3&quot; unique_id=&quot;10914&quot;&gt;&lt;property id=&quot;20148&quot; value=&quot;5&quot;/&gt;&lt;property id=&quot;20300&quot; value=&quot;Slide 22 - &amp;quot;Network approach&amp;quot;&quot;/&gt;&lt;property id=&quot;20307&quot; value=&quot;309&quot;/&gt;&lt;/object&gt;&lt;object type=&quot;3&quot; unique_id=&quot;10915&quot;&gt;&lt;property id=&quot;20148&quot; value=&quot;5&quot;/&gt;&lt;property id=&quot;20300&quot; value=&quot;Slide 23 - &amp;quot;Network approach to departmentalisation&amp;quot;&quot;/&gt;&lt;property id=&quot;20307&quot; value=&quot;310&quot;/&gt;&lt;/object&gt;&lt;object type=&quot;3&quot; unique_id=&quot;10916&quot;&gt;&lt;property id=&quot;20148&quot; value=&quot;5&quot;/&gt;&lt;property id=&quot;20300&quot; value=&quot;Slide 25 - &amp;quot;Organising for horizontal coordination&amp;quot;&quot;/&gt;&lt;property id=&quot;20307&quot; value=&quot;311&quot;/&gt;&lt;/object&gt;&lt;object type=&quot;3&quot; unique_id=&quot;10917&quot;&gt;&lt;property id=&quot;20148&quot; value=&quot;5&quot;/&gt;&lt;property id=&quot;20300&quot; value=&quot;Slide 26 - &amp;quot;Evolution of organisation structure&amp;quot;&quot;/&gt;&lt;property id=&quot;20307&quot; value=&quot;312&quot;/&gt;&lt;/object&gt;&lt;object type=&quot;3&quot; unique_id=&quot;10918&quot;&gt;&lt;property id=&quot;20148&quot; value=&quot;5&quot;/&gt;&lt;property id=&quot;20300&quot; value=&quot;Slide 29 - &amp;quot;Organising for sustainable development&amp;quot;&quot;/&gt;&lt;property id=&quot;20307&quot; value=&quot;313&quot;/&gt;&lt;/object&gt;&lt;object type=&quot;3&quot; unique_id=&quot;11477&quot;&gt;&lt;property id=&quot;20148&quot; value=&quot;5&quot;/&gt;&lt;property id=&quot;20300&quot; value=&quot;Slide 17 - &amp;quot;Advantages and disadvantages of divisional structure&amp;quot;&quot;/&gt;&lt;property id=&quot;20307&quot; value=&quot;314&quot;/&gt;&lt;/object&gt;&lt;object type=&quot;3&quot; unique_id=&quot;11671&quot;&gt;&lt;property id=&quot;20148&quot; value=&quot;5&quot;/&gt;&lt;property id=&quot;20300&quot; value=&quot;Slide 21 - &amp;quot;Advantages and disadvantages of team structure&amp;quot;&quot;/&gt;&lt;property id=&quot;20307&quot; value=&quot;315&quot;/&gt;&lt;/object&gt;&lt;object type=&quot;3&quot; unique_id=&quot;11672&quot;&gt;&lt;property id=&quot;20148&quot; value=&quot;5&quot;/&gt;&lt;property id=&quot;20300&quot; value=&quot;Slide 24 - &amp;quot;Advantages and disadvantages of network structure&amp;quot;&quot;/&gt;&lt;property id=&quot;20307&quot; value=&quot;316&quot;/&gt;&lt;/object&gt;&lt;object type=&quot;3&quot; unique_id=&quot;11673&quot;&gt;&lt;property id=&quot;20148&quot; value=&quot;5&quot;/&gt;&lt;property id=&quot;20300&quot; value=&quot;Slide 28 - &amp;quot;Contingency factors that influence organisation structure&amp;quot;&quot;/&gt;&lt;property id=&quot;20307&quot; value=&quot;317&quot;/&gt;&lt;/object&gt;&lt;/object&gt;&lt;object type=&quot;8&quot; unique_id=&quot;1008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PPT_Samson Man_884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PPT_Samson Man_88412</Template>
  <TotalTime>508</TotalTime>
  <Words>861</Words>
  <Application>Microsoft Office PowerPoint</Application>
  <PresentationFormat>On-screen Show (4:3)</PresentationFormat>
  <Paragraphs>158</Paragraphs>
  <Slides>28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MS PGothic</vt:lpstr>
      <vt:lpstr>MS PGothic</vt:lpstr>
      <vt:lpstr>Arial</vt:lpstr>
      <vt:lpstr>Calibri</vt:lpstr>
      <vt:lpstr>GillSans Light</vt:lpstr>
      <vt:lpstr>PPT_Samson Man_88412</vt:lpstr>
      <vt:lpstr>PowerPoint Presentation</vt:lpstr>
      <vt:lpstr>PowerPoint Presentation</vt:lpstr>
      <vt:lpstr>Organisational control</vt:lpstr>
      <vt:lpstr>Feedback control model</vt:lpstr>
      <vt:lpstr>Steps of feedback control</vt:lpstr>
      <vt:lpstr>Feedback control model</vt:lpstr>
      <vt:lpstr>The balanced scorecard</vt:lpstr>
      <vt:lpstr>The balanced scorecard</vt:lpstr>
      <vt:lpstr>The balanced scorecard</vt:lpstr>
      <vt:lpstr>Budgetary control</vt:lpstr>
      <vt:lpstr>Budgetary control contd.</vt:lpstr>
      <vt:lpstr>Budgetary control contd.</vt:lpstr>
      <vt:lpstr>Financial control</vt:lpstr>
      <vt:lpstr>Financial analysis</vt:lpstr>
      <vt:lpstr>Financial statements and analysis contd.</vt:lpstr>
      <vt:lpstr>Financial statements and analysis contd.</vt:lpstr>
      <vt:lpstr>The changing philosophy of control</vt:lpstr>
      <vt:lpstr>Hierarchical and decentralised methods of control</vt:lpstr>
      <vt:lpstr>Open-book management</vt:lpstr>
      <vt:lpstr>Total quality management</vt:lpstr>
      <vt:lpstr>Total quality management contd.</vt:lpstr>
      <vt:lpstr>The quality circle process</vt:lpstr>
      <vt:lpstr>Total quality management contd.</vt:lpstr>
      <vt:lpstr>International quality standards</vt:lpstr>
      <vt:lpstr>Corporate governance</vt:lpstr>
      <vt:lpstr>Qualities of effective control systems</vt:lpstr>
      <vt:lpstr>Qualities of effective control systems</vt:lpstr>
      <vt:lpstr>Sustainable development and management control</vt:lpstr>
    </vt:vector>
  </TitlesOfParts>
  <Company>Cengage Learning Australia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Donna Beaty</dc:creator>
  <cp:lastModifiedBy>Surenddar, Sutha</cp:lastModifiedBy>
  <cp:revision>77</cp:revision>
  <dcterms:created xsi:type="dcterms:W3CDTF">2011-07-26T01:03:39Z</dcterms:created>
  <dcterms:modified xsi:type="dcterms:W3CDTF">2017-12-12T04:35:11Z</dcterms:modified>
</cp:coreProperties>
</file>