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</p:sldMasterIdLst>
  <p:notesMasterIdLst>
    <p:notesMasterId r:id="rId9"/>
  </p:notesMasterIdLst>
  <p:sldIdLst>
    <p:sldId id="294" r:id="rId2"/>
    <p:sldId id="257" r:id="rId3"/>
    <p:sldId id="286" r:id="rId4"/>
    <p:sldId id="289" r:id="rId5"/>
    <p:sldId id="296" r:id="rId6"/>
    <p:sldId id="290" r:id="rId7"/>
    <p:sldId id="297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8" autoAdjust="0"/>
    <p:restoredTop sz="94671" autoAdjust="0"/>
  </p:normalViewPr>
  <p:slideViewPr>
    <p:cSldViewPr>
      <p:cViewPr varScale="1">
        <p:scale>
          <a:sx n="65" d="100"/>
          <a:sy n="65" d="100"/>
        </p:scale>
        <p:origin x="1452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30" y="6042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018B747-A099-483A-A3A5-911462C4B958}" type="datetimeFigureOut">
              <a:rPr lang="en-US" smtClean="0"/>
              <a:t>9/28/2023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652D31A-2E9A-400A-BFFB-AB1A495FEE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4749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To</a:t>
            </a:r>
            <a:r>
              <a:rPr lang="en-US" baseline="0"/>
              <a:t> animate</a:t>
            </a:r>
            <a:r>
              <a:rPr lang="en-US"/>
              <a:t>: </a:t>
            </a:r>
            <a:r>
              <a:rPr lang="en-US" dirty="0"/>
              <a:t>View</a:t>
            </a:r>
            <a:r>
              <a:rPr lang="en-US" baseline="0" dirty="0"/>
              <a:t> tab; Slide Master; Animations tab; Appear; View tab; Normal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52D31A-2E9A-400A-BFFB-AB1A495FEE0C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826833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dirty="0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3DD9DF7C-ED53-4834-9003-775B5B9FB3BC}" type="datetime1">
              <a:rPr lang="en-US" smtClean="0"/>
              <a:t>9/28/2023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D16B1-E586-440F-8AE9-A039E0A1A340}" type="datetime1">
              <a:rPr lang="en-US" smtClean="0"/>
              <a:t>9/28/2023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236819-DF13-433C-9B2C-0B0B5AD9C142}" type="datetime1">
              <a:rPr lang="en-US" smtClean="0"/>
              <a:t>9/28/2023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541D21-D13C-4A10-89C3-066D16689798}" type="datetime1">
              <a:rPr lang="en-US" smtClean="0"/>
              <a:t>9/28/2023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>
        <p:tmplLst>
          <p:tmpl lvl="1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2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3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4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5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</p:bld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775A1A-8389-4891-AA62-3D4F1391794F}" type="datetime1">
              <a:rPr lang="en-US" smtClean="0"/>
              <a:t>9/28/2023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94011B-80DD-4CDA-85AA-A84EE74645EA}" type="datetime1">
              <a:rPr lang="en-US" smtClean="0"/>
              <a:t>9/28/2023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6707B-73A7-4649-B370-E46B5AE585F9}" type="datetime1">
              <a:rPr lang="en-US" smtClean="0"/>
              <a:t>9/28/2023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442E54-D4BC-43B0-BAAD-D31FE79063DD}" type="datetime1">
              <a:rPr lang="en-US" smtClean="0"/>
              <a:t>9/28/2023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8D206-6D56-4596-96A7-51CA155E60D7}" type="datetime1">
              <a:rPr lang="en-US" smtClean="0"/>
              <a:t>9/28/2023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9D9AC1AA-34C5-4B43-BA0F-3CE2919D8C91}" type="datetime1">
              <a:rPr lang="en-US" smtClean="0"/>
              <a:t>9/28/2023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F9CD96D-11F6-4C60-A1D7-07572016E6D9}" type="datetime1">
              <a:rPr lang="en-US" smtClean="0"/>
              <a:t>9/28/2023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E0AA29E4-1ACE-4876-A5AC-37AF08B74F15}" type="datetime1">
              <a:rPr lang="en-US" smtClean="0"/>
              <a:t>9/28/2023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/>
              <a:t>MN312 Working with Volunteers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lang="en-US"/>
              <a:t>Chapter 13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01A0E97-D813-4627-9872-17AC29937007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050586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54013" indent="-265113"/>
            <a:r>
              <a:rPr lang="en-AU" dirty="0"/>
              <a:t>By the end of today’s class, you should be able to:</a:t>
            </a:r>
          </a:p>
          <a:p>
            <a:pPr marL="633413" indent="-279400"/>
            <a:r>
              <a:rPr lang="en-AU" dirty="0"/>
              <a:t>Explain how to cultivate long-term volunteer relationships</a:t>
            </a:r>
          </a:p>
          <a:p>
            <a:pPr marL="633413" indent="-279400"/>
            <a:r>
              <a:rPr lang="en-AU" dirty="0"/>
              <a:t>Describe stages of the ‘volunteer life cycle’</a:t>
            </a:r>
          </a:p>
          <a:p>
            <a:pPr marL="633413" indent="-279400"/>
            <a:r>
              <a:rPr lang="en-AU" dirty="0"/>
              <a:t>Explain how to effectively recognise volunteers</a:t>
            </a:r>
          </a:p>
          <a:p>
            <a:pPr marL="354013" indent="-265113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Week ten outcomes			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95764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54013" indent="-265113"/>
            <a:r>
              <a:rPr lang="en-US" dirty="0"/>
              <a:t>Motivation starts with understanding the needs of a particular volunteer.</a:t>
            </a:r>
          </a:p>
          <a:p>
            <a:pPr marL="354013" indent="-265113"/>
            <a:r>
              <a:rPr lang="en-US" dirty="0"/>
              <a:t>Why volunteers resign</a:t>
            </a:r>
          </a:p>
          <a:p>
            <a:pPr marL="633413" indent="-279400"/>
            <a:r>
              <a:rPr lang="en-US" dirty="0"/>
              <a:t>Many reasons</a:t>
            </a:r>
          </a:p>
          <a:p>
            <a:pPr marL="633413" indent="-279400"/>
            <a:r>
              <a:rPr lang="en-US" dirty="0"/>
              <a:t>Lack of time?</a:t>
            </a:r>
          </a:p>
          <a:p>
            <a:pPr marL="354013" indent="-265113"/>
            <a:r>
              <a:rPr lang="en-US" dirty="0"/>
              <a:t>Remember – motivating roles must be carefully planned/designed.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Needs and circumstances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01A0E97-D813-4627-9872-17AC29937007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918290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54013" indent="-265113"/>
            <a:r>
              <a:rPr lang="en-US" dirty="0"/>
              <a:t>Nurturing self-esteem</a:t>
            </a:r>
          </a:p>
          <a:p>
            <a:pPr marL="633413" indent="-279400"/>
            <a:r>
              <a:rPr lang="en-US" dirty="0"/>
              <a:t>Connectedness</a:t>
            </a:r>
          </a:p>
          <a:p>
            <a:pPr marL="633413" indent="-279400"/>
            <a:r>
              <a:rPr lang="en-US" dirty="0"/>
              <a:t>Uniqueness</a:t>
            </a:r>
          </a:p>
          <a:p>
            <a:pPr marL="633413" indent="-279400"/>
            <a:r>
              <a:rPr lang="en-US" dirty="0"/>
              <a:t>Empowerment</a:t>
            </a:r>
          </a:p>
          <a:p>
            <a:pPr marL="354013" indent="-265113"/>
            <a:r>
              <a:rPr lang="en-US" dirty="0"/>
              <a:t>Building a role to fit the talents of a volunteer</a:t>
            </a:r>
          </a:p>
          <a:p>
            <a:pPr marL="354013" indent="-265113"/>
            <a:r>
              <a:rPr lang="en-US" dirty="0"/>
              <a:t>Turning short-term involvement into long-term commitment</a:t>
            </a:r>
          </a:p>
          <a:p>
            <a:pPr marL="633413" indent="-279400"/>
            <a:r>
              <a:rPr lang="en-US" dirty="0"/>
              <a:t>Trial roles</a:t>
            </a:r>
          </a:p>
          <a:p>
            <a:pPr marL="633413" indent="-279400"/>
            <a:r>
              <a:rPr lang="en-US" dirty="0"/>
              <a:t>Flexible scheduling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Long-term volunteer relationships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01A0E97-D813-4627-9872-17AC29937007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60659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D82923D0-CA60-4E9D-9CEF-A41DC80AFD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Allowing volunteers to depart freely (with no guilt)</a:t>
            </a:r>
          </a:p>
          <a:p>
            <a:r>
              <a:rPr lang="en-US" dirty="0"/>
              <a:t>Staying in touch with short-term or single-event volunteers</a:t>
            </a:r>
          </a:p>
          <a:p>
            <a:pPr marL="633413" indent="-279400"/>
            <a:r>
              <a:rPr lang="en-US" dirty="0"/>
              <a:t>Options to communicate</a:t>
            </a:r>
          </a:p>
          <a:p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8904C4E9-098B-412C-A5B8-F11758F2D2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5</a:t>
            </a:fld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6E2D77F4-DCA1-45D1-B1F4-2C9385DE25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Former volunteers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50371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54013" indent="-265113"/>
            <a:r>
              <a:rPr lang="en-US" dirty="0"/>
              <a:t>Initial contact</a:t>
            </a:r>
          </a:p>
          <a:p>
            <a:pPr marL="354013" indent="-265113"/>
            <a:r>
              <a:rPr lang="en-US" dirty="0"/>
              <a:t>First few weeks</a:t>
            </a:r>
          </a:p>
          <a:p>
            <a:pPr marL="354013" indent="-265113"/>
            <a:r>
              <a:rPr lang="en-US" dirty="0"/>
              <a:t>First few months</a:t>
            </a:r>
          </a:p>
          <a:p>
            <a:pPr marL="354013" indent="-265113"/>
            <a:r>
              <a:rPr lang="en-US" dirty="0"/>
              <a:t>First anniversary</a:t>
            </a:r>
          </a:p>
          <a:p>
            <a:pPr marL="354013" indent="-265113"/>
            <a:r>
              <a:rPr lang="en-US" dirty="0"/>
              <a:t>For long-term volunteers, critical points may occur whenever a volunteer role is redefined or there is a change in life circumstances. 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Volunteer life cycle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01A0E97-D813-4627-9872-17AC29937007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611388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4E0BADE4-3AE1-43D8-AEE9-C4063794DA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Formal recognition</a:t>
            </a:r>
          </a:p>
          <a:p>
            <a:r>
              <a:rPr lang="en-US" dirty="0"/>
              <a:t>Informal recognition</a:t>
            </a:r>
          </a:p>
          <a:p>
            <a:r>
              <a:rPr lang="en-US" dirty="0"/>
              <a:t>Rules for effective recognition</a:t>
            </a:r>
            <a:endParaRPr lang="en-AU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D9FBF978-0D8C-4428-A7C7-4324A9D65C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7</a:t>
            </a:fld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906E7C02-97F1-4D01-AF7C-C1375AEABF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Recognising volunteers</a:t>
            </a:r>
          </a:p>
        </p:txBody>
      </p:sp>
    </p:spTree>
    <p:extLst>
      <p:ext uri="{BB962C8B-B14F-4D97-AF65-F5344CB8AC3E}">
        <p14:creationId xmlns:p14="http://schemas.microsoft.com/office/powerpoint/2010/main" val="127724445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6214</TotalTime>
  <Words>204</Words>
  <Application>Microsoft Office PowerPoint</Application>
  <PresentationFormat>On-screen Show (4:3)</PresentationFormat>
  <Paragraphs>45</Paragraphs>
  <Slides>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Calibri</vt:lpstr>
      <vt:lpstr>Lucida Sans Unicode</vt:lpstr>
      <vt:lpstr>Verdana</vt:lpstr>
      <vt:lpstr>Wingdings 2</vt:lpstr>
      <vt:lpstr>Wingdings 3</vt:lpstr>
      <vt:lpstr>Concourse</vt:lpstr>
      <vt:lpstr>MN312 Working with Volunteers</vt:lpstr>
      <vt:lpstr>Week ten outcomes   </vt:lpstr>
      <vt:lpstr>Needs and circumstances</vt:lpstr>
      <vt:lpstr>Long-term volunteer relationships</vt:lpstr>
      <vt:lpstr>Former volunteers</vt:lpstr>
      <vt:lpstr>Volunteer life cycle</vt:lpstr>
      <vt:lpstr>Recognising volunteers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LW221 Torts A</dc:title>
  <dc:creator>Benjamin</dc:creator>
  <cp:lastModifiedBy>Blake Hurst</cp:lastModifiedBy>
  <cp:revision>120</cp:revision>
  <dcterms:created xsi:type="dcterms:W3CDTF">2015-12-07T01:55:23Z</dcterms:created>
  <dcterms:modified xsi:type="dcterms:W3CDTF">2023-09-28T01:50:33Z</dcterms:modified>
</cp:coreProperties>
</file>