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9"/>
  </p:notesMasterIdLst>
  <p:sldIdLst>
    <p:sldId id="294" r:id="rId2"/>
    <p:sldId id="257" r:id="rId3"/>
    <p:sldId id="286" r:id="rId4"/>
    <p:sldId id="289" r:id="rId5"/>
    <p:sldId id="290" r:id="rId6"/>
    <p:sldId id="296" r:id="rId7"/>
    <p:sldId id="297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8/15/2023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8/15/2023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8/15/2023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8/15/2023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8/15/2023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8/15/2023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8/15/2023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8/15/2023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8/15/2023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8/15/2023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8/15/2023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8/15/2023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MN312 Working with Volunteers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/>
              <a:t>Chapter 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5058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By the end of today’s class, you should be able to:</a:t>
            </a:r>
          </a:p>
          <a:p>
            <a:pPr marL="633413" indent="-279400"/>
            <a:r>
              <a:rPr lang="en-US" dirty="0"/>
              <a:t>Describe the relationship between volunteer recruitment and role design</a:t>
            </a:r>
          </a:p>
          <a:p>
            <a:pPr marL="633413" indent="-279400"/>
            <a:r>
              <a:rPr lang="en-US" dirty="0"/>
              <a:t>Describe common methods for recruiting volunteers</a:t>
            </a:r>
          </a:p>
          <a:p>
            <a:pPr marL="633413" indent="-279400"/>
            <a:r>
              <a:rPr lang="en-US" dirty="0"/>
              <a:t>Explain how and why to recruit for diversity</a:t>
            </a:r>
          </a:p>
          <a:p>
            <a:pPr marL="633413" indent="-279400"/>
            <a:r>
              <a:rPr lang="en-US" dirty="0"/>
              <a:t>Explain how flexibility can assist recruitment</a:t>
            </a:r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Week three outcomes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US" dirty="0"/>
              <a:t>Chapter 5: Recruiting volunteers</a:t>
            </a:r>
          </a:p>
          <a:p>
            <a:pPr marL="633413" indent="-279400"/>
            <a:r>
              <a:rPr lang="en-US" dirty="0"/>
              <a:t>Finding a match between volunteer and NFP</a:t>
            </a:r>
          </a:p>
          <a:p>
            <a:pPr marL="633413" indent="-279400"/>
            <a:r>
              <a:rPr lang="en-US" dirty="0"/>
              <a:t>Remember – job design is a prerequisite for effective recruiting. Why?</a:t>
            </a:r>
          </a:p>
          <a:p>
            <a:pPr marL="633413" indent="-279400"/>
            <a:r>
              <a:rPr lang="en-US" dirty="0"/>
              <a:t>Common recruiting worries</a:t>
            </a:r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Overview of recruiting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Warm body recruitment</a:t>
            </a:r>
          </a:p>
          <a:p>
            <a:pPr marL="900113" indent="-266700"/>
            <a:r>
              <a:rPr lang="en-US" dirty="0"/>
              <a:t>Pros and cons</a:t>
            </a:r>
          </a:p>
          <a:p>
            <a:pPr marL="900113" indent="-266700"/>
            <a:r>
              <a:rPr lang="en-US" dirty="0"/>
              <a:t>Options for implementation</a:t>
            </a:r>
          </a:p>
          <a:p>
            <a:pPr marL="354013" indent="-265113"/>
            <a:r>
              <a:rPr lang="en-US" dirty="0"/>
              <a:t>Targeted recruitment</a:t>
            </a:r>
          </a:p>
          <a:p>
            <a:pPr marL="900113" indent="-266700"/>
            <a:r>
              <a:rPr lang="en-US" dirty="0"/>
              <a:t>Key questions</a:t>
            </a:r>
          </a:p>
          <a:p>
            <a:pPr marL="900113" indent="-266700"/>
            <a:r>
              <a:rPr lang="en-US" dirty="0"/>
              <a:t>Content of a recruiting pitch</a:t>
            </a:r>
          </a:p>
          <a:p>
            <a:pPr marL="1165225" indent="-265113"/>
            <a:r>
              <a:rPr lang="en-US" dirty="0"/>
              <a:t>Example: British Red Cross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Methods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Concentric circle recruitment</a:t>
            </a:r>
          </a:p>
          <a:p>
            <a:pPr marL="633413" indent="-279400"/>
            <a:r>
              <a:rPr lang="en-US" dirty="0"/>
              <a:t>Encouraging partner engagement</a:t>
            </a:r>
          </a:p>
          <a:p>
            <a:pPr marL="354013" indent="-265113"/>
            <a:r>
              <a:rPr lang="en-US" dirty="0"/>
              <a:t>Ambient recruiting</a:t>
            </a:r>
          </a:p>
          <a:p>
            <a:pPr marL="354013" indent="-265113"/>
            <a:r>
              <a:rPr lang="en-US" dirty="0"/>
              <a:t>Attracting volunteers through events</a:t>
            </a:r>
          </a:p>
          <a:p>
            <a:pPr marL="8890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Methods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CA8BF26-9F00-ED03-64EC-C25A840262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How a diverse volunteer workforce can add value to an NFP</a:t>
            </a:r>
          </a:p>
          <a:p>
            <a:r>
              <a:rPr lang="en-AU" dirty="0"/>
              <a:t>Barriers to involvement</a:t>
            </a:r>
          </a:p>
          <a:p>
            <a:pPr marL="633413" indent="-279400"/>
            <a:r>
              <a:rPr lang="en-AU" dirty="0"/>
              <a:t>Organisational practices and culture</a:t>
            </a:r>
          </a:p>
          <a:p>
            <a:pPr marL="633413" indent="-279400"/>
            <a:r>
              <a:rPr lang="en-AU" dirty="0"/>
              <a:t>Why members of disadvantaged groups may hesitate to offer their services</a:t>
            </a:r>
          </a:p>
          <a:p>
            <a:r>
              <a:rPr lang="en-AU" dirty="0"/>
              <a:t>Steps to improve diversity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9974DE7-EE95-8915-D61D-9B84D1644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6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555833E-2288-5BEE-6B75-F56473AFD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Seeking diversity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0564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7247954-ACFD-E29D-FD4F-5F0047B032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Role sharing</a:t>
            </a:r>
          </a:p>
          <a:p>
            <a:r>
              <a:rPr lang="en-US" dirty="0"/>
              <a:t>Group volunteering</a:t>
            </a:r>
          </a:p>
          <a:p>
            <a:r>
              <a:rPr lang="en-US" dirty="0"/>
              <a:t>Short-term (trial) roles</a:t>
            </a:r>
          </a:p>
          <a:p>
            <a:r>
              <a:rPr lang="en-US" dirty="0"/>
              <a:t>Apprenticeship/mentoring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93BCD99-2DAC-CD9F-7A5B-CF80D9F23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7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6C9CB9B-22A5-A8A2-FCF8-29DD560E2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Offering flexibility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107872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4475</TotalTime>
  <Words>199</Words>
  <Application>Microsoft Office PowerPoint</Application>
  <PresentationFormat>On-screen Show (4:3)</PresentationFormat>
  <Paragraphs>49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Calibri</vt:lpstr>
      <vt:lpstr>Lucida Sans Unicode</vt:lpstr>
      <vt:lpstr>Verdana</vt:lpstr>
      <vt:lpstr>Wingdings 2</vt:lpstr>
      <vt:lpstr>Wingdings 3</vt:lpstr>
      <vt:lpstr>Concourse</vt:lpstr>
      <vt:lpstr>MN312 Working with Volunteers</vt:lpstr>
      <vt:lpstr>Week three outcomes   </vt:lpstr>
      <vt:lpstr>Overview of recruiting</vt:lpstr>
      <vt:lpstr>Methods </vt:lpstr>
      <vt:lpstr>Methods </vt:lpstr>
      <vt:lpstr>Seeking diversity</vt:lpstr>
      <vt:lpstr>Offering flexibility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89</cp:revision>
  <dcterms:created xsi:type="dcterms:W3CDTF">2015-12-07T01:55:23Z</dcterms:created>
  <dcterms:modified xsi:type="dcterms:W3CDTF">2023-08-15T07:37:09Z</dcterms:modified>
</cp:coreProperties>
</file>