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8"/>
  </p:notesMasterIdLst>
  <p:sldIdLst>
    <p:sldId id="256" r:id="rId2"/>
    <p:sldId id="257" r:id="rId3"/>
    <p:sldId id="286" r:id="rId4"/>
    <p:sldId id="289" r:id="rId5"/>
    <p:sldId id="290" r:id="rId6"/>
    <p:sldId id="29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604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8B747-A099-483A-A3A5-911462C4B958}" type="datetimeFigureOut">
              <a:rPr lang="en-US" smtClean="0"/>
              <a:t>8/2/2023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2D31A-2E9A-400A-BFFB-AB1A495FE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4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</a:t>
            </a:r>
            <a:r>
              <a:rPr lang="en-US" baseline="0"/>
              <a:t> animate</a:t>
            </a:r>
            <a:r>
              <a:rPr lang="en-US"/>
              <a:t>: </a:t>
            </a:r>
            <a:r>
              <a:rPr lang="en-US" dirty="0"/>
              <a:t>View</a:t>
            </a:r>
            <a:r>
              <a:rPr lang="en-US" baseline="0" dirty="0"/>
              <a:t> tab; Slide Master; Animations tab; Appear; View tab; Normal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2D31A-2E9A-400A-BFFB-AB1A495FEE0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68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DD9DF7C-ED53-4834-9003-775B5B9FB3BC}" type="datetime1">
              <a:rPr lang="en-US" smtClean="0"/>
              <a:t>8/2/2023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D16B1-E586-440F-8AE9-A039E0A1A340}" type="datetime1">
              <a:rPr lang="en-US" smtClean="0"/>
              <a:t>8/2/2023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6819-DF13-433C-9B2C-0B0B5AD9C142}" type="datetime1">
              <a:rPr lang="en-US" smtClean="0"/>
              <a:t>8/2/2023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41D21-D13C-4A10-89C3-066D16689798}" type="datetime1">
              <a:rPr lang="en-US" smtClean="0"/>
              <a:t>8/2/2023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1A-8389-4891-AA62-3D4F1391794F}" type="datetime1">
              <a:rPr lang="en-US" smtClean="0"/>
              <a:t>8/2/2023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4011B-80DD-4CDA-85AA-A84EE74645EA}" type="datetime1">
              <a:rPr lang="en-US" smtClean="0"/>
              <a:t>8/2/2023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6707B-73A7-4649-B370-E46B5AE585F9}" type="datetime1">
              <a:rPr lang="en-US" smtClean="0"/>
              <a:t>8/2/2023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2E54-D4BC-43B0-BAAD-D31FE79063DD}" type="datetime1">
              <a:rPr lang="en-US" smtClean="0"/>
              <a:t>8/2/2023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D206-6D56-4596-96A7-51CA155E60D7}" type="datetime1">
              <a:rPr lang="en-US" smtClean="0"/>
              <a:t>8/2/2023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9D9AC1AA-34C5-4B43-BA0F-3CE2919D8C91}" type="datetime1">
              <a:rPr lang="en-US" smtClean="0"/>
              <a:t>8/2/2023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F9CD96D-11F6-4C60-A1D7-07572016E6D9}" type="datetime1">
              <a:rPr lang="en-US" smtClean="0"/>
              <a:t>8/2/2023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0AA29E4-1ACE-4876-A5AC-37AF08B74F15}" type="datetime1">
              <a:rPr lang="en-US" smtClean="0"/>
              <a:t>8/2/2023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MN312 Working with Volunteers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/>
              <a:t>Preface</a:t>
            </a:r>
            <a:r>
              <a:rPr lang="en-US"/>
              <a:t>, Chapter 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140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54013" indent="-265113"/>
            <a:r>
              <a:rPr lang="en-US" dirty="0"/>
              <a:t>By the end of today’s class, you should be able to:</a:t>
            </a:r>
          </a:p>
          <a:p>
            <a:pPr marL="633413" indent="-279400"/>
            <a:r>
              <a:rPr lang="en-US" dirty="0"/>
              <a:t>Explain the ‘leisure model’ and how it affects the approach to volunteer management</a:t>
            </a:r>
          </a:p>
          <a:p>
            <a:pPr marL="633413" indent="-279400"/>
            <a:r>
              <a:rPr lang="en-US" dirty="0"/>
              <a:t>Define volunteering</a:t>
            </a:r>
          </a:p>
          <a:p>
            <a:pPr marL="633413" indent="-279400"/>
            <a:r>
              <a:rPr lang="en-US" dirty="0"/>
              <a:t>Describe typical volunteer activities and reasons for volunteering</a:t>
            </a:r>
          </a:p>
          <a:p>
            <a:pPr marL="633413" indent="-279400"/>
            <a:endParaRPr lang="en-US" dirty="0"/>
          </a:p>
          <a:p>
            <a:pPr marL="354013" indent="-265113"/>
            <a:endParaRPr lang="en-US" dirty="0"/>
          </a:p>
          <a:p>
            <a:pPr marL="354013" indent="-265113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Week one outcomes		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76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Preface</a:t>
            </a:r>
          </a:p>
          <a:p>
            <a:pPr marL="354013" indent="-265113"/>
            <a:r>
              <a:rPr lang="en-US" dirty="0"/>
              <a:t>Two paradigms of volunteer involvement</a:t>
            </a:r>
          </a:p>
          <a:p>
            <a:pPr marL="633413" indent="-279400"/>
            <a:r>
              <a:rPr lang="en-US" dirty="0"/>
              <a:t>The ‘human resources model’</a:t>
            </a:r>
          </a:p>
          <a:p>
            <a:pPr marL="633413" indent="-279400"/>
            <a:r>
              <a:rPr lang="en-US" dirty="0"/>
              <a:t>The leisure model (employed in </a:t>
            </a:r>
            <a:r>
              <a:rPr lang="en-US" i="1" dirty="0"/>
              <a:t>The Complete Volunteer Management Handbook</a:t>
            </a:r>
            <a:r>
              <a:rPr lang="en-US" dirty="0"/>
              <a:t>)</a:t>
            </a:r>
          </a:p>
          <a:p>
            <a:pPr marL="633413" indent="-279400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 leisure model of volunteering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1829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Practical implications – </a:t>
            </a:r>
          </a:p>
          <a:p>
            <a:pPr marL="633413" indent="-279400"/>
            <a:r>
              <a:rPr lang="en-US" dirty="0"/>
              <a:t>Job design</a:t>
            </a:r>
          </a:p>
          <a:p>
            <a:pPr marL="633413" indent="-279400"/>
            <a:r>
              <a:rPr lang="en-US" dirty="0"/>
              <a:t>Recruitment and selection</a:t>
            </a:r>
          </a:p>
          <a:p>
            <a:pPr marL="633413" indent="-279400"/>
            <a:r>
              <a:rPr lang="en-US" dirty="0"/>
              <a:t>Supervision</a:t>
            </a:r>
          </a:p>
          <a:p>
            <a:pPr marL="633413" indent="-279400"/>
            <a:r>
              <a:rPr lang="en-US" dirty="0"/>
              <a:t>Motivation/retention</a:t>
            </a:r>
          </a:p>
          <a:p>
            <a:pPr marL="633413" indent="-279400"/>
            <a:r>
              <a:rPr lang="en-US" dirty="0"/>
              <a:t>Communication/relationship-building</a:t>
            </a:r>
          </a:p>
          <a:p>
            <a:pPr marL="633413" indent="-279400"/>
            <a:endParaRPr lang="en-US" dirty="0"/>
          </a:p>
          <a:p>
            <a:pPr marL="633413" indent="-279400"/>
            <a:endParaRPr lang="en-US" dirty="0"/>
          </a:p>
          <a:p>
            <a:pPr marL="811213" indent="-457200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‘Volunteering is voluntary.’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065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Chapter 1: An introduction to volunteer involvement </a:t>
            </a:r>
          </a:p>
          <a:p>
            <a:pPr marL="354013" indent="-265113"/>
            <a:r>
              <a:rPr lang="en-US" dirty="0"/>
              <a:t>Clarifying the concept of ‘volunteering’</a:t>
            </a:r>
          </a:p>
          <a:p>
            <a:pPr marL="354013" indent="-265113"/>
            <a:r>
              <a:rPr lang="en-US" dirty="0"/>
              <a:t>Who volunteers and what sort of tasks are typically assigned to them?</a:t>
            </a:r>
          </a:p>
          <a:p>
            <a:pPr marL="354013" indent="-265113"/>
            <a:endParaRPr lang="en-US" dirty="0"/>
          </a:p>
          <a:p>
            <a:pPr marL="8890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is volunteering?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11388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Why people volunteer</a:t>
            </a:r>
          </a:p>
          <a:p>
            <a:pPr marL="633413" indent="-279400"/>
            <a:r>
              <a:rPr lang="en-US" dirty="0"/>
              <a:t>Psychological perspectives</a:t>
            </a:r>
          </a:p>
          <a:p>
            <a:pPr marL="633413" indent="-279400"/>
            <a:r>
              <a:rPr lang="en-US" dirty="0"/>
              <a:t>Sociological perspectives</a:t>
            </a:r>
          </a:p>
          <a:p>
            <a:pPr marL="354013" indent="-265113"/>
            <a:r>
              <a:rPr lang="en-US" dirty="0"/>
              <a:t>How to find volunteers</a:t>
            </a:r>
          </a:p>
          <a:p>
            <a:pPr marL="354013" indent="-265113"/>
            <a:r>
              <a:rPr lang="en-US"/>
              <a:t>New </a:t>
            </a:r>
            <a:r>
              <a:rPr lang="en-US" dirty="0"/>
              <a:t>trends in volunteering and management of volunteers</a:t>
            </a:r>
          </a:p>
          <a:p>
            <a:pPr marL="8890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Why do people volunteer?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08375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2774</TotalTime>
  <Words>185</Words>
  <Application>Microsoft Office PowerPoint</Application>
  <PresentationFormat>On-screen Show (4:3)</PresentationFormat>
  <Paragraphs>39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Calibri</vt:lpstr>
      <vt:lpstr>Lucida Sans Unicode</vt:lpstr>
      <vt:lpstr>Verdana</vt:lpstr>
      <vt:lpstr>Wingdings 2</vt:lpstr>
      <vt:lpstr>Wingdings 3</vt:lpstr>
      <vt:lpstr>Concourse</vt:lpstr>
      <vt:lpstr>MN312 Working with Volunteers</vt:lpstr>
      <vt:lpstr>Week one outcomes   </vt:lpstr>
      <vt:lpstr>A leisure model of volunteering</vt:lpstr>
      <vt:lpstr>‘Volunteering is voluntary.’ </vt:lpstr>
      <vt:lpstr>What is volunteering? </vt:lpstr>
      <vt:lpstr>Why do people volunteer?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LW221 Torts A</dc:title>
  <dc:creator>Benjamin</dc:creator>
  <cp:lastModifiedBy>Blake Hurst</cp:lastModifiedBy>
  <cp:revision>80</cp:revision>
  <dcterms:created xsi:type="dcterms:W3CDTF">2015-12-07T01:55:23Z</dcterms:created>
  <dcterms:modified xsi:type="dcterms:W3CDTF">2023-08-02T10:16:48Z</dcterms:modified>
</cp:coreProperties>
</file>