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sldIdLst>
    <p:sldId id="294" r:id="rId2"/>
    <p:sldId id="257" r:id="rId3"/>
    <p:sldId id="295" r:id="rId4"/>
    <p:sldId id="296" r:id="rId5"/>
    <p:sldId id="297" r:id="rId6"/>
    <p:sldId id="298" r:id="rId7"/>
    <p:sldId id="299" r:id="rId8"/>
    <p:sldId id="30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</a:t>
            </a:r>
            <a:r>
              <a:rPr lang="en-US" baseline="0" dirty="0"/>
              <a:t> animate</a:t>
            </a:r>
            <a:r>
              <a:rPr lang="en-US" dirty="0"/>
              <a:t>: 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4/21/2023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4/21/2023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Managing Diversity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Concepts of diversity and diversity management</a:t>
            </a:r>
          </a:p>
          <a:p>
            <a:pPr marL="354013" indent="-265113"/>
            <a:r>
              <a:rPr lang="en-AU" dirty="0"/>
              <a:t>Legal framework</a:t>
            </a:r>
          </a:p>
          <a:p>
            <a:pPr marL="354013" indent="-265113"/>
            <a:r>
              <a:rPr lang="en-AU" dirty="0"/>
              <a:t>Role of HRM</a:t>
            </a:r>
          </a:p>
          <a:p>
            <a:pPr marL="354013" indent="-265113"/>
            <a:r>
              <a:rPr lang="en-AU" dirty="0"/>
              <a:t>Levels of diversity management</a:t>
            </a:r>
          </a:p>
          <a:p>
            <a:pPr marL="354013" indent="-265113"/>
            <a:r>
              <a:rPr lang="en-AU" dirty="0"/>
              <a:t>Leadership and organisational culture</a:t>
            </a:r>
          </a:p>
          <a:p>
            <a:pPr marL="354013" indent="-265113"/>
            <a:r>
              <a:rPr lang="en-AU" dirty="0"/>
              <a:t>Assessing diversity management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twelve 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CB39927-AF62-3D95-6E06-AA7477636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Dimensions of diversity – demographic, psychological and organisational</a:t>
            </a:r>
          </a:p>
          <a:p>
            <a:r>
              <a:rPr lang="en-AU" dirty="0"/>
              <a:t>The goal of DM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A870F4-878F-4281-A7E9-3ECD79D1E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A866FD3-9316-6332-3287-1F832C04E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Concepts of diversity and diversity management (DM)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03389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552B13-8977-9BE6-AFF3-8DF71EE8C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Major legislation</a:t>
            </a:r>
          </a:p>
          <a:p>
            <a:r>
              <a:rPr lang="en-US" dirty="0"/>
              <a:t>Is DM simply a matter of EEO compliance?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6864AB-0CC3-6890-C893-D400D65DD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39C5BD3-5E28-1137-F460-41D842A04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framework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17168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29FFA8-23D4-3315-81DC-DC540E3CC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Recruitment and selection</a:t>
            </a:r>
          </a:p>
          <a:p>
            <a:r>
              <a:rPr lang="en-US" dirty="0"/>
              <a:t>Training and development </a:t>
            </a:r>
          </a:p>
          <a:p>
            <a:r>
              <a:rPr lang="en-US" dirty="0"/>
              <a:t>Performance appraisal</a:t>
            </a:r>
          </a:p>
          <a:p>
            <a:r>
              <a:rPr lang="en-US" dirty="0"/>
              <a:t>Career development</a:t>
            </a:r>
          </a:p>
          <a:p>
            <a:r>
              <a:rPr lang="en-US" dirty="0"/>
              <a:t>Pros and cons of DM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760D1D-08E8-48D0-AE0C-013281B3C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540008-C1EB-2E11-FCED-369A8FB62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HRM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57842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218276-31BF-0DAC-E439-141D0EF6E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Individual level</a:t>
            </a:r>
          </a:p>
          <a:p>
            <a:r>
              <a:rPr lang="en-US" dirty="0"/>
              <a:t>Group level</a:t>
            </a:r>
            <a:endParaRPr lang="en-AU" dirty="0"/>
          </a:p>
          <a:p>
            <a:r>
              <a:rPr lang="en-AU" dirty="0"/>
              <a:t>Organisational</a:t>
            </a:r>
            <a:r>
              <a:rPr lang="en-US" dirty="0"/>
              <a:t> level</a:t>
            </a:r>
          </a:p>
          <a:p>
            <a:r>
              <a:rPr lang="en-US" dirty="0"/>
              <a:t>Degrees of </a:t>
            </a:r>
            <a:r>
              <a:rPr lang="en-AU" dirty="0"/>
              <a:t>organisational</a:t>
            </a:r>
            <a:r>
              <a:rPr lang="en-US" dirty="0"/>
              <a:t> openness to diversity</a:t>
            </a:r>
          </a:p>
          <a:p>
            <a:endParaRPr lang="en-AU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2E725D-0558-58EA-C975-7E5C3CDFE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F8E8F85-E3DD-490C-0E37-452C9E9A0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Levels of DM</a:t>
            </a:r>
          </a:p>
        </p:txBody>
      </p:sp>
    </p:spTree>
    <p:extLst>
      <p:ext uri="{BB962C8B-B14F-4D97-AF65-F5344CB8AC3E}">
        <p14:creationId xmlns:p14="http://schemas.microsoft.com/office/powerpoint/2010/main" val="1899638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5D842CB-1BE4-5D94-4697-0DAECBAD2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Diversity leadership</a:t>
            </a:r>
          </a:p>
          <a:p>
            <a:pPr marL="633413" indent="-279400"/>
            <a:r>
              <a:rPr lang="en-AU" dirty="0"/>
              <a:t>Structural </a:t>
            </a:r>
          </a:p>
          <a:p>
            <a:pPr marL="633413" indent="-279400"/>
            <a:r>
              <a:rPr lang="en-AU" dirty="0"/>
              <a:t>Behavioural </a:t>
            </a:r>
          </a:p>
          <a:p>
            <a:pPr marL="633413" indent="-279400"/>
            <a:r>
              <a:rPr lang="en-AU" dirty="0"/>
              <a:t>Cultural</a:t>
            </a:r>
          </a:p>
          <a:p>
            <a:pPr marL="354013" indent="-265113"/>
            <a:r>
              <a:rPr lang="en-AU" dirty="0"/>
              <a:t>Reshaping organisational culture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2BDCBF-08CF-BA7E-C9B9-B38CDC3B1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EAF4D2B-7963-446B-CE88-9DD6128EF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Leadership and Organisational Culture</a:t>
            </a:r>
          </a:p>
        </p:txBody>
      </p:sp>
    </p:spTree>
    <p:extLst>
      <p:ext uri="{BB962C8B-B14F-4D97-AF65-F5344CB8AC3E}">
        <p14:creationId xmlns:p14="http://schemas.microsoft.com/office/powerpoint/2010/main" val="3903145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179CAF-477D-D275-FC44-52BAC9903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Proving that DM adds value</a:t>
            </a:r>
          </a:p>
          <a:p>
            <a:pPr marL="633413" indent="-279400"/>
            <a:r>
              <a:rPr lang="en-US" dirty="0"/>
              <a:t>Cost analysis</a:t>
            </a:r>
          </a:p>
          <a:p>
            <a:pPr marL="633413" indent="-279400"/>
            <a:r>
              <a:rPr lang="en-US" dirty="0"/>
              <a:t>Diversity outcomes</a:t>
            </a:r>
          </a:p>
          <a:p>
            <a:pPr marL="633413" indent="-279400"/>
            <a:r>
              <a:rPr lang="en-US" dirty="0"/>
              <a:t>Business benefits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D39F06-6834-1E7B-1909-72EB9669E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C0C4993-4F97-7B8D-EACC-32863B6D2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Assessing DM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907006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4661</TotalTime>
  <Words>154</Words>
  <Application>Microsoft Office PowerPoint</Application>
  <PresentationFormat>On-screen Show (4:3)</PresentationFormat>
  <Paragraphs>47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Lucida Sans Unicode</vt:lpstr>
      <vt:lpstr>Verdana</vt:lpstr>
      <vt:lpstr>Wingdings 2</vt:lpstr>
      <vt:lpstr>Wingdings 3</vt:lpstr>
      <vt:lpstr>Concourse</vt:lpstr>
      <vt:lpstr>MN210 Managing Human Resources</vt:lpstr>
      <vt:lpstr>Week twelve agenda   </vt:lpstr>
      <vt:lpstr>Concepts of diversity and diversity management (DM)</vt:lpstr>
      <vt:lpstr>Legal framework</vt:lpstr>
      <vt:lpstr>Role of HRM</vt:lpstr>
      <vt:lpstr>Levels of DM</vt:lpstr>
      <vt:lpstr>Leadership and Organisational Culture</vt:lpstr>
      <vt:lpstr>Assessing DM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125</cp:revision>
  <dcterms:created xsi:type="dcterms:W3CDTF">2015-12-07T01:55:23Z</dcterms:created>
  <dcterms:modified xsi:type="dcterms:W3CDTF">2023-04-21T07:02:29Z</dcterms:modified>
</cp:coreProperties>
</file>