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308" r:id="rId3"/>
    <p:sldId id="331" r:id="rId4"/>
    <p:sldId id="316" r:id="rId5"/>
    <p:sldId id="257" r:id="rId6"/>
    <p:sldId id="313" r:id="rId7"/>
    <p:sldId id="258" r:id="rId8"/>
    <p:sldId id="334" r:id="rId9"/>
    <p:sldId id="339" r:id="rId10"/>
    <p:sldId id="259" r:id="rId11"/>
    <p:sldId id="260" r:id="rId12"/>
    <p:sldId id="335" r:id="rId13"/>
    <p:sldId id="337" r:id="rId14"/>
    <p:sldId id="261" r:id="rId15"/>
    <p:sldId id="262" r:id="rId16"/>
    <p:sldId id="269" r:id="rId17"/>
    <p:sldId id="274" r:id="rId18"/>
    <p:sldId id="270" r:id="rId19"/>
    <p:sldId id="268" r:id="rId20"/>
    <p:sldId id="271" r:id="rId21"/>
    <p:sldId id="277" r:id="rId22"/>
    <p:sldId id="278" r:id="rId23"/>
    <p:sldId id="279" r:id="rId24"/>
    <p:sldId id="280" r:id="rId25"/>
    <p:sldId id="281" r:id="rId26"/>
    <p:sldId id="282" r:id="rId27"/>
    <p:sldId id="283" r:id="rId28"/>
    <p:sldId id="343" r:id="rId29"/>
    <p:sldId id="295" r:id="rId30"/>
    <p:sldId id="353" r:id="rId31"/>
    <p:sldId id="284" r:id="rId32"/>
    <p:sldId id="285" r:id="rId33"/>
    <p:sldId id="286" r:id="rId34"/>
    <p:sldId id="287" r:id="rId35"/>
    <p:sldId id="289" r:id="rId36"/>
    <p:sldId id="293" r:id="rId37"/>
    <p:sldId id="294" r:id="rId38"/>
    <p:sldId id="302" r:id="rId39"/>
    <p:sldId id="301" r:id="rId40"/>
    <p:sldId id="304" r:id="rId41"/>
    <p:sldId id="306" r:id="rId42"/>
    <p:sldId id="303" r:id="rId43"/>
    <p:sldId id="307" r:id="rId44"/>
    <p:sldId id="309" r:id="rId45"/>
    <p:sldId id="314" r:id="rId46"/>
    <p:sldId id="292" r:id="rId47"/>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794" y="9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B4F37C33-6237-4214-8EAE-BD0CD063FD74}" type="datetimeFigureOut">
              <a:rPr lang="en-AU" smtClean="0"/>
              <a:t>8/03/2023</a:t>
            </a:fld>
            <a:endParaRPr lang="en-AU"/>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31B4638B-37A3-40BC-96B5-5A816D04F19F}" type="slidenum">
              <a:rPr lang="en-AU" smtClean="0"/>
              <a:t>‹#›</a:t>
            </a:fld>
            <a:endParaRPr lang="en-AU"/>
          </a:p>
        </p:txBody>
      </p:sp>
    </p:spTree>
    <p:extLst>
      <p:ext uri="{BB962C8B-B14F-4D97-AF65-F5344CB8AC3E}">
        <p14:creationId xmlns:p14="http://schemas.microsoft.com/office/powerpoint/2010/main" val="129441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use began to develop from this original sense when the Hebrew Bible was translated into Greek;[13] the first mention of a diaspora created as a result of exile is found in the Septuagint, first in</a:t>
            </a:r>
          </a:p>
          <a:p>
            <a:endParaRPr lang="en-AU" dirty="0"/>
          </a:p>
        </p:txBody>
      </p:sp>
      <p:sp>
        <p:nvSpPr>
          <p:cNvPr id="4" name="Slide Number Placeholder 3"/>
          <p:cNvSpPr>
            <a:spLocks noGrp="1"/>
          </p:cNvSpPr>
          <p:nvPr>
            <p:ph type="sldNum" sz="quarter" idx="10"/>
          </p:nvPr>
        </p:nvSpPr>
        <p:spPr/>
        <p:txBody>
          <a:bodyPr/>
          <a:lstStyle/>
          <a:p>
            <a:fld id="{2E61351F-DBB1-4664-ADA9-83BC7CB8848D}" type="slidenum">
              <a:rPr lang="en-AU" smtClean="0"/>
              <a:t>8</a:t>
            </a:fld>
            <a:endParaRPr lang="en-AU"/>
          </a:p>
        </p:txBody>
      </p:sp>
    </p:spTree>
    <p:extLst>
      <p:ext uri="{BB962C8B-B14F-4D97-AF65-F5344CB8AC3E}">
        <p14:creationId xmlns:p14="http://schemas.microsoft.com/office/powerpoint/2010/main" val="192762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36495" y="1849627"/>
            <a:ext cx="6185409" cy="1001394"/>
          </a:xfrm>
          <a:prstGeom prst="rect">
            <a:avLst/>
          </a:prstGeom>
        </p:spPr>
        <p:txBody>
          <a:bodyPr wrap="square" lIns="0" tIns="0" rIns="0" bIns="0">
            <a:spAutoFit/>
          </a:bodyPr>
          <a:lstStyle>
            <a:lvl1pPr>
              <a:defRPr sz="3200" b="0" i="0">
                <a:solidFill>
                  <a:srgbClr val="FFFF99"/>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3/8/2023</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36525">
              <a:lnSpc>
                <a:spcPts val="165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FFFF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3/8/2023</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36525">
              <a:lnSpc>
                <a:spcPts val="165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FFFF99"/>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31737" y="2300121"/>
            <a:ext cx="2416809" cy="3999229"/>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3/8/2023</a:t>
            </a:fld>
            <a:endParaRPr lang="en-US"/>
          </a:p>
        </p:txBody>
      </p:sp>
      <p:sp>
        <p:nvSpPr>
          <p:cNvPr id="7" name="Holder 7"/>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36525">
              <a:lnSpc>
                <a:spcPts val="165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FFFF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3/8/2023</a:t>
            </a:fld>
            <a:endParaRPr lang="en-US"/>
          </a:p>
        </p:txBody>
      </p:sp>
      <p:sp>
        <p:nvSpPr>
          <p:cNvPr id="5" name="Holder 5"/>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36525">
              <a:lnSpc>
                <a:spcPts val="165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3/8/2023</a:t>
            </a:fld>
            <a:endParaRPr lang="en-US"/>
          </a:p>
        </p:txBody>
      </p:sp>
      <p:sp>
        <p:nvSpPr>
          <p:cNvPr id="4" name="Holder 4"/>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36525">
              <a:lnSpc>
                <a:spcPts val="165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3429000"/>
          </a:xfrm>
          <a:custGeom>
            <a:avLst/>
            <a:gdLst/>
            <a:ahLst/>
            <a:cxnLst/>
            <a:rect l="l" t="t" r="r" b="b"/>
            <a:pathLst>
              <a:path w="9144000" h="3429000">
                <a:moveTo>
                  <a:pt x="0" y="0"/>
                </a:moveTo>
                <a:lnTo>
                  <a:pt x="0" y="3428999"/>
                </a:lnTo>
                <a:lnTo>
                  <a:pt x="9143999" y="3428999"/>
                </a:lnTo>
                <a:lnTo>
                  <a:pt x="9143999" y="0"/>
                </a:lnTo>
                <a:lnTo>
                  <a:pt x="0" y="0"/>
                </a:lnTo>
                <a:close/>
              </a:path>
            </a:pathLst>
          </a:custGeom>
          <a:solidFill>
            <a:srgbClr val="007F7F"/>
          </a:solidFill>
        </p:spPr>
        <p:txBody>
          <a:bodyPr wrap="square" lIns="0" tIns="0" rIns="0" bIns="0" rtlCol="0"/>
          <a:lstStyle/>
          <a:p>
            <a:endParaRPr/>
          </a:p>
        </p:txBody>
      </p:sp>
      <p:sp>
        <p:nvSpPr>
          <p:cNvPr id="2" name="Holder 2"/>
          <p:cNvSpPr>
            <a:spLocks noGrp="1"/>
          </p:cNvSpPr>
          <p:nvPr>
            <p:ph type="title"/>
          </p:nvPr>
        </p:nvSpPr>
        <p:spPr>
          <a:xfrm>
            <a:off x="1319275" y="1271117"/>
            <a:ext cx="7419849" cy="1198880"/>
          </a:xfrm>
          <a:prstGeom prst="rect">
            <a:avLst/>
          </a:prstGeom>
        </p:spPr>
        <p:txBody>
          <a:bodyPr wrap="square" lIns="0" tIns="0" rIns="0" bIns="0">
            <a:spAutoFit/>
          </a:bodyPr>
          <a:lstStyle>
            <a:lvl1pPr>
              <a:defRPr sz="3200" b="0" i="0">
                <a:solidFill>
                  <a:srgbClr val="FFFF99"/>
                </a:solidFill>
                <a:latin typeface="Arial"/>
                <a:cs typeface="Arial"/>
              </a:defRPr>
            </a:lvl1pPr>
          </a:lstStyle>
          <a:p>
            <a:endParaRPr/>
          </a:p>
        </p:txBody>
      </p:sp>
      <p:sp>
        <p:nvSpPr>
          <p:cNvPr id="3" name="Holder 3"/>
          <p:cNvSpPr>
            <a:spLocks noGrp="1"/>
          </p:cNvSpPr>
          <p:nvPr>
            <p:ph type="body" idx="1"/>
          </p:nvPr>
        </p:nvSpPr>
        <p:spPr>
          <a:xfrm>
            <a:off x="1278889" y="3460727"/>
            <a:ext cx="7538084" cy="26314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3/8/2023</a:t>
            </a:fld>
            <a:endParaRPr lang="en-US"/>
          </a:p>
        </p:txBody>
      </p:sp>
      <p:sp>
        <p:nvSpPr>
          <p:cNvPr id="6" name="Holder 6"/>
          <p:cNvSpPr>
            <a:spLocks noGrp="1"/>
          </p:cNvSpPr>
          <p:nvPr>
            <p:ph type="sldNum" sz="quarter" idx="7"/>
          </p:nvPr>
        </p:nvSpPr>
        <p:spPr>
          <a:xfrm>
            <a:off x="8814812" y="6746364"/>
            <a:ext cx="274954" cy="224790"/>
          </a:xfrm>
          <a:prstGeom prst="rect">
            <a:avLst/>
          </a:prstGeom>
        </p:spPr>
        <p:txBody>
          <a:bodyPr wrap="square" lIns="0" tIns="0" rIns="0" bIns="0">
            <a:spAutoFit/>
          </a:bodyPr>
          <a:lstStyle>
            <a:lvl1pPr>
              <a:defRPr sz="1400" b="0" i="0">
                <a:solidFill>
                  <a:schemeClr val="bg1"/>
                </a:solidFill>
                <a:latin typeface="Arial"/>
                <a:cs typeface="Arial"/>
              </a:defRPr>
            </a:lvl1pPr>
          </a:lstStyle>
          <a:p>
            <a:pPr marL="136525">
              <a:lnSpc>
                <a:spcPts val="165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mage.slideserve.com/255709/five-kinds-of-diaspora-l.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hyperlink" Target="http://www.newworldencyclopedia.org/entry/Treaty_of_Nank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militaryhistory.about.com/od/battleswars1800s/p/secondopium" TargetMode="External"/><Relationship Id="rId7" Type="http://schemas.openxmlformats.org/officeDocument/2006/relationships/image" Target="../media/image24.png"/><Relationship Id="rId2" Type="http://schemas.openxmlformats.org/officeDocument/2006/relationships/image" Target="../media/image21.jpg"/><Relationship Id="rId1" Type="http://schemas.openxmlformats.org/officeDocument/2006/relationships/slideLayout" Target="../slideLayouts/slideLayout5.xml"/><Relationship Id="rId6" Type="http://schemas.openxmlformats.org/officeDocument/2006/relationships/hyperlink" Target="http://web.jjay.cuny.edu/~jobrien/reference/ob36.html"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Deuteronom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DAB836-2E07-4903-B370-CEA10F8421E4}"/>
              </a:ext>
            </a:extLst>
          </p:cNvPr>
          <p:cNvPicPr>
            <a:picLocks noChangeAspect="1"/>
          </p:cNvPicPr>
          <p:nvPr/>
        </p:nvPicPr>
        <p:blipFill>
          <a:blip r:embed="rId2"/>
          <a:stretch>
            <a:fillRect/>
          </a:stretch>
        </p:blipFill>
        <p:spPr>
          <a:xfrm>
            <a:off x="0" y="10676"/>
            <a:ext cx="10058400" cy="7761724"/>
          </a:xfrm>
          <a:prstGeom prst="rect">
            <a:avLst/>
          </a:prstGeom>
        </p:spPr>
      </p:pic>
      <p:sp>
        <p:nvSpPr>
          <p:cNvPr id="2" name="object 2"/>
          <p:cNvSpPr txBox="1"/>
          <p:nvPr/>
        </p:nvSpPr>
        <p:spPr>
          <a:xfrm>
            <a:off x="1392799" y="1828800"/>
            <a:ext cx="7452995" cy="696595"/>
          </a:xfrm>
          <a:prstGeom prst="rect">
            <a:avLst/>
          </a:prstGeom>
        </p:spPr>
        <p:txBody>
          <a:bodyPr vert="horz" wrap="square" lIns="0" tIns="12700" rIns="0" bIns="0" rtlCol="0">
            <a:spAutoFit/>
          </a:bodyPr>
          <a:lstStyle/>
          <a:p>
            <a:pPr marL="12700">
              <a:lnSpc>
                <a:spcPct val="100000"/>
              </a:lnSpc>
              <a:spcBef>
                <a:spcPts val="100"/>
              </a:spcBef>
            </a:pPr>
            <a:r>
              <a:rPr sz="4400" dirty="0">
                <a:latin typeface="Arial"/>
                <a:cs typeface="Arial"/>
              </a:rPr>
              <a:t>Is </a:t>
            </a:r>
            <a:r>
              <a:rPr sz="4400" spc="-5" dirty="0">
                <a:latin typeface="Arial"/>
                <a:cs typeface="Arial"/>
              </a:rPr>
              <a:t>There </a:t>
            </a:r>
            <a:r>
              <a:rPr sz="4400" dirty="0">
                <a:latin typeface="Arial"/>
                <a:cs typeface="Arial"/>
              </a:rPr>
              <a:t>a Chinese</a:t>
            </a:r>
            <a:r>
              <a:rPr sz="4400" spc="-60" dirty="0">
                <a:latin typeface="Arial"/>
                <a:cs typeface="Arial"/>
              </a:rPr>
              <a:t> </a:t>
            </a:r>
            <a:r>
              <a:rPr sz="4400" spc="-5" dirty="0">
                <a:latin typeface="Arial"/>
                <a:cs typeface="Arial"/>
              </a:rPr>
              <a:t>Diaspora?</a:t>
            </a:r>
            <a:endParaRPr sz="4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36525">
              <a:lnSpc>
                <a:spcPts val="1650"/>
              </a:lnSpc>
            </a:pPr>
            <a:fld id="{81D60167-4931-47E6-BA6A-407CBD079E47}" type="slidenum">
              <a:rPr dirty="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A5CE90-0AD6-4E86-87D0-9A0BEEF6DC41}"/>
              </a:ext>
            </a:extLst>
          </p:cNvPr>
          <p:cNvPicPr>
            <a:picLocks noChangeAspect="1"/>
          </p:cNvPicPr>
          <p:nvPr/>
        </p:nvPicPr>
        <p:blipFill>
          <a:blip r:embed="rId2"/>
          <a:stretch>
            <a:fillRect/>
          </a:stretch>
        </p:blipFill>
        <p:spPr>
          <a:xfrm>
            <a:off x="-1398" y="-27844"/>
            <a:ext cx="10058400" cy="7800243"/>
          </a:xfrm>
          <a:prstGeom prst="rect">
            <a:avLst/>
          </a:prstGeom>
        </p:spPr>
      </p:pic>
      <p:sp>
        <p:nvSpPr>
          <p:cNvPr id="2" name="object 2"/>
          <p:cNvSpPr txBox="1">
            <a:spLocks noGrp="1"/>
          </p:cNvSpPr>
          <p:nvPr>
            <p:ph type="title"/>
          </p:nvPr>
        </p:nvSpPr>
        <p:spPr>
          <a:xfrm>
            <a:off x="2390647" y="1294891"/>
            <a:ext cx="5274310" cy="970280"/>
          </a:xfrm>
          <a:prstGeom prst="rect">
            <a:avLst/>
          </a:prstGeom>
        </p:spPr>
        <p:txBody>
          <a:bodyPr vert="horz" wrap="square" lIns="0" tIns="12065" rIns="0" bIns="0" rtlCol="0">
            <a:spAutoFit/>
          </a:bodyPr>
          <a:lstStyle/>
          <a:p>
            <a:pPr marL="746760" marR="5080" indent="-734695">
              <a:lnSpc>
                <a:spcPct val="100000"/>
              </a:lnSpc>
              <a:spcBef>
                <a:spcPts val="95"/>
              </a:spcBef>
            </a:pPr>
            <a:r>
              <a:rPr sz="3100" spc="-10" dirty="0">
                <a:solidFill>
                  <a:schemeClr val="tx1"/>
                </a:solidFill>
              </a:rPr>
              <a:t>What are the central elements  of </a:t>
            </a:r>
            <a:r>
              <a:rPr sz="3100" spc="-5" dirty="0">
                <a:solidFill>
                  <a:schemeClr val="tx1"/>
                </a:solidFill>
              </a:rPr>
              <a:t>a classic</a:t>
            </a:r>
            <a:r>
              <a:rPr sz="3100" spc="20" dirty="0">
                <a:solidFill>
                  <a:schemeClr val="tx1"/>
                </a:solidFill>
              </a:rPr>
              <a:t> </a:t>
            </a:r>
            <a:r>
              <a:rPr sz="3100" spc="-10" dirty="0">
                <a:solidFill>
                  <a:schemeClr val="tx1"/>
                </a:solidFill>
              </a:rPr>
              <a:t>diaspora?</a:t>
            </a:r>
            <a:endParaRPr sz="3100" dirty="0">
              <a:solidFill>
                <a:schemeClr val="tx1"/>
              </a:solidFill>
            </a:endParaRPr>
          </a:p>
        </p:txBody>
      </p:sp>
      <p:sp>
        <p:nvSpPr>
          <p:cNvPr id="4" name="object 4"/>
          <p:cNvSpPr txBox="1"/>
          <p:nvPr/>
        </p:nvSpPr>
        <p:spPr>
          <a:xfrm>
            <a:off x="3431538" y="2695447"/>
            <a:ext cx="2616835" cy="2219960"/>
          </a:xfrm>
          <a:prstGeom prst="rect">
            <a:avLst/>
          </a:prstGeom>
        </p:spPr>
        <p:txBody>
          <a:bodyPr vert="horz" wrap="square" lIns="0" tIns="85725" rIns="0" bIns="0" rtlCol="0">
            <a:spAutoFit/>
          </a:bodyPr>
          <a:lstStyle/>
          <a:p>
            <a:pPr marL="622300" indent="-609600">
              <a:lnSpc>
                <a:spcPct val="100000"/>
              </a:lnSpc>
              <a:spcBef>
                <a:spcPts val="675"/>
              </a:spcBef>
              <a:buAutoNum type="arabicPeriod"/>
              <a:tabLst>
                <a:tab pos="621665" algn="l"/>
                <a:tab pos="622300" algn="l"/>
              </a:tabLst>
            </a:pPr>
            <a:r>
              <a:rPr sz="2400" dirty="0">
                <a:latin typeface="Arial"/>
                <a:cs typeface="Arial"/>
              </a:rPr>
              <a:t>“A</a:t>
            </a:r>
            <a:r>
              <a:rPr sz="2400" spc="-40" dirty="0">
                <a:latin typeface="Arial"/>
                <a:cs typeface="Arial"/>
              </a:rPr>
              <a:t> </a:t>
            </a:r>
            <a:r>
              <a:rPr sz="2400" spc="-5" dirty="0">
                <a:latin typeface="Arial"/>
                <a:cs typeface="Arial"/>
              </a:rPr>
              <a:t>people”</a:t>
            </a:r>
            <a:endParaRPr sz="2400" dirty="0">
              <a:latin typeface="Arial"/>
              <a:cs typeface="Arial"/>
            </a:endParaRPr>
          </a:p>
          <a:p>
            <a:pPr marL="622300" indent="-609600">
              <a:lnSpc>
                <a:spcPct val="100000"/>
              </a:lnSpc>
              <a:spcBef>
                <a:spcPts val="575"/>
              </a:spcBef>
              <a:buAutoNum type="arabicPeriod"/>
              <a:tabLst>
                <a:tab pos="621665" algn="l"/>
                <a:tab pos="622300" algn="l"/>
              </a:tabLst>
            </a:pPr>
            <a:r>
              <a:rPr sz="2400" spc="-5" dirty="0">
                <a:latin typeface="Arial"/>
                <a:cs typeface="Arial"/>
              </a:rPr>
              <a:t>Shared</a:t>
            </a:r>
            <a:r>
              <a:rPr sz="2400" spc="-60" dirty="0">
                <a:latin typeface="Arial"/>
                <a:cs typeface="Arial"/>
              </a:rPr>
              <a:t> </a:t>
            </a:r>
            <a:r>
              <a:rPr sz="2400" spc="-5" dirty="0">
                <a:latin typeface="Arial"/>
                <a:cs typeface="Arial"/>
              </a:rPr>
              <a:t>culture</a:t>
            </a:r>
            <a:endParaRPr sz="2400" dirty="0">
              <a:latin typeface="Arial"/>
              <a:cs typeface="Arial"/>
            </a:endParaRPr>
          </a:p>
          <a:p>
            <a:pPr marL="622300" indent="-609600">
              <a:lnSpc>
                <a:spcPct val="100000"/>
              </a:lnSpc>
              <a:spcBef>
                <a:spcPts val="575"/>
              </a:spcBef>
              <a:buAutoNum type="arabicPeriod"/>
              <a:tabLst>
                <a:tab pos="621665" algn="l"/>
                <a:tab pos="622300" algn="l"/>
              </a:tabLst>
            </a:pPr>
            <a:r>
              <a:rPr sz="2400" spc="-5" dirty="0">
                <a:latin typeface="Arial"/>
                <a:cs typeface="Arial"/>
              </a:rPr>
              <a:t>Homeland</a:t>
            </a:r>
            <a:endParaRPr sz="2400" dirty="0">
              <a:latin typeface="Arial"/>
              <a:cs typeface="Arial"/>
            </a:endParaRPr>
          </a:p>
          <a:p>
            <a:pPr marL="622300" indent="-609600">
              <a:lnSpc>
                <a:spcPct val="100000"/>
              </a:lnSpc>
              <a:spcBef>
                <a:spcPts val="575"/>
              </a:spcBef>
              <a:buAutoNum type="arabicPeriod"/>
              <a:tabLst>
                <a:tab pos="621665" algn="l"/>
                <a:tab pos="622300" algn="l"/>
              </a:tabLst>
            </a:pPr>
            <a:r>
              <a:rPr sz="2400" spc="-10" dirty="0">
                <a:latin typeface="Arial"/>
                <a:cs typeface="Arial"/>
              </a:rPr>
              <a:t>Exiled</a:t>
            </a:r>
            <a:endParaRPr sz="2400" dirty="0">
              <a:latin typeface="Arial"/>
              <a:cs typeface="Arial"/>
            </a:endParaRPr>
          </a:p>
          <a:p>
            <a:pPr marL="622300" indent="-609600">
              <a:lnSpc>
                <a:spcPct val="100000"/>
              </a:lnSpc>
              <a:spcBef>
                <a:spcPts val="580"/>
              </a:spcBef>
              <a:buAutoNum type="arabicPeriod"/>
              <a:tabLst>
                <a:tab pos="621665" algn="l"/>
                <a:tab pos="622300" algn="l"/>
              </a:tabLst>
            </a:pPr>
            <a:r>
              <a:rPr sz="2400" spc="-5" dirty="0">
                <a:latin typeface="Arial"/>
                <a:cs typeface="Arial"/>
              </a:rPr>
              <a:t>Return</a:t>
            </a:r>
            <a:endParaRPr sz="2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36525">
              <a:lnSpc>
                <a:spcPts val="165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C86F0F-D019-42F6-A23C-6DC34D8A0A63}"/>
              </a:ext>
            </a:extLst>
          </p:cNvPr>
          <p:cNvPicPr>
            <a:picLocks noChangeAspect="1"/>
          </p:cNvPicPr>
          <p:nvPr/>
        </p:nvPicPr>
        <p:blipFill>
          <a:blip r:embed="rId2"/>
          <a:stretch>
            <a:fillRect/>
          </a:stretch>
        </p:blipFill>
        <p:spPr>
          <a:xfrm>
            <a:off x="-11723" y="-38564"/>
            <a:ext cx="10058400" cy="7810963"/>
          </a:xfrm>
          <a:prstGeom prst="rect">
            <a:avLst/>
          </a:prstGeom>
        </p:spPr>
      </p:pic>
      <p:sp>
        <p:nvSpPr>
          <p:cNvPr id="2" name="object 2"/>
          <p:cNvSpPr txBox="1">
            <a:spLocks noGrp="1"/>
          </p:cNvSpPr>
          <p:nvPr>
            <p:ph type="title"/>
          </p:nvPr>
        </p:nvSpPr>
        <p:spPr>
          <a:xfrm>
            <a:off x="1204975" y="1415287"/>
            <a:ext cx="749427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chemeClr val="tx1"/>
                </a:solidFill>
              </a:rPr>
              <a:t>Do </a:t>
            </a:r>
            <a:r>
              <a:rPr sz="3600" i="1" spc="-5" dirty="0">
                <a:solidFill>
                  <a:schemeClr val="tx1"/>
                </a:solidFill>
                <a:latin typeface="Arial"/>
                <a:cs typeface="Arial"/>
              </a:rPr>
              <a:t>these </a:t>
            </a:r>
            <a:r>
              <a:rPr sz="3600" dirty="0">
                <a:solidFill>
                  <a:schemeClr val="tx1"/>
                </a:solidFill>
              </a:rPr>
              <a:t>groups meet </a:t>
            </a:r>
            <a:r>
              <a:rPr sz="3600" spc="-5" dirty="0">
                <a:solidFill>
                  <a:schemeClr val="tx1"/>
                </a:solidFill>
              </a:rPr>
              <a:t>the</a:t>
            </a:r>
            <a:r>
              <a:rPr sz="3600" spc="-85" dirty="0">
                <a:solidFill>
                  <a:schemeClr val="tx1"/>
                </a:solidFill>
              </a:rPr>
              <a:t> </a:t>
            </a:r>
            <a:r>
              <a:rPr sz="3600" spc="-5" dirty="0">
                <a:solidFill>
                  <a:schemeClr val="tx1"/>
                </a:solidFill>
              </a:rPr>
              <a:t>definition?</a:t>
            </a:r>
            <a:endParaRPr sz="3600" dirty="0">
              <a:solidFill>
                <a:schemeClr val="tx1"/>
              </a:solidFill>
            </a:endParaRPr>
          </a:p>
        </p:txBody>
      </p:sp>
      <p:sp>
        <p:nvSpPr>
          <p:cNvPr id="3" name="object 3"/>
          <p:cNvSpPr txBox="1"/>
          <p:nvPr/>
        </p:nvSpPr>
        <p:spPr>
          <a:xfrm>
            <a:off x="1907539" y="2452521"/>
            <a:ext cx="2120265" cy="1562100"/>
          </a:xfrm>
          <a:prstGeom prst="rect">
            <a:avLst/>
          </a:prstGeom>
        </p:spPr>
        <p:txBody>
          <a:bodyPr vert="horz" wrap="square" lIns="0" tIns="12700" rIns="0" bIns="0" rtlCol="0">
            <a:spAutoFit/>
          </a:bodyPr>
          <a:lstStyle/>
          <a:p>
            <a:pPr marL="12700" marR="5080">
              <a:lnSpc>
                <a:spcPct val="120000"/>
              </a:lnSpc>
              <a:spcBef>
                <a:spcPts val="100"/>
              </a:spcBef>
            </a:pPr>
            <a:r>
              <a:rPr sz="2800" spc="-5" dirty="0">
                <a:latin typeface="Arial"/>
                <a:cs typeface="Arial"/>
              </a:rPr>
              <a:t>Muslims  South</a:t>
            </a:r>
            <a:r>
              <a:rPr sz="2800" spc="-80" dirty="0">
                <a:latin typeface="Arial"/>
                <a:cs typeface="Arial"/>
              </a:rPr>
              <a:t> </a:t>
            </a:r>
            <a:r>
              <a:rPr sz="2800" spc="-5" dirty="0">
                <a:latin typeface="Arial"/>
                <a:cs typeface="Arial"/>
              </a:rPr>
              <a:t>Asians  Sikhs</a:t>
            </a:r>
            <a:endParaRPr sz="2800" dirty="0">
              <a:latin typeface="Arial"/>
              <a:cs typeface="Arial"/>
            </a:endParaRPr>
          </a:p>
        </p:txBody>
      </p:sp>
      <p:sp>
        <p:nvSpPr>
          <p:cNvPr id="5" name="object 5"/>
          <p:cNvSpPr txBox="1"/>
          <p:nvPr/>
        </p:nvSpPr>
        <p:spPr>
          <a:xfrm>
            <a:off x="4726938" y="2452521"/>
            <a:ext cx="2816862" cy="3414524"/>
          </a:xfrm>
          <a:prstGeom prst="rect">
            <a:avLst/>
          </a:prstGeom>
        </p:spPr>
        <p:txBody>
          <a:bodyPr vert="horz" wrap="square" lIns="0" tIns="12700" rIns="0" bIns="0" rtlCol="0">
            <a:spAutoFit/>
          </a:bodyPr>
          <a:lstStyle/>
          <a:p>
            <a:pPr marL="850265" marR="5080">
              <a:lnSpc>
                <a:spcPct val="120000"/>
              </a:lnSpc>
              <a:spcBef>
                <a:spcPts val="100"/>
              </a:spcBef>
            </a:pPr>
            <a:r>
              <a:rPr sz="2800" spc="-5" dirty="0">
                <a:latin typeface="Arial"/>
                <a:cs typeface="Arial"/>
              </a:rPr>
              <a:t>Iranians  British  </a:t>
            </a:r>
            <a:r>
              <a:rPr sz="2800" spc="-10" dirty="0">
                <a:latin typeface="Arial"/>
                <a:cs typeface="Arial"/>
              </a:rPr>
              <a:t>F</a:t>
            </a:r>
            <a:r>
              <a:rPr sz="2800" spc="-5" dirty="0">
                <a:latin typeface="Arial"/>
                <a:cs typeface="Arial"/>
              </a:rPr>
              <a:t>ilipinos</a:t>
            </a:r>
            <a:endParaRPr sz="2800" dirty="0">
              <a:latin typeface="Arial"/>
              <a:cs typeface="Arial"/>
            </a:endParaRPr>
          </a:p>
          <a:p>
            <a:pPr>
              <a:lnSpc>
                <a:spcPct val="100000"/>
              </a:lnSpc>
              <a:spcBef>
                <a:spcPts val="15"/>
              </a:spcBef>
            </a:pPr>
            <a:endParaRPr sz="3650" dirty="0">
              <a:latin typeface="Arial"/>
              <a:cs typeface="Arial"/>
            </a:endParaRPr>
          </a:p>
          <a:p>
            <a:pPr marL="12700" marR="99695">
              <a:lnSpc>
                <a:spcPct val="120000"/>
              </a:lnSpc>
              <a:spcBef>
                <a:spcPts val="5"/>
              </a:spcBef>
            </a:pPr>
            <a:r>
              <a:rPr sz="2400" i="1" dirty="0">
                <a:latin typeface="Arial"/>
                <a:cs typeface="Arial"/>
              </a:rPr>
              <a:t>“A </a:t>
            </a:r>
            <a:r>
              <a:rPr sz="2400" i="1" spc="-5" dirty="0">
                <a:latin typeface="Arial"/>
                <a:cs typeface="Arial"/>
              </a:rPr>
              <a:t>People”  Shared</a:t>
            </a:r>
            <a:r>
              <a:rPr sz="2400" i="1" spc="-75" dirty="0">
                <a:latin typeface="Arial"/>
                <a:cs typeface="Arial"/>
              </a:rPr>
              <a:t> </a:t>
            </a:r>
            <a:r>
              <a:rPr sz="2400" i="1" spc="-5" dirty="0">
                <a:latin typeface="Arial"/>
                <a:cs typeface="Arial"/>
              </a:rPr>
              <a:t>Culture  </a:t>
            </a:r>
            <a:r>
              <a:rPr sz="2400" i="1" spc="-10" dirty="0">
                <a:latin typeface="Arial"/>
                <a:cs typeface="Arial"/>
              </a:rPr>
              <a:t>Exiled  Homeland  </a:t>
            </a:r>
            <a:r>
              <a:rPr sz="2400" i="1" spc="-5" dirty="0">
                <a:latin typeface="Arial"/>
                <a:cs typeface="Arial"/>
              </a:rPr>
              <a:t>“Return”</a:t>
            </a:r>
            <a:endParaRPr sz="2400" dirty="0">
              <a:latin typeface="Arial"/>
              <a:cs typeface="Arial"/>
            </a:endParaRPr>
          </a:p>
        </p:txBody>
      </p:sp>
      <p:sp>
        <p:nvSpPr>
          <p:cNvPr id="6" name="object 6"/>
          <p:cNvSpPr/>
          <p:nvPr/>
        </p:nvSpPr>
        <p:spPr>
          <a:xfrm>
            <a:off x="1371600" y="4413503"/>
            <a:ext cx="6400800" cy="13970"/>
          </a:xfrm>
          <a:custGeom>
            <a:avLst/>
            <a:gdLst/>
            <a:ahLst/>
            <a:cxnLst/>
            <a:rect l="l" t="t" r="r" b="b"/>
            <a:pathLst>
              <a:path w="6400800" h="13970">
                <a:moveTo>
                  <a:pt x="6400799" y="13715"/>
                </a:moveTo>
                <a:lnTo>
                  <a:pt x="6400799" y="0"/>
                </a:lnTo>
                <a:lnTo>
                  <a:pt x="0" y="0"/>
                </a:lnTo>
                <a:lnTo>
                  <a:pt x="0" y="13715"/>
                </a:lnTo>
                <a:lnTo>
                  <a:pt x="6400799" y="13715"/>
                </a:lnTo>
                <a:close/>
              </a:path>
            </a:pathLst>
          </a:custGeom>
          <a:solidFill>
            <a:srgbClr val="FFFFFF"/>
          </a:solidFill>
        </p:spPr>
        <p:txBody>
          <a:bodyPr wrap="square" lIns="0" tIns="0" rIns="0" bIns="0" rtlCol="0"/>
          <a:lstStyle/>
          <a:p>
            <a:endParaRPr/>
          </a:p>
        </p:txBody>
      </p:sp>
      <p:sp>
        <p:nvSpPr>
          <p:cNvPr id="7" name="object 7"/>
          <p:cNvSpPr txBox="1"/>
          <p:nvPr/>
        </p:nvSpPr>
        <p:spPr>
          <a:xfrm>
            <a:off x="1925961" y="5024639"/>
            <a:ext cx="1292225" cy="1122680"/>
          </a:xfrm>
          <a:prstGeom prst="rect">
            <a:avLst/>
          </a:prstGeom>
        </p:spPr>
        <p:txBody>
          <a:bodyPr vert="horz" wrap="square" lIns="0" tIns="12700" rIns="0" bIns="0" rtlCol="0">
            <a:spAutoFit/>
          </a:bodyPr>
          <a:lstStyle/>
          <a:p>
            <a:pPr marL="12700" marR="5080">
              <a:lnSpc>
                <a:spcPct val="100000"/>
              </a:lnSpc>
              <a:spcBef>
                <a:spcPts val="100"/>
              </a:spcBef>
            </a:pPr>
            <a:r>
              <a:rPr sz="2400" i="1" spc="-5" dirty="0">
                <a:latin typeface="Arial"/>
                <a:cs typeface="Arial"/>
              </a:rPr>
              <a:t>E</a:t>
            </a:r>
            <a:r>
              <a:rPr sz="2400" i="1" spc="-10" dirty="0">
                <a:latin typeface="Arial"/>
                <a:cs typeface="Arial"/>
              </a:rPr>
              <a:t>l</a:t>
            </a:r>
            <a:r>
              <a:rPr sz="2400" i="1" spc="-5" dirty="0">
                <a:latin typeface="Arial"/>
                <a:cs typeface="Arial"/>
              </a:rPr>
              <a:t>e</a:t>
            </a:r>
            <a:r>
              <a:rPr sz="2400" i="1" spc="-20" dirty="0">
                <a:latin typeface="Arial"/>
                <a:cs typeface="Arial"/>
              </a:rPr>
              <a:t>m</a:t>
            </a:r>
            <a:r>
              <a:rPr sz="2400" i="1" spc="-5" dirty="0">
                <a:latin typeface="Arial"/>
                <a:cs typeface="Arial"/>
              </a:rPr>
              <a:t>en</a:t>
            </a:r>
            <a:r>
              <a:rPr sz="2400" i="1" spc="5" dirty="0">
                <a:latin typeface="Arial"/>
                <a:cs typeface="Arial"/>
              </a:rPr>
              <a:t>t</a:t>
            </a:r>
            <a:r>
              <a:rPr sz="2400" i="1" dirty="0">
                <a:latin typeface="Arial"/>
                <a:cs typeface="Arial"/>
              </a:rPr>
              <a:t>s  </a:t>
            </a:r>
            <a:r>
              <a:rPr sz="2400" i="1" spc="-5" dirty="0">
                <a:latin typeface="Arial"/>
                <a:cs typeface="Arial"/>
              </a:rPr>
              <a:t>of </a:t>
            </a:r>
            <a:r>
              <a:rPr sz="2400" i="1" dirty="0">
                <a:latin typeface="Arial"/>
                <a:cs typeface="Arial"/>
              </a:rPr>
              <a:t>a  </a:t>
            </a:r>
            <a:r>
              <a:rPr sz="2400" i="1" spc="-5" dirty="0">
                <a:latin typeface="Arial"/>
                <a:cs typeface="Arial"/>
              </a:rPr>
              <a:t>Diaspora</a:t>
            </a:r>
            <a:endParaRPr sz="2400" dirty="0">
              <a:latin typeface="Arial"/>
              <a:cs typeface="Aria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36525">
              <a:lnSpc>
                <a:spcPts val="1650"/>
              </a:lnSpc>
            </a:pPr>
            <a:fld id="{81D60167-4931-47E6-BA6A-407CBD079E47}" type="slidenum">
              <a:rPr dirty="0"/>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1642142" y="2757181"/>
            <a:ext cx="6062290" cy="2968258"/>
          </a:xfrm>
          <a:prstGeom prst="rect">
            <a:avLst/>
          </a:prstGeom>
        </p:spPr>
      </p:pic>
      <p:pic>
        <p:nvPicPr>
          <p:cNvPr id="4" name="Picture 3"/>
          <p:cNvPicPr>
            <a:picLocks noChangeAspect="1"/>
          </p:cNvPicPr>
          <p:nvPr/>
        </p:nvPicPr>
        <p:blipFill>
          <a:blip r:embed="rId3"/>
          <a:stretch>
            <a:fillRect/>
          </a:stretch>
        </p:blipFill>
        <p:spPr>
          <a:xfrm>
            <a:off x="3309546" y="1449895"/>
            <a:ext cx="2727480" cy="1139725"/>
          </a:xfrm>
          <a:prstGeom prst="rect">
            <a:avLst/>
          </a:prstGeom>
        </p:spPr>
      </p:pic>
    </p:spTree>
    <p:extLst>
      <p:ext uri="{BB962C8B-B14F-4D97-AF65-F5344CB8AC3E}">
        <p14:creationId xmlns:p14="http://schemas.microsoft.com/office/powerpoint/2010/main" val="324885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S Naipaul&#10;Salaman Rushdie&#10;Amitav Ghosh&#10;Jhumpa Lahri&#10;Kuketu Mehta&#10;Tabish Khair&#10;Sonali Bose&#10;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140" t="16560" r="17533" b="17772"/>
          <a:stretch/>
        </p:blipFill>
        <p:spPr bwMode="auto">
          <a:xfrm>
            <a:off x="1066800" y="762000"/>
            <a:ext cx="3550721" cy="285450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5004079" y="3429000"/>
            <a:ext cx="5585675" cy="4159545"/>
          </a:xfrm>
          <a:prstGeom prst="rect">
            <a:avLst/>
          </a:prstGeom>
        </p:spPr>
        <p:txBody>
          <a:bodyPr vert="horz" lIns="75458" tIns="37729" rIns="75458" bIns="37729"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buNone/>
            </a:pPr>
            <a:r>
              <a:rPr lang="en-AU" sz="1980" b="1" dirty="0">
                <a:hlinkClick r:id="rId3" tooltip="five kinds of diaspora"/>
              </a:rPr>
              <a:t>Different kinds of Diaspora</a:t>
            </a:r>
            <a:r>
              <a:rPr lang="en-AU" sz="1980" dirty="0"/>
              <a:t> </a:t>
            </a:r>
          </a:p>
          <a:p>
            <a:r>
              <a:rPr lang="en-AU" sz="1980" dirty="0"/>
              <a:t> Victim(e.g. Jews, Africans, Armenians), </a:t>
            </a:r>
          </a:p>
          <a:p>
            <a:r>
              <a:rPr lang="en-AU" sz="1980" dirty="0"/>
              <a:t> Labour (e.g. Indian, Chinese), </a:t>
            </a:r>
          </a:p>
          <a:p>
            <a:r>
              <a:rPr lang="en-AU" sz="1980" dirty="0"/>
              <a:t> Trade (e.g. Chinese and Lebanese), </a:t>
            </a:r>
          </a:p>
          <a:p>
            <a:r>
              <a:rPr lang="en-AU" sz="1980" dirty="0"/>
              <a:t> Imperial (e.g. the British), </a:t>
            </a:r>
          </a:p>
          <a:p>
            <a:r>
              <a:rPr lang="en-AU" sz="1980" dirty="0"/>
              <a:t> Cultural diasporas. </a:t>
            </a:r>
          </a:p>
        </p:txBody>
      </p:sp>
    </p:spTree>
    <p:extLst>
      <p:ext uri="{BB962C8B-B14F-4D97-AF65-F5344CB8AC3E}">
        <p14:creationId xmlns:p14="http://schemas.microsoft.com/office/powerpoint/2010/main" val="6522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6BC8AA-C564-44D6-917E-D46A9C2B27C4}"/>
              </a:ext>
            </a:extLst>
          </p:cNvPr>
          <p:cNvPicPr>
            <a:picLocks noChangeAspect="1"/>
          </p:cNvPicPr>
          <p:nvPr/>
        </p:nvPicPr>
        <p:blipFill>
          <a:blip r:embed="rId2"/>
          <a:stretch>
            <a:fillRect/>
          </a:stretch>
        </p:blipFill>
        <p:spPr>
          <a:xfrm>
            <a:off x="0" y="0"/>
            <a:ext cx="10058400" cy="7772400"/>
          </a:xfrm>
          <a:prstGeom prst="rect">
            <a:avLst/>
          </a:prstGeom>
        </p:spPr>
      </p:pic>
      <p:sp>
        <p:nvSpPr>
          <p:cNvPr id="2" name="object 2"/>
          <p:cNvSpPr txBox="1">
            <a:spLocks noGrp="1"/>
          </p:cNvSpPr>
          <p:nvPr>
            <p:ph type="title"/>
          </p:nvPr>
        </p:nvSpPr>
        <p:spPr>
          <a:xfrm>
            <a:off x="1572259" y="1473199"/>
            <a:ext cx="675767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chemeClr val="tx1"/>
                </a:solidFill>
              </a:rPr>
              <a:t>What </a:t>
            </a:r>
            <a:r>
              <a:rPr sz="3600" dirty="0">
                <a:solidFill>
                  <a:schemeClr val="tx1"/>
                </a:solidFill>
              </a:rPr>
              <a:t>about a Chinese</a:t>
            </a:r>
            <a:r>
              <a:rPr sz="3600" spc="-145" dirty="0">
                <a:solidFill>
                  <a:schemeClr val="tx1"/>
                </a:solidFill>
              </a:rPr>
              <a:t> </a:t>
            </a:r>
            <a:r>
              <a:rPr sz="3600" dirty="0">
                <a:solidFill>
                  <a:schemeClr val="tx1"/>
                </a:solidFill>
              </a:rPr>
              <a:t>Diaspora?</a:t>
            </a:r>
          </a:p>
        </p:txBody>
      </p:sp>
      <p:sp>
        <p:nvSpPr>
          <p:cNvPr id="4" name="object 4"/>
          <p:cNvSpPr txBox="1"/>
          <p:nvPr/>
        </p:nvSpPr>
        <p:spPr>
          <a:xfrm>
            <a:off x="3123690" y="2459226"/>
            <a:ext cx="3656329" cy="2882840"/>
          </a:xfrm>
          <a:prstGeom prst="rect">
            <a:avLst/>
          </a:prstGeom>
        </p:spPr>
        <p:txBody>
          <a:bodyPr vert="horz" wrap="square" lIns="0" tIns="12700" rIns="0" bIns="0" rtlCol="0">
            <a:spAutoFit/>
          </a:bodyPr>
          <a:lstStyle/>
          <a:p>
            <a:pPr marL="12700">
              <a:lnSpc>
                <a:spcPct val="100000"/>
              </a:lnSpc>
              <a:spcBef>
                <a:spcPts val="100"/>
              </a:spcBef>
            </a:pPr>
            <a:r>
              <a:rPr sz="3200" spc="-5" dirty="0">
                <a:latin typeface="Arial"/>
                <a:cs typeface="Arial"/>
              </a:rPr>
              <a:t>Does it fit </a:t>
            </a:r>
            <a:r>
              <a:rPr sz="3200" dirty="0">
                <a:latin typeface="Arial"/>
                <a:cs typeface="Arial"/>
              </a:rPr>
              <a:t>a</a:t>
            </a:r>
            <a:r>
              <a:rPr sz="3200" spc="-95" dirty="0">
                <a:latin typeface="Arial"/>
                <a:cs typeface="Arial"/>
              </a:rPr>
              <a:t> </a:t>
            </a:r>
            <a:r>
              <a:rPr sz="3200" spc="-5" dirty="0">
                <a:latin typeface="Arial"/>
                <a:cs typeface="Arial"/>
              </a:rPr>
              <a:t>pattern?</a:t>
            </a:r>
            <a:endParaRPr sz="3200" dirty="0">
              <a:latin typeface="Arial"/>
              <a:cs typeface="Arial"/>
            </a:endParaRPr>
          </a:p>
          <a:p>
            <a:pPr>
              <a:lnSpc>
                <a:spcPct val="100000"/>
              </a:lnSpc>
              <a:spcBef>
                <a:spcPts val="25"/>
              </a:spcBef>
            </a:pPr>
            <a:endParaRPr sz="3450" dirty="0">
              <a:latin typeface="Arial"/>
              <a:cs typeface="Arial"/>
            </a:endParaRPr>
          </a:p>
          <a:p>
            <a:pPr marL="662940" indent="-343535">
              <a:lnSpc>
                <a:spcPct val="100000"/>
              </a:lnSpc>
              <a:buAutoNum type="arabicPeriod"/>
              <a:tabLst>
                <a:tab pos="663575" algn="l"/>
              </a:tabLst>
            </a:pPr>
            <a:r>
              <a:rPr sz="2400" i="1" dirty="0">
                <a:latin typeface="Arial"/>
                <a:cs typeface="Arial"/>
              </a:rPr>
              <a:t>“A</a:t>
            </a:r>
            <a:r>
              <a:rPr sz="2400" i="1" spc="-114" dirty="0">
                <a:latin typeface="Arial"/>
                <a:cs typeface="Arial"/>
              </a:rPr>
              <a:t> </a:t>
            </a:r>
            <a:r>
              <a:rPr sz="2400" i="1" spc="-5" dirty="0">
                <a:latin typeface="Arial"/>
                <a:cs typeface="Arial"/>
              </a:rPr>
              <a:t>People”</a:t>
            </a:r>
            <a:endParaRPr sz="2400" dirty="0">
              <a:latin typeface="Arial"/>
              <a:cs typeface="Arial"/>
            </a:endParaRPr>
          </a:p>
          <a:p>
            <a:pPr marL="662940" indent="-343535">
              <a:lnSpc>
                <a:spcPct val="100000"/>
              </a:lnSpc>
              <a:buAutoNum type="arabicPeriod"/>
              <a:tabLst>
                <a:tab pos="663575" algn="l"/>
              </a:tabLst>
            </a:pPr>
            <a:r>
              <a:rPr sz="2400" i="1" spc="-5" dirty="0">
                <a:latin typeface="Arial"/>
                <a:cs typeface="Arial"/>
              </a:rPr>
              <a:t>Shared</a:t>
            </a:r>
            <a:r>
              <a:rPr sz="2400" i="1" spc="-10" dirty="0">
                <a:latin typeface="Arial"/>
                <a:cs typeface="Arial"/>
              </a:rPr>
              <a:t> </a:t>
            </a:r>
            <a:r>
              <a:rPr sz="2400" i="1" spc="-5" dirty="0">
                <a:latin typeface="Arial"/>
                <a:cs typeface="Arial"/>
              </a:rPr>
              <a:t>Culture</a:t>
            </a:r>
            <a:endParaRPr sz="2400" dirty="0">
              <a:latin typeface="Arial"/>
              <a:cs typeface="Arial"/>
            </a:endParaRPr>
          </a:p>
          <a:p>
            <a:pPr marL="662940" indent="-343535">
              <a:lnSpc>
                <a:spcPct val="100000"/>
              </a:lnSpc>
              <a:buAutoNum type="arabicPeriod"/>
              <a:tabLst>
                <a:tab pos="663575" algn="l"/>
              </a:tabLst>
            </a:pPr>
            <a:r>
              <a:rPr sz="2400" i="1" spc="-10" dirty="0">
                <a:latin typeface="Arial"/>
                <a:cs typeface="Arial"/>
              </a:rPr>
              <a:t>Homeland</a:t>
            </a:r>
            <a:endParaRPr sz="2400" dirty="0">
              <a:latin typeface="Arial"/>
              <a:cs typeface="Arial"/>
            </a:endParaRPr>
          </a:p>
          <a:p>
            <a:pPr marL="662940" indent="-343535">
              <a:lnSpc>
                <a:spcPct val="100000"/>
              </a:lnSpc>
              <a:buAutoNum type="arabicPeriod"/>
              <a:tabLst>
                <a:tab pos="663575" algn="l"/>
              </a:tabLst>
            </a:pPr>
            <a:r>
              <a:rPr sz="2400" i="1" spc="-10" dirty="0">
                <a:latin typeface="Arial"/>
                <a:cs typeface="Arial"/>
              </a:rPr>
              <a:t>Exiled</a:t>
            </a:r>
            <a:endParaRPr sz="2400" dirty="0">
              <a:latin typeface="Arial"/>
              <a:cs typeface="Arial"/>
            </a:endParaRPr>
          </a:p>
          <a:p>
            <a:pPr marL="662940" indent="-343535">
              <a:lnSpc>
                <a:spcPct val="100000"/>
              </a:lnSpc>
              <a:buAutoNum type="arabicPeriod"/>
              <a:tabLst>
                <a:tab pos="663575" algn="l"/>
              </a:tabLst>
            </a:pPr>
            <a:r>
              <a:rPr sz="2400" i="1" spc="-5" dirty="0">
                <a:latin typeface="Arial"/>
                <a:cs typeface="Arial"/>
              </a:rPr>
              <a:t>“Return”</a:t>
            </a:r>
            <a:endParaRPr sz="2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36525">
              <a:lnSpc>
                <a:spcPts val="1650"/>
              </a:lnSpc>
            </a:pPr>
            <a:fld id="{81D60167-4931-47E6-BA6A-407CBD079E47}" type="slidenum">
              <a:rPr dirty="0"/>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46335-A1A3-409B-A114-831EC49DE53A}"/>
              </a:ext>
            </a:extLst>
          </p:cNvPr>
          <p:cNvPicPr>
            <a:picLocks noChangeAspect="1"/>
          </p:cNvPicPr>
          <p:nvPr/>
        </p:nvPicPr>
        <p:blipFill>
          <a:blip r:embed="rId2"/>
          <a:stretch>
            <a:fillRect/>
          </a:stretch>
        </p:blipFill>
        <p:spPr>
          <a:xfrm>
            <a:off x="0" y="0"/>
            <a:ext cx="10058400" cy="7772400"/>
          </a:xfrm>
          <a:prstGeom prst="rect">
            <a:avLst/>
          </a:prstGeom>
        </p:spPr>
      </p:pic>
      <p:sp>
        <p:nvSpPr>
          <p:cNvPr id="2" name="object 2"/>
          <p:cNvSpPr txBox="1">
            <a:spLocks noGrp="1"/>
          </p:cNvSpPr>
          <p:nvPr>
            <p:ph type="title"/>
          </p:nvPr>
        </p:nvSpPr>
        <p:spPr>
          <a:xfrm>
            <a:off x="2957574" y="2047747"/>
            <a:ext cx="3987800" cy="1671320"/>
          </a:xfrm>
          <a:prstGeom prst="rect">
            <a:avLst/>
          </a:prstGeom>
        </p:spPr>
        <p:txBody>
          <a:bodyPr vert="horz" wrap="square" lIns="0" tIns="12700" rIns="0" bIns="0" rtlCol="0">
            <a:spAutoFit/>
          </a:bodyPr>
          <a:lstStyle/>
          <a:p>
            <a:pPr marL="12065" marR="5080" algn="ctr">
              <a:lnSpc>
                <a:spcPct val="100000"/>
              </a:lnSpc>
              <a:spcBef>
                <a:spcPts val="100"/>
              </a:spcBef>
            </a:pPr>
            <a:r>
              <a:rPr sz="3600" i="1" spc="-5" dirty="0">
                <a:solidFill>
                  <a:srgbClr val="FF0000"/>
                </a:solidFill>
                <a:latin typeface="Arial"/>
                <a:cs typeface="Arial"/>
              </a:rPr>
              <a:t>Is there </a:t>
            </a:r>
            <a:r>
              <a:rPr sz="3600" i="1" dirty="0">
                <a:solidFill>
                  <a:srgbClr val="FF0000"/>
                </a:solidFill>
                <a:latin typeface="Arial"/>
                <a:cs typeface="Arial"/>
              </a:rPr>
              <a:t>evidence</a:t>
            </a:r>
            <a:r>
              <a:rPr sz="3600" i="1" spc="-100" dirty="0">
                <a:solidFill>
                  <a:srgbClr val="FF0000"/>
                </a:solidFill>
                <a:latin typeface="Arial"/>
                <a:cs typeface="Arial"/>
              </a:rPr>
              <a:t> </a:t>
            </a:r>
            <a:r>
              <a:rPr sz="3600" i="1" dirty="0">
                <a:solidFill>
                  <a:srgbClr val="FF0000"/>
                </a:solidFill>
                <a:latin typeface="Arial"/>
                <a:cs typeface="Arial"/>
              </a:rPr>
              <a:t>in  </a:t>
            </a:r>
            <a:r>
              <a:rPr sz="3600" i="1" spc="-5" dirty="0">
                <a:solidFill>
                  <a:srgbClr val="FF0000"/>
                </a:solidFill>
                <a:latin typeface="Arial"/>
                <a:cs typeface="Arial"/>
              </a:rPr>
              <a:t>history </a:t>
            </a:r>
            <a:r>
              <a:rPr sz="3600" i="1" dirty="0">
                <a:solidFill>
                  <a:srgbClr val="FF0000"/>
                </a:solidFill>
                <a:latin typeface="Arial"/>
                <a:cs typeface="Arial"/>
              </a:rPr>
              <a:t>of a  Chinese</a:t>
            </a:r>
            <a:r>
              <a:rPr sz="3600" i="1" spc="-80" dirty="0">
                <a:solidFill>
                  <a:srgbClr val="FF0000"/>
                </a:solidFill>
                <a:latin typeface="Arial"/>
                <a:cs typeface="Arial"/>
              </a:rPr>
              <a:t> </a:t>
            </a:r>
            <a:r>
              <a:rPr sz="3600" i="1" spc="-5" dirty="0">
                <a:solidFill>
                  <a:srgbClr val="FF0000"/>
                </a:solidFill>
                <a:latin typeface="Arial"/>
                <a:cs typeface="Arial"/>
              </a:rPr>
              <a:t>diaspora?</a:t>
            </a:r>
            <a:endParaRPr sz="3600" dirty="0">
              <a:solidFill>
                <a:srgbClr val="FF0000"/>
              </a:solidFill>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9722" y="1034287"/>
            <a:ext cx="3296285" cy="513715"/>
          </a:xfrm>
          <a:prstGeom prst="rect">
            <a:avLst/>
          </a:prstGeom>
        </p:spPr>
        <p:txBody>
          <a:bodyPr vert="horz" wrap="square" lIns="0" tIns="12700" rIns="0" bIns="0" rtlCol="0">
            <a:spAutoFit/>
          </a:bodyPr>
          <a:lstStyle/>
          <a:p>
            <a:pPr marL="12700">
              <a:lnSpc>
                <a:spcPct val="100000"/>
              </a:lnSpc>
              <a:spcBef>
                <a:spcPts val="100"/>
              </a:spcBef>
            </a:pPr>
            <a:r>
              <a:rPr spc="-5" dirty="0"/>
              <a:t>Early</a:t>
            </a:r>
            <a:r>
              <a:rPr spc="-80" dirty="0"/>
              <a:t> </a:t>
            </a:r>
            <a:r>
              <a:rPr spc="-5" dirty="0"/>
              <a:t>Destinations</a:t>
            </a: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2059939" y="1691131"/>
            <a:ext cx="5191125" cy="50876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Arial"/>
                <a:cs typeface="Arial"/>
              </a:rPr>
              <a:t>“Nan Yang” or “Southern</a:t>
            </a:r>
            <a:r>
              <a:rPr sz="2800" spc="5" dirty="0">
                <a:solidFill>
                  <a:srgbClr val="FFFFFF"/>
                </a:solidFill>
                <a:latin typeface="Arial"/>
                <a:cs typeface="Arial"/>
              </a:rPr>
              <a:t> </a:t>
            </a:r>
            <a:r>
              <a:rPr sz="2800" spc="-5" dirty="0">
                <a:solidFill>
                  <a:srgbClr val="FFFFFF"/>
                </a:solidFill>
                <a:latin typeface="Arial"/>
                <a:cs typeface="Arial"/>
              </a:rPr>
              <a:t>Ocean”</a:t>
            </a:r>
            <a:endParaRPr sz="2800" dirty="0">
              <a:latin typeface="Arial"/>
              <a:cs typeface="Arial"/>
            </a:endParaRPr>
          </a:p>
          <a:p>
            <a:pPr marL="469265">
              <a:lnSpc>
                <a:spcPct val="100000"/>
              </a:lnSpc>
              <a:spcBef>
                <a:spcPts val="15"/>
              </a:spcBef>
            </a:pPr>
            <a:r>
              <a:rPr sz="2400" spc="-5" dirty="0">
                <a:solidFill>
                  <a:srgbClr val="FFFFFF"/>
                </a:solidFill>
                <a:latin typeface="Arial"/>
                <a:cs typeface="Arial"/>
              </a:rPr>
              <a:t>Main receiving</a:t>
            </a:r>
            <a:r>
              <a:rPr sz="2400" spc="20" dirty="0">
                <a:solidFill>
                  <a:srgbClr val="FFFFFF"/>
                </a:solidFill>
                <a:latin typeface="Arial"/>
                <a:cs typeface="Arial"/>
              </a:rPr>
              <a:t> </a:t>
            </a:r>
            <a:r>
              <a:rPr sz="2400" spc="-5" dirty="0">
                <a:solidFill>
                  <a:srgbClr val="FFFFFF"/>
                </a:solidFill>
                <a:latin typeface="Arial"/>
                <a:cs typeface="Arial"/>
              </a:rPr>
              <a:t>countries</a:t>
            </a:r>
            <a:endParaRPr sz="2400" dirty="0">
              <a:latin typeface="Arial"/>
              <a:cs typeface="Arial"/>
            </a:endParaRPr>
          </a:p>
          <a:p>
            <a:pPr marL="926465" marR="3094990">
              <a:lnSpc>
                <a:spcPct val="100000"/>
              </a:lnSpc>
              <a:spcBef>
                <a:spcPts val="5"/>
              </a:spcBef>
            </a:pPr>
            <a:r>
              <a:rPr sz="2000" spc="-5" dirty="0">
                <a:solidFill>
                  <a:srgbClr val="FFFFFF"/>
                </a:solidFill>
                <a:latin typeface="Arial"/>
                <a:cs typeface="Arial"/>
              </a:rPr>
              <a:t>Malaysia  Si</a:t>
            </a:r>
            <a:r>
              <a:rPr sz="2000" dirty="0">
                <a:solidFill>
                  <a:srgbClr val="FFFFFF"/>
                </a:solidFill>
                <a:latin typeface="Arial"/>
                <a:cs typeface="Arial"/>
              </a:rPr>
              <a:t>ngapore  Indonesia  Thailand</a:t>
            </a:r>
            <a:endParaRPr sz="2000" dirty="0">
              <a:latin typeface="Arial"/>
              <a:cs typeface="Arial"/>
            </a:endParaRPr>
          </a:p>
          <a:p>
            <a:pPr marR="2162810" algn="ctr">
              <a:lnSpc>
                <a:spcPts val="2875"/>
              </a:lnSpc>
            </a:pPr>
            <a:r>
              <a:rPr sz="2400" dirty="0">
                <a:solidFill>
                  <a:srgbClr val="FFFFFF"/>
                </a:solidFill>
                <a:latin typeface="Arial"/>
                <a:cs typeface="Arial"/>
              </a:rPr>
              <a:t>Other</a:t>
            </a:r>
            <a:r>
              <a:rPr sz="2400" spc="-45" dirty="0">
                <a:solidFill>
                  <a:srgbClr val="FFFFFF"/>
                </a:solidFill>
                <a:latin typeface="Arial"/>
                <a:cs typeface="Arial"/>
              </a:rPr>
              <a:t> </a:t>
            </a:r>
            <a:r>
              <a:rPr sz="2400" spc="-5" dirty="0">
                <a:solidFill>
                  <a:srgbClr val="FFFFFF"/>
                </a:solidFill>
                <a:latin typeface="Arial"/>
                <a:cs typeface="Arial"/>
              </a:rPr>
              <a:t>countries</a:t>
            </a:r>
            <a:endParaRPr sz="2400" dirty="0">
              <a:latin typeface="Arial"/>
              <a:cs typeface="Arial"/>
            </a:endParaRPr>
          </a:p>
          <a:p>
            <a:pPr marL="926465" marR="3025140" algn="ctr">
              <a:lnSpc>
                <a:spcPct val="100000"/>
              </a:lnSpc>
              <a:spcBef>
                <a:spcPts val="5"/>
              </a:spcBef>
            </a:pPr>
            <a:r>
              <a:rPr sz="2000" spc="-5" dirty="0">
                <a:solidFill>
                  <a:srgbClr val="FFFFFF"/>
                </a:solidFill>
                <a:latin typeface="Arial"/>
                <a:cs typeface="Arial"/>
              </a:rPr>
              <a:t>P</a:t>
            </a:r>
            <a:r>
              <a:rPr sz="2000" dirty="0">
                <a:solidFill>
                  <a:srgbClr val="FFFFFF"/>
                </a:solidFill>
                <a:latin typeface="Arial"/>
                <a:cs typeface="Arial"/>
              </a:rPr>
              <a:t>h</a:t>
            </a:r>
            <a:r>
              <a:rPr sz="2000" spc="-5" dirty="0">
                <a:solidFill>
                  <a:srgbClr val="FFFFFF"/>
                </a:solidFill>
                <a:latin typeface="Arial"/>
                <a:cs typeface="Arial"/>
              </a:rPr>
              <a:t>ili</a:t>
            </a:r>
            <a:r>
              <a:rPr sz="2000" dirty="0">
                <a:solidFill>
                  <a:srgbClr val="FFFFFF"/>
                </a:solidFill>
                <a:latin typeface="Arial"/>
                <a:cs typeface="Arial"/>
              </a:rPr>
              <a:t>pp</a:t>
            </a:r>
            <a:r>
              <a:rPr sz="2000" spc="-5" dirty="0">
                <a:solidFill>
                  <a:srgbClr val="FFFFFF"/>
                </a:solidFill>
                <a:latin typeface="Arial"/>
                <a:cs typeface="Arial"/>
              </a:rPr>
              <a:t>i</a:t>
            </a:r>
            <a:r>
              <a:rPr sz="2000" dirty="0">
                <a:solidFill>
                  <a:srgbClr val="FFFFFF"/>
                </a:solidFill>
                <a:latin typeface="Arial"/>
                <a:cs typeface="Arial"/>
              </a:rPr>
              <a:t>nes  Cambodia</a:t>
            </a:r>
            <a:endParaRPr sz="2000" dirty="0">
              <a:latin typeface="Arial"/>
              <a:cs typeface="Arial"/>
            </a:endParaRPr>
          </a:p>
          <a:p>
            <a:pPr marL="12700">
              <a:lnSpc>
                <a:spcPts val="3340"/>
              </a:lnSpc>
            </a:pPr>
            <a:r>
              <a:rPr sz="2800" spc="-5" dirty="0">
                <a:solidFill>
                  <a:srgbClr val="FFFFFF"/>
                </a:solidFill>
                <a:latin typeface="Arial"/>
                <a:cs typeface="Arial"/>
              </a:rPr>
              <a:t>Latin</a:t>
            </a:r>
            <a:r>
              <a:rPr sz="2800" spc="-15" dirty="0">
                <a:solidFill>
                  <a:srgbClr val="FFFFFF"/>
                </a:solidFill>
                <a:latin typeface="Arial"/>
                <a:cs typeface="Arial"/>
              </a:rPr>
              <a:t> </a:t>
            </a:r>
            <a:r>
              <a:rPr sz="2800" spc="-5" dirty="0">
                <a:solidFill>
                  <a:srgbClr val="FFFFFF"/>
                </a:solidFill>
                <a:latin typeface="Arial"/>
                <a:cs typeface="Arial"/>
              </a:rPr>
              <a:t>America</a:t>
            </a:r>
            <a:endParaRPr sz="2800" dirty="0">
              <a:latin typeface="Arial"/>
              <a:cs typeface="Arial"/>
            </a:endParaRPr>
          </a:p>
          <a:p>
            <a:pPr marL="926465">
              <a:lnSpc>
                <a:spcPct val="100000"/>
              </a:lnSpc>
              <a:spcBef>
                <a:spcPts val="20"/>
              </a:spcBef>
            </a:pPr>
            <a:r>
              <a:rPr sz="2000" dirty="0">
                <a:solidFill>
                  <a:srgbClr val="FFFFFF"/>
                </a:solidFill>
                <a:latin typeface="Arial"/>
                <a:cs typeface="Arial"/>
              </a:rPr>
              <a:t>Peru</a:t>
            </a:r>
            <a:r>
              <a:rPr sz="2000" spc="-35" dirty="0">
                <a:solidFill>
                  <a:srgbClr val="FFFFFF"/>
                </a:solidFill>
                <a:latin typeface="Arial"/>
                <a:cs typeface="Arial"/>
              </a:rPr>
              <a:t> </a:t>
            </a:r>
            <a:r>
              <a:rPr sz="2000" dirty="0">
                <a:solidFill>
                  <a:srgbClr val="FFFFFF"/>
                </a:solidFill>
                <a:latin typeface="Arial"/>
                <a:cs typeface="Arial"/>
              </a:rPr>
              <a:t>1849-1874</a:t>
            </a:r>
            <a:endParaRPr sz="2000" dirty="0">
              <a:latin typeface="Arial"/>
              <a:cs typeface="Arial"/>
            </a:endParaRPr>
          </a:p>
          <a:p>
            <a:pPr marL="926465">
              <a:lnSpc>
                <a:spcPts val="2390"/>
              </a:lnSpc>
            </a:pPr>
            <a:r>
              <a:rPr sz="2000" dirty="0">
                <a:solidFill>
                  <a:srgbClr val="FFFFFF"/>
                </a:solidFill>
                <a:latin typeface="Arial"/>
                <a:cs typeface="Arial"/>
              </a:rPr>
              <a:t>Cuba</a:t>
            </a:r>
            <a:r>
              <a:rPr sz="2000" spc="-114" dirty="0">
                <a:solidFill>
                  <a:srgbClr val="FFFFFF"/>
                </a:solidFill>
                <a:latin typeface="Arial"/>
                <a:cs typeface="Arial"/>
              </a:rPr>
              <a:t> </a:t>
            </a:r>
            <a:r>
              <a:rPr sz="2000" dirty="0">
                <a:solidFill>
                  <a:srgbClr val="FFFFFF"/>
                </a:solidFill>
                <a:latin typeface="Arial"/>
                <a:cs typeface="Arial"/>
              </a:rPr>
              <a:t>1847</a:t>
            </a:r>
            <a:endParaRPr sz="2000" dirty="0">
              <a:latin typeface="Arial"/>
              <a:cs typeface="Arial"/>
            </a:endParaRPr>
          </a:p>
          <a:p>
            <a:pPr marL="12700">
              <a:lnSpc>
                <a:spcPts val="3350"/>
              </a:lnSpc>
            </a:pPr>
            <a:r>
              <a:rPr sz="2800" spc="-5" dirty="0">
                <a:solidFill>
                  <a:srgbClr val="FFFFFF"/>
                </a:solidFill>
                <a:latin typeface="Arial"/>
                <a:cs typeface="Arial"/>
              </a:rPr>
              <a:t>United</a:t>
            </a:r>
            <a:r>
              <a:rPr sz="2800" spc="-70" dirty="0">
                <a:solidFill>
                  <a:srgbClr val="FFFFFF"/>
                </a:solidFill>
                <a:latin typeface="Arial"/>
                <a:cs typeface="Arial"/>
              </a:rPr>
              <a:t> </a:t>
            </a:r>
            <a:r>
              <a:rPr sz="2800" spc="-5" dirty="0">
                <a:solidFill>
                  <a:srgbClr val="FFFFFF"/>
                </a:solidFill>
                <a:latin typeface="Arial"/>
                <a:cs typeface="Arial"/>
              </a:rPr>
              <a:t>States</a:t>
            </a:r>
            <a:endParaRPr sz="2800" dirty="0">
              <a:latin typeface="Arial"/>
              <a:cs typeface="Arial"/>
            </a:endParaRPr>
          </a:p>
          <a:p>
            <a:pPr marL="926465" marR="71755">
              <a:lnSpc>
                <a:spcPct val="100000"/>
              </a:lnSpc>
              <a:spcBef>
                <a:spcPts val="20"/>
              </a:spcBef>
            </a:pPr>
            <a:r>
              <a:rPr sz="2000" spc="-5" dirty="0">
                <a:solidFill>
                  <a:srgbClr val="FFFFFF"/>
                </a:solidFill>
                <a:latin typeface="Arial"/>
                <a:cs typeface="Arial"/>
              </a:rPr>
              <a:t>California </a:t>
            </a:r>
            <a:r>
              <a:rPr sz="2000" dirty="0">
                <a:solidFill>
                  <a:srgbClr val="FFFFFF"/>
                </a:solidFill>
                <a:latin typeface="Arial"/>
                <a:cs typeface="Arial"/>
              </a:rPr>
              <a:t>Gold Rush,1848-1852  Transcontinental</a:t>
            </a:r>
            <a:r>
              <a:rPr sz="2000" spc="-120" dirty="0">
                <a:solidFill>
                  <a:srgbClr val="FFFFFF"/>
                </a:solidFill>
                <a:latin typeface="Arial"/>
                <a:cs typeface="Arial"/>
              </a:rPr>
              <a:t> </a:t>
            </a:r>
            <a:r>
              <a:rPr sz="2000" dirty="0">
                <a:solidFill>
                  <a:srgbClr val="FFFFFF"/>
                </a:solidFill>
                <a:latin typeface="Arial"/>
                <a:cs typeface="Arial"/>
              </a:rPr>
              <a:t>Railroad,1862-1869</a:t>
            </a:r>
            <a:endParaRPr sz="20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3878" y="2088894"/>
            <a:ext cx="4000500" cy="452120"/>
          </a:xfrm>
          <a:prstGeom prst="rect">
            <a:avLst/>
          </a:prstGeom>
        </p:spPr>
        <p:txBody>
          <a:bodyPr vert="horz" wrap="square" lIns="0" tIns="12065" rIns="0" bIns="0" rtlCol="0">
            <a:spAutoFit/>
          </a:bodyPr>
          <a:lstStyle/>
          <a:p>
            <a:pPr marL="12700">
              <a:lnSpc>
                <a:spcPct val="100000"/>
              </a:lnSpc>
              <a:spcBef>
                <a:spcPts val="95"/>
              </a:spcBef>
            </a:pPr>
            <a:r>
              <a:rPr sz="2800" spc="-5" dirty="0"/>
              <a:t>What about a</a:t>
            </a:r>
            <a:r>
              <a:rPr sz="2800" spc="-50" dirty="0"/>
              <a:t> </a:t>
            </a:r>
            <a:r>
              <a:rPr sz="2800" spc="-5" dirty="0"/>
              <a:t>homeland?</a:t>
            </a:r>
            <a:endParaRPr sz="280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2435350" y="2844799"/>
            <a:ext cx="5771515" cy="1488440"/>
          </a:xfrm>
          <a:prstGeom prst="rect">
            <a:avLst/>
          </a:prstGeom>
        </p:spPr>
        <p:txBody>
          <a:bodyPr vert="horz" wrap="square" lIns="0" tIns="12700" rIns="0" bIns="0" rtlCol="0">
            <a:spAutoFit/>
          </a:bodyPr>
          <a:lstStyle/>
          <a:p>
            <a:pPr marL="38100" marR="30480">
              <a:lnSpc>
                <a:spcPct val="100000"/>
              </a:lnSpc>
              <a:spcBef>
                <a:spcPts val="100"/>
              </a:spcBef>
            </a:pPr>
            <a:r>
              <a:rPr sz="2400" spc="-5" dirty="0">
                <a:solidFill>
                  <a:srgbClr val="FFFFFF"/>
                </a:solidFill>
                <a:latin typeface="Arial"/>
                <a:cs typeface="Arial"/>
              </a:rPr>
              <a:t>Chinese population movements in </a:t>
            </a:r>
            <a:r>
              <a:rPr sz="2400" dirty="0">
                <a:solidFill>
                  <a:srgbClr val="FFFFFF"/>
                </a:solidFill>
                <a:latin typeface="Arial"/>
                <a:cs typeface="Arial"/>
              </a:rPr>
              <a:t>the </a:t>
            </a:r>
            <a:r>
              <a:rPr sz="2400" spc="-5" dirty="0">
                <a:solidFill>
                  <a:srgbClr val="FFFFFF"/>
                </a:solidFill>
                <a:latin typeface="Arial"/>
                <a:cs typeface="Arial"/>
              </a:rPr>
              <a:t>20</a:t>
            </a:r>
            <a:r>
              <a:rPr sz="2400" spc="-7" baseline="24305" dirty="0">
                <a:solidFill>
                  <a:srgbClr val="FFFFFF"/>
                </a:solidFill>
                <a:latin typeface="Arial"/>
                <a:cs typeface="Arial"/>
              </a:rPr>
              <a:t>th  </a:t>
            </a:r>
            <a:r>
              <a:rPr sz="2400" spc="-5" dirty="0">
                <a:solidFill>
                  <a:srgbClr val="FFFFFF"/>
                </a:solidFill>
                <a:latin typeface="Arial"/>
                <a:cs typeface="Arial"/>
              </a:rPr>
              <a:t>century largely originated </a:t>
            </a:r>
            <a:r>
              <a:rPr sz="2400" dirty="0">
                <a:solidFill>
                  <a:srgbClr val="FFFFFF"/>
                </a:solidFill>
                <a:latin typeface="Arial"/>
                <a:cs typeface="Arial"/>
              </a:rPr>
              <a:t>from </a:t>
            </a:r>
            <a:r>
              <a:rPr sz="2400" spc="-5" dirty="0">
                <a:solidFill>
                  <a:srgbClr val="FFFFFF"/>
                </a:solidFill>
                <a:latin typeface="Arial"/>
                <a:cs typeface="Arial"/>
              </a:rPr>
              <a:t>countries  outside of China—Hong Kong, </a:t>
            </a:r>
            <a:r>
              <a:rPr sz="2400" spc="-10" dirty="0">
                <a:solidFill>
                  <a:srgbClr val="FFFFFF"/>
                </a:solidFill>
                <a:latin typeface="Arial"/>
                <a:cs typeface="Arial"/>
              </a:rPr>
              <a:t>Taiwan,  </a:t>
            </a:r>
            <a:r>
              <a:rPr sz="2400" spc="-5" dirty="0">
                <a:solidFill>
                  <a:srgbClr val="FFFFFF"/>
                </a:solidFill>
                <a:latin typeface="Arial"/>
                <a:cs typeface="Arial"/>
              </a:rPr>
              <a:t>Singapore, Malaysia and</a:t>
            </a:r>
            <a:r>
              <a:rPr sz="2400" spc="35" dirty="0">
                <a:solidFill>
                  <a:srgbClr val="FFFFFF"/>
                </a:solidFill>
                <a:latin typeface="Arial"/>
                <a:cs typeface="Arial"/>
              </a:rPr>
              <a:t> </a:t>
            </a:r>
            <a:r>
              <a:rPr sz="2400" spc="-5" dirty="0">
                <a:solidFill>
                  <a:srgbClr val="FFFFFF"/>
                </a:solidFill>
                <a:latin typeface="Arial"/>
                <a:cs typeface="Arial"/>
              </a:rPr>
              <a:t>Indonesia.</a:t>
            </a:r>
            <a:endParaRPr sz="24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92095" y="1648967"/>
            <a:ext cx="5475732" cy="223723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p:nvPr/>
        </p:nvSpPr>
        <p:spPr>
          <a:xfrm>
            <a:off x="2292095" y="3886200"/>
            <a:ext cx="5475732" cy="2238756"/>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47800" y="1447799"/>
            <a:ext cx="6858000" cy="24383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p:nvPr/>
        </p:nvSpPr>
        <p:spPr>
          <a:xfrm>
            <a:off x="1447800" y="3886200"/>
            <a:ext cx="6858000" cy="1833372"/>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273042" y="5892797"/>
            <a:ext cx="351155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Arial"/>
                <a:cs typeface="Arial"/>
              </a:rPr>
              <a:t>Hong Kong </a:t>
            </a:r>
            <a:r>
              <a:rPr sz="2000" spc="-5" dirty="0">
                <a:solidFill>
                  <a:srgbClr val="FFFFFF"/>
                </a:solidFill>
                <a:latin typeface="Arial"/>
                <a:cs typeface="Arial"/>
              </a:rPr>
              <a:t>in </a:t>
            </a:r>
            <a:r>
              <a:rPr sz="2000" dirty="0">
                <a:solidFill>
                  <a:srgbClr val="FFFFFF"/>
                </a:solidFill>
                <a:latin typeface="Arial"/>
                <a:cs typeface="Arial"/>
              </a:rPr>
              <a:t>the 19th</a:t>
            </a:r>
            <a:r>
              <a:rPr sz="2000" spc="-140" dirty="0">
                <a:solidFill>
                  <a:srgbClr val="FFFFFF"/>
                </a:solidFill>
                <a:latin typeface="Arial"/>
                <a:cs typeface="Arial"/>
              </a:rPr>
              <a:t> </a:t>
            </a:r>
            <a:r>
              <a:rPr sz="2000" dirty="0">
                <a:solidFill>
                  <a:srgbClr val="FFFFFF"/>
                </a:solidFill>
                <a:latin typeface="Arial"/>
                <a:cs typeface="Arial"/>
              </a:rPr>
              <a:t>Century</a:t>
            </a:r>
            <a:endParaRPr sz="2000">
              <a:latin typeface="Arial"/>
              <a:cs typeface="Arial"/>
            </a:endParaRPr>
          </a:p>
        </p:txBody>
      </p:sp>
      <p:sp>
        <p:nvSpPr>
          <p:cNvPr id="6" name="object 6"/>
          <p:cNvSpPr txBox="1"/>
          <p:nvPr/>
        </p:nvSpPr>
        <p:spPr>
          <a:xfrm>
            <a:off x="1450339" y="5744969"/>
            <a:ext cx="287464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Arial"/>
                <a:cs typeface="Arial"/>
                <a:hlinkClick r:id="rId4"/>
              </a:rPr>
              <a:t>http://www.newworldencyclopedia.org/entry/Treaty_of_Nanking</a:t>
            </a:r>
            <a:endParaRPr sz="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2951" y="2878326"/>
            <a:ext cx="8030209" cy="1001394"/>
          </a:xfrm>
          <a:prstGeom prst="rect">
            <a:avLst/>
          </a:prstGeom>
        </p:spPr>
        <p:txBody>
          <a:bodyPr vert="horz" wrap="square" lIns="0" tIns="12700" rIns="0" bIns="0" rtlCol="0">
            <a:spAutoFit/>
          </a:bodyPr>
          <a:lstStyle/>
          <a:p>
            <a:pPr marL="2188845" marR="5080" indent="-2176780">
              <a:lnSpc>
                <a:spcPct val="100000"/>
              </a:lnSpc>
              <a:spcBef>
                <a:spcPts val="100"/>
              </a:spcBef>
            </a:pPr>
            <a:r>
              <a:rPr dirty="0"/>
              <a:t>Which </a:t>
            </a:r>
            <a:r>
              <a:rPr spc="-5" dirty="0"/>
              <a:t>groups do </a:t>
            </a:r>
            <a:r>
              <a:rPr dirty="0"/>
              <a:t>you </a:t>
            </a:r>
            <a:r>
              <a:rPr spc="-5" dirty="0"/>
              <a:t>think of when </a:t>
            </a:r>
            <a:r>
              <a:rPr dirty="0"/>
              <a:t>you</a:t>
            </a:r>
            <a:r>
              <a:rPr spc="-145" dirty="0"/>
              <a:t> </a:t>
            </a:r>
            <a:r>
              <a:rPr spc="-10" dirty="0"/>
              <a:t>hear  </a:t>
            </a:r>
            <a:r>
              <a:rPr spc="-5" dirty="0"/>
              <a:t>the term</a:t>
            </a:r>
            <a:r>
              <a:rPr spc="-45" dirty="0"/>
              <a:t> </a:t>
            </a:r>
            <a:r>
              <a:rPr spc="-5" dirty="0"/>
              <a:t>“diaspora?”</a:t>
            </a: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a:t>
            </a:fld>
            <a:endParaRPr dirty="0"/>
          </a:p>
        </p:txBody>
      </p:sp>
      <p:pic>
        <p:nvPicPr>
          <p:cNvPr id="5" name="Picture 2" descr="https://inews.gtimg.com/newsapp_bt/0/4660467604/641">
            <a:extLst>
              <a:ext uri="{FF2B5EF4-FFF2-40B4-BE49-F238E27FC236}">
                <a16:creationId xmlns:a16="http://schemas.microsoft.com/office/drawing/2014/main" id="{3F339245-9DD2-49DF-AA6E-706A0F056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870" y="4277243"/>
            <a:ext cx="5038370" cy="2452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F45136-7963-42ED-9A82-4CA30A8B0057}"/>
              </a:ext>
            </a:extLst>
          </p:cNvPr>
          <p:cNvPicPr>
            <a:picLocks noChangeAspect="1"/>
          </p:cNvPicPr>
          <p:nvPr/>
        </p:nvPicPr>
        <p:blipFill>
          <a:blip r:embed="rId2"/>
          <a:stretch>
            <a:fillRect/>
          </a:stretch>
        </p:blipFill>
        <p:spPr>
          <a:xfrm>
            <a:off x="0" y="0"/>
            <a:ext cx="10058400" cy="7772400"/>
          </a:xfrm>
          <a:prstGeom prst="rect">
            <a:avLst/>
          </a:prstGeom>
        </p:spPr>
      </p:pic>
      <p:sp>
        <p:nvSpPr>
          <p:cNvPr id="2" name="object 2"/>
          <p:cNvSpPr txBox="1">
            <a:spLocks noGrp="1"/>
          </p:cNvSpPr>
          <p:nvPr>
            <p:ph type="title"/>
          </p:nvPr>
        </p:nvSpPr>
        <p:spPr>
          <a:prstGeom prst="rect">
            <a:avLst/>
          </a:prstGeom>
        </p:spPr>
        <p:txBody>
          <a:bodyPr vert="horz" wrap="square" lIns="0" tIns="179730" rIns="0" bIns="0" rtlCol="0">
            <a:spAutoFit/>
          </a:bodyPr>
          <a:lstStyle/>
          <a:p>
            <a:pPr marL="302260" algn="ctr">
              <a:lnSpc>
                <a:spcPct val="100000"/>
              </a:lnSpc>
              <a:spcBef>
                <a:spcPts val="100"/>
              </a:spcBef>
            </a:pPr>
            <a:r>
              <a:rPr spc="-5" dirty="0">
                <a:solidFill>
                  <a:schemeClr val="tx1"/>
                </a:solidFill>
              </a:rPr>
              <a:t>Were Chinese</a:t>
            </a:r>
            <a:r>
              <a:rPr spc="-60" dirty="0">
                <a:solidFill>
                  <a:schemeClr val="tx1"/>
                </a:solidFill>
              </a:rPr>
              <a:t> </a:t>
            </a:r>
            <a:r>
              <a:rPr spc="-5" dirty="0">
                <a:solidFill>
                  <a:schemeClr val="tx1"/>
                </a:solidFill>
              </a:rPr>
              <a:t>exiled?</a:t>
            </a:r>
          </a:p>
          <a:p>
            <a:pPr marL="302260" algn="ctr">
              <a:lnSpc>
                <a:spcPct val="100000"/>
              </a:lnSpc>
            </a:pPr>
            <a:r>
              <a:rPr spc="-5" dirty="0">
                <a:solidFill>
                  <a:schemeClr val="tx1"/>
                </a:solidFill>
              </a:rPr>
              <a:t>Pattern of Early Chinese</a:t>
            </a:r>
            <a:r>
              <a:rPr spc="-90" dirty="0">
                <a:solidFill>
                  <a:schemeClr val="tx1"/>
                </a:solidFill>
              </a:rPr>
              <a:t> </a:t>
            </a:r>
            <a:r>
              <a:rPr spc="-5" dirty="0">
                <a:solidFill>
                  <a:schemeClr val="tx1"/>
                </a:solidFill>
              </a:rPr>
              <a:t>Emigration</a:t>
            </a:r>
          </a:p>
        </p:txBody>
      </p:sp>
      <p:sp>
        <p:nvSpPr>
          <p:cNvPr id="4" name="object 4"/>
          <p:cNvSpPr txBox="1"/>
          <p:nvPr/>
        </p:nvSpPr>
        <p:spPr>
          <a:xfrm>
            <a:off x="1983739" y="2732022"/>
            <a:ext cx="6552565" cy="3840154"/>
          </a:xfrm>
          <a:prstGeom prst="rect">
            <a:avLst/>
          </a:prstGeom>
        </p:spPr>
        <p:txBody>
          <a:bodyPr vert="horz" wrap="square" lIns="0" tIns="53975" rIns="0" bIns="0" rtlCol="0">
            <a:spAutoFit/>
          </a:bodyPr>
          <a:lstStyle/>
          <a:p>
            <a:pPr marL="354965" marR="5080" indent="-342900">
              <a:lnSpc>
                <a:spcPts val="2590"/>
              </a:lnSpc>
              <a:spcBef>
                <a:spcPts val="425"/>
              </a:spcBef>
              <a:buChar char="•"/>
              <a:tabLst>
                <a:tab pos="354965" algn="l"/>
                <a:tab pos="355600" algn="l"/>
              </a:tabLst>
            </a:pPr>
            <a:r>
              <a:rPr sz="2400" spc="-5" dirty="0">
                <a:latin typeface="Arial"/>
                <a:cs typeface="Arial"/>
              </a:rPr>
              <a:t>Men emigrated as workers </a:t>
            </a:r>
            <a:r>
              <a:rPr sz="2400" dirty="0">
                <a:latin typeface="Arial"/>
                <a:cs typeface="Arial"/>
              </a:rPr>
              <a:t>for </a:t>
            </a:r>
            <a:r>
              <a:rPr sz="2400" spc="-5" dirty="0">
                <a:latin typeface="Arial"/>
                <a:cs typeface="Arial"/>
              </a:rPr>
              <a:t>plantations and  mines</a:t>
            </a:r>
            <a:endParaRPr sz="2400" dirty="0">
              <a:latin typeface="Arial"/>
              <a:cs typeface="Arial"/>
            </a:endParaRPr>
          </a:p>
          <a:p>
            <a:pPr marL="354965" indent="-342900">
              <a:lnSpc>
                <a:spcPct val="100000"/>
              </a:lnSpc>
              <a:spcBef>
                <a:spcPts val="254"/>
              </a:spcBef>
              <a:buChar char="•"/>
              <a:tabLst>
                <a:tab pos="354965" algn="l"/>
                <a:tab pos="355600" algn="l"/>
              </a:tabLst>
            </a:pPr>
            <a:r>
              <a:rPr sz="2400" spc="-5" dirty="0">
                <a:latin typeface="Arial"/>
                <a:cs typeface="Arial"/>
              </a:rPr>
              <a:t>Became merchants and</a:t>
            </a:r>
            <a:r>
              <a:rPr sz="2400" dirty="0">
                <a:latin typeface="Arial"/>
                <a:cs typeface="Arial"/>
              </a:rPr>
              <a:t> craftsmen</a:t>
            </a:r>
          </a:p>
          <a:p>
            <a:pPr marL="354965" indent="-342900">
              <a:lnSpc>
                <a:spcPct val="100000"/>
              </a:lnSpc>
              <a:spcBef>
                <a:spcPts val="285"/>
              </a:spcBef>
              <a:buChar char="•"/>
              <a:tabLst>
                <a:tab pos="354965" algn="l"/>
                <a:tab pos="355600" algn="l"/>
              </a:tabLst>
            </a:pPr>
            <a:r>
              <a:rPr sz="2400" spc="-5" dirty="0">
                <a:latin typeface="Arial"/>
                <a:cs typeface="Arial"/>
              </a:rPr>
              <a:t>Traded with</a:t>
            </a:r>
            <a:r>
              <a:rPr sz="2400" dirty="0">
                <a:latin typeface="Arial"/>
                <a:cs typeface="Arial"/>
              </a:rPr>
              <a:t> </a:t>
            </a:r>
            <a:r>
              <a:rPr sz="2400" spc="-10" dirty="0">
                <a:latin typeface="Arial"/>
                <a:cs typeface="Arial"/>
              </a:rPr>
              <a:t>China</a:t>
            </a:r>
            <a:endParaRPr sz="2400" dirty="0">
              <a:latin typeface="Arial"/>
              <a:cs typeface="Arial"/>
            </a:endParaRPr>
          </a:p>
          <a:p>
            <a:pPr marL="354965" indent="-342900">
              <a:lnSpc>
                <a:spcPct val="100000"/>
              </a:lnSpc>
              <a:spcBef>
                <a:spcPts val="290"/>
              </a:spcBef>
              <a:buChar char="•"/>
              <a:tabLst>
                <a:tab pos="354965" algn="l"/>
                <a:tab pos="355600" algn="l"/>
              </a:tabLst>
            </a:pPr>
            <a:r>
              <a:rPr sz="2400" dirty="0">
                <a:latin typeface="Arial"/>
                <a:cs typeface="Arial"/>
              </a:rPr>
              <a:t>Attracted </a:t>
            </a:r>
            <a:r>
              <a:rPr sz="2400" spc="-5" dirty="0">
                <a:latin typeface="Arial"/>
                <a:cs typeface="Arial"/>
              </a:rPr>
              <a:t>new family</a:t>
            </a:r>
            <a:r>
              <a:rPr sz="2400" spc="-25" dirty="0">
                <a:latin typeface="Arial"/>
                <a:cs typeface="Arial"/>
              </a:rPr>
              <a:t> </a:t>
            </a:r>
            <a:r>
              <a:rPr sz="2400" spc="-5" dirty="0">
                <a:latin typeface="Arial"/>
                <a:cs typeface="Arial"/>
              </a:rPr>
              <a:t>members</a:t>
            </a:r>
            <a:endParaRPr sz="2400" dirty="0">
              <a:latin typeface="Arial"/>
              <a:cs typeface="Arial"/>
            </a:endParaRPr>
          </a:p>
          <a:p>
            <a:pPr marL="354965" indent="-342900">
              <a:lnSpc>
                <a:spcPct val="100000"/>
              </a:lnSpc>
              <a:spcBef>
                <a:spcPts val="285"/>
              </a:spcBef>
              <a:buChar char="•"/>
              <a:tabLst>
                <a:tab pos="354965" algn="l"/>
                <a:tab pos="355600" algn="l"/>
              </a:tabLst>
            </a:pPr>
            <a:r>
              <a:rPr sz="2400" spc="-5" dirty="0">
                <a:latin typeface="Arial"/>
                <a:cs typeface="Arial"/>
              </a:rPr>
              <a:t>Men returned </a:t>
            </a:r>
            <a:r>
              <a:rPr sz="2400" dirty="0">
                <a:latin typeface="Arial"/>
                <a:cs typeface="Arial"/>
              </a:rPr>
              <a:t>to </a:t>
            </a:r>
            <a:r>
              <a:rPr sz="2400" spc="-10" dirty="0">
                <a:latin typeface="Arial"/>
                <a:cs typeface="Arial"/>
              </a:rPr>
              <a:t>China </a:t>
            </a:r>
            <a:r>
              <a:rPr sz="2400" dirty="0">
                <a:latin typeface="Arial"/>
                <a:cs typeface="Arial"/>
              </a:rPr>
              <a:t>for </a:t>
            </a:r>
            <a:r>
              <a:rPr sz="2400" spc="-5" dirty="0">
                <a:latin typeface="Arial"/>
                <a:cs typeface="Arial"/>
              </a:rPr>
              <a:t>marriage.</a:t>
            </a:r>
            <a:endParaRPr sz="2400" dirty="0">
              <a:latin typeface="Arial"/>
              <a:cs typeface="Arial"/>
            </a:endParaRPr>
          </a:p>
          <a:p>
            <a:pPr marL="354965" marR="615950" indent="-342900">
              <a:lnSpc>
                <a:spcPts val="2590"/>
              </a:lnSpc>
              <a:spcBef>
                <a:spcPts val="620"/>
              </a:spcBef>
              <a:buChar char="•"/>
              <a:tabLst>
                <a:tab pos="354965" algn="l"/>
                <a:tab pos="355600" algn="l"/>
              </a:tabLst>
            </a:pPr>
            <a:r>
              <a:rPr sz="2400" spc="-10" dirty="0">
                <a:latin typeface="Arial"/>
                <a:cs typeface="Arial"/>
              </a:rPr>
              <a:t>Families </a:t>
            </a:r>
            <a:r>
              <a:rPr sz="2400" spc="-5" dirty="0">
                <a:latin typeface="Arial"/>
                <a:cs typeface="Arial"/>
              </a:rPr>
              <a:t>sent sons </a:t>
            </a:r>
            <a:r>
              <a:rPr sz="2400" dirty="0">
                <a:latin typeface="Arial"/>
                <a:cs typeface="Arial"/>
              </a:rPr>
              <a:t>to </a:t>
            </a:r>
            <a:r>
              <a:rPr sz="2400" spc="-10" dirty="0">
                <a:latin typeface="Arial"/>
                <a:cs typeface="Arial"/>
              </a:rPr>
              <a:t>China </a:t>
            </a:r>
            <a:r>
              <a:rPr sz="2400" dirty="0">
                <a:latin typeface="Arial"/>
                <a:cs typeface="Arial"/>
              </a:rPr>
              <a:t>to </a:t>
            </a:r>
            <a:r>
              <a:rPr sz="2400" spc="-5" dirty="0">
                <a:latin typeface="Arial"/>
                <a:cs typeface="Arial"/>
              </a:rPr>
              <a:t>bring back  wives.</a:t>
            </a:r>
            <a:endParaRPr sz="2400" dirty="0">
              <a:latin typeface="Arial"/>
              <a:cs typeface="Arial"/>
            </a:endParaRPr>
          </a:p>
          <a:p>
            <a:pPr marL="354965" marR="125095" indent="-342900">
              <a:lnSpc>
                <a:spcPts val="2590"/>
              </a:lnSpc>
              <a:spcBef>
                <a:spcPts val="580"/>
              </a:spcBef>
              <a:buChar char="•"/>
              <a:tabLst>
                <a:tab pos="354965" algn="l"/>
                <a:tab pos="355600" algn="l"/>
              </a:tabLst>
            </a:pPr>
            <a:r>
              <a:rPr sz="2400" spc="-5" dirty="0">
                <a:latin typeface="Arial"/>
                <a:cs typeface="Arial"/>
              </a:rPr>
              <a:t>Communities grew as middlemen </a:t>
            </a:r>
            <a:r>
              <a:rPr sz="2400" dirty="0">
                <a:latin typeface="Arial"/>
                <a:cs typeface="Arial"/>
              </a:rPr>
              <a:t>for </a:t>
            </a:r>
            <a:r>
              <a:rPr sz="2400" spc="-5" dirty="0">
                <a:latin typeface="Arial"/>
                <a:cs typeface="Arial"/>
              </a:rPr>
              <a:t>colonial  powers</a:t>
            </a:r>
            <a:endParaRPr sz="2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0723" rIns="0" bIns="0" rtlCol="0">
            <a:spAutoFit/>
          </a:bodyPr>
          <a:lstStyle/>
          <a:p>
            <a:pPr marL="1590675" marR="5080" indent="-1219200">
              <a:lnSpc>
                <a:spcPct val="100000"/>
              </a:lnSpc>
              <a:spcBef>
                <a:spcPts val="95"/>
              </a:spcBef>
            </a:pPr>
            <a:r>
              <a:rPr sz="2800" spc="-10" dirty="0"/>
              <a:t>Do </a:t>
            </a:r>
            <a:r>
              <a:rPr sz="2800" spc="-5" dirty="0"/>
              <a:t>overseas Chinese community consider  themselves as a</a:t>
            </a:r>
            <a:r>
              <a:rPr sz="2800" dirty="0"/>
              <a:t> </a:t>
            </a:r>
            <a:r>
              <a:rPr sz="2800" spc="-5" dirty="0"/>
              <a:t>diaspora?</a:t>
            </a:r>
            <a:endParaRPr sz="2800" dirty="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1704212" y="2768599"/>
            <a:ext cx="6940550" cy="2309350"/>
          </a:xfrm>
          <a:prstGeom prst="rect">
            <a:avLst/>
          </a:prstGeom>
        </p:spPr>
        <p:txBody>
          <a:bodyPr vert="horz" wrap="square" lIns="0" tIns="10160" rIns="0" bIns="0" rtlCol="0">
            <a:spAutoFit/>
          </a:bodyPr>
          <a:lstStyle/>
          <a:p>
            <a:pPr marL="25400" marR="63500" indent="-635">
              <a:lnSpc>
                <a:spcPct val="101000"/>
              </a:lnSpc>
              <a:spcBef>
                <a:spcPts val="80"/>
              </a:spcBef>
            </a:pPr>
            <a:r>
              <a:rPr sz="2000" spc="-5" dirty="0">
                <a:solidFill>
                  <a:srgbClr val="FFFFFF"/>
                </a:solidFill>
                <a:latin typeface="Arial"/>
                <a:cs typeface="Arial"/>
              </a:rPr>
              <a:t>After </a:t>
            </a:r>
            <a:r>
              <a:rPr sz="2000" dirty="0">
                <a:solidFill>
                  <a:srgbClr val="FFFFFF"/>
                </a:solidFill>
                <a:latin typeface="Arial"/>
                <a:cs typeface="Arial"/>
              </a:rPr>
              <a:t>the </a:t>
            </a:r>
            <a:r>
              <a:rPr sz="2000" spc="-5" dirty="0">
                <a:solidFill>
                  <a:srgbClr val="FFFFFF"/>
                </a:solidFill>
                <a:latin typeface="Arial"/>
                <a:cs typeface="Arial"/>
              </a:rPr>
              <a:t>revolution in </a:t>
            </a:r>
            <a:r>
              <a:rPr sz="2000" dirty="0">
                <a:solidFill>
                  <a:srgbClr val="FFFFFF"/>
                </a:solidFill>
                <a:latin typeface="Arial"/>
                <a:cs typeface="Arial"/>
              </a:rPr>
              <a:t>1911, the new Republic of China  assigned</a:t>
            </a:r>
            <a:r>
              <a:rPr sz="2000" spc="-40" dirty="0">
                <a:solidFill>
                  <a:srgbClr val="FFFFFF"/>
                </a:solidFill>
                <a:latin typeface="Arial"/>
                <a:cs typeface="Arial"/>
              </a:rPr>
              <a:t> </a:t>
            </a:r>
            <a:r>
              <a:rPr sz="2000" dirty="0">
                <a:solidFill>
                  <a:srgbClr val="FFFFFF"/>
                </a:solidFill>
                <a:latin typeface="Arial"/>
                <a:cs typeface="Arial"/>
              </a:rPr>
              <a:t>the</a:t>
            </a:r>
            <a:r>
              <a:rPr sz="2000" spc="-15" dirty="0">
                <a:solidFill>
                  <a:srgbClr val="FFFFFF"/>
                </a:solidFill>
                <a:latin typeface="Arial"/>
                <a:cs typeface="Arial"/>
              </a:rPr>
              <a:t> </a:t>
            </a:r>
            <a:r>
              <a:rPr sz="2000" dirty="0">
                <a:solidFill>
                  <a:srgbClr val="FFFFFF"/>
                </a:solidFill>
                <a:latin typeface="Arial"/>
                <a:cs typeface="Arial"/>
              </a:rPr>
              <a:t>term</a:t>
            </a:r>
            <a:r>
              <a:rPr sz="2000" spc="-30" dirty="0">
                <a:solidFill>
                  <a:srgbClr val="FFFFFF"/>
                </a:solidFill>
                <a:latin typeface="Arial"/>
                <a:cs typeface="Arial"/>
              </a:rPr>
              <a:t> </a:t>
            </a:r>
            <a:r>
              <a:rPr sz="2000" dirty="0">
                <a:solidFill>
                  <a:srgbClr val="FFFFFF"/>
                </a:solidFill>
                <a:latin typeface="Arial"/>
                <a:cs typeface="Arial"/>
              </a:rPr>
              <a:t>“hua</a:t>
            </a:r>
            <a:r>
              <a:rPr sz="2000" spc="-30" dirty="0">
                <a:solidFill>
                  <a:srgbClr val="FFFFFF"/>
                </a:solidFill>
                <a:latin typeface="Arial"/>
                <a:cs typeface="Arial"/>
              </a:rPr>
              <a:t> </a:t>
            </a:r>
            <a:r>
              <a:rPr sz="2000" dirty="0">
                <a:solidFill>
                  <a:srgbClr val="FFFFFF"/>
                </a:solidFill>
                <a:latin typeface="Arial"/>
                <a:cs typeface="Arial"/>
              </a:rPr>
              <a:t>qiao”</a:t>
            </a:r>
            <a:r>
              <a:rPr sz="2000" spc="-10" dirty="0">
                <a:solidFill>
                  <a:srgbClr val="FFFFFF"/>
                </a:solidFill>
                <a:latin typeface="Arial"/>
                <a:cs typeface="Arial"/>
              </a:rPr>
              <a:t> </a:t>
            </a:r>
            <a:r>
              <a:rPr sz="2000" b="1" spc="10" dirty="0">
                <a:solidFill>
                  <a:srgbClr val="FFFFFF"/>
                </a:solidFill>
                <a:latin typeface="Microsoft JhengHei"/>
                <a:cs typeface="Microsoft JhengHei"/>
              </a:rPr>
              <a:t>华</a:t>
            </a:r>
            <a:r>
              <a:rPr sz="2000" b="1" dirty="0">
                <a:solidFill>
                  <a:srgbClr val="FFFFFF"/>
                </a:solidFill>
                <a:latin typeface="Microsoft JhengHei"/>
                <a:cs typeface="Microsoft JhengHei"/>
              </a:rPr>
              <a:t>侨</a:t>
            </a:r>
            <a:r>
              <a:rPr sz="2000" b="1" spc="55" dirty="0">
                <a:solidFill>
                  <a:srgbClr val="FFFFFF"/>
                </a:solidFill>
                <a:latin typeface="Microsoft JhengHei"/>
                <a:cs typeface="Microsoft JhengHei"/>
              </a:rPr>
              <a:t> </a:t>
            </a:r>
            <a:r>
              <a:rPr sz="2000" spc="-5" dirty="0">
                <a:solidFill>
                  <a:srgbClr val="FFFFFF"/>
                </a:solidFill>
                <a:latin typeface="Arial"/>
                <a:cs typeface="Arial"/>
              </a:rPr>
              <a:t>for</a:t>
            </a:r>
            <a:r>
              <a:rPr sz="2000" spc="-25" dirty="0">
                <a:solidFill>
                  <a:srgbClr val="FFFFFF"/>
                </a:solidFill>
                <a:latin typeface="Arial"/>
                <a:cs typeface="Arial"/>
              </a:rPr>
              <a:t> </a:t>
            </a:r>
            <a:r>
              <a:rPr sz="2000" spc="-5" dirty="0">
                <a:solidFill>
                  <a:srgbClr val="FFFFFF"/>
                </a:solidFill>
                <a:latin typeface="Arial"/>
                <a:cs typeface="Arial"/>
              </a:rPr>
              <a:t>all</a:t>
            </a:r>
            <a:r>
              <a:rPr sz="2000" spc="5" dirty="0">
                <a:solidFill>
                  <a:srgbClr val="FFFFFF"/>
                </a:solidFill>
                <a:latin typeface="Arial"/>
                <a:cs typeface="Arial"/>
              </a:rPr>
              <a:t> </a:t>
            </a:r>
            <a:r>
              <a:rPr sz="2000" dirty="0">
                <a:solidFill>
                  <a:srgbClr val="FFFFFF"/>
                </a:solidFill>
                <a:latin typeface="Arial"/>
                <a:cs typeface="Arial"/>
              </a:rPr>
              <a:t>“overseas”</a:t>
            </a:r>
            <a:r>
              <a:rPr sz="2000" spc="-60" dirty="0">
                <a:solidFill>
                  <a:srgbClr val="FFFFFF"/>
                </a:solidFill>
                <a:latin typeface="Arial"/>
                <a:cs typeface="Arial"/>
              </a:rPr>
              <a:t> </a:t>
            </a:r>
            <a:r>
              <a:rPr sz="2000" dirty="0">
                <a:solidFill>
                  <a:srgbClr val="FFFFFF"/>
                </a:solidFill>
                <a:latin typeface="Arial"/>
                <a:cs typeface="Arial"/>
              </a:rPr>
              <a:t>Chinese.</a:t>
            </a:r>
            <a:endParaRPr sz="2000" dirty="0">
              <a:latin typeface="Arial"/>
              <a:cs typeface="Arial"/>
            </a:endParaRPr>
          </a:p>
          <a:p>
            <a:pPr>
              <a:lnSpc>
                <a:spcPct val="100000"/>
              </a:lnSpc>
            </a:pPr>
            <a:endParaRPr sz="2900" dirty="0">
              <a:latin typeface="Arial"/>
              <a:cs typeface="Arial"/>
            </a:endParaRPr>
          </a:p>
          <a:p>
            <a:pPr marL="426084" marR="43180">
              <a:lnSpc>
                <a:spcPct val="100000"/>
              </a:lnSpc>
            </a:pPr>
            <a:r>
              <a:rPr sz="2000" dirty="0">
                <a:solidFill>
                  <a:srgbClr val="FFFFFF"/>
                </a:solidFill>
                <a:latin typeface="Arial"/>
                <a:cs typeface="Arial"/>
              </a:rPr>
              <a:t>“By </a:t>
            </a:r>
            <a:r>
              <a:rPr sz="2000" spc="-5" dirty="0">
                <a:solidFill>
                  <a:srgbClr val="FFFFFF"/>
                </a:solidFill>
                <a:latin typeface="Arial"/>
                <a:cs typeface="Arial"/>
              </a:rPr>
              <a:t>giving </a:t>
            </a:r>
            <a:r>
              <a:rPr sz="2000" dirty="0">
                <a:solidFill>
                  <a:srgbClr val="FFFFFF"/>
                </a:solidFill>
                <a:latin typeface="Arial"/>
                <a:cs typeface="Arial"/>
              </a:rPr>
              <a:t>the phenomenon an elegant and respectable  name, </a:t>
            </a:r>
            <a:r>
              <a:rPr sz="2000" spc="-5" dirty="0">
                <a:solidFill>
                  <a:srgbClr val="FFFFFF"/>
                </a:solidFill>
                <a:latin typeface="Arial"/>
                <a:cs typeface="Arial"/>
              </a:rPr>
              <a:t>it gave </a:t>
            </a:r>
            <a:r>
              <a:rPr sz="2000" dirty="0">
                <a:solidFill>
                  <a:srgbClr val="FFFFFF"/>
                </a:solidFill>
                <a:latin typeface="Arial"/>
                <a:cs typeface="Arial"/>
              </a:rPr>
              <a:t>sojourning a </a:t>
            </a:r>
            <a:r>
              <a:rPr sz="2000" spc="-5" dirty="0">
                <a:solidFill>
                  <a:srgbClr val="FFFFFF"/>
                </a:solidFill>
                <a:latin typeface="Arial"/>
                <a:cs typeface="Arial"/>
              </a:rPr>
              <a:t>definite </a:t>
            </a:r>
            <a:r>
              <a:rPr sz="2000" dirty="0">
                <a:solidFill>
                  <a:srgbClr val="FFFFFF"/>
                </a:solidFill>
                <a:latin typeface="Arial"/>
                <a:cs typeface="Arial"/>
              </a:rPr>
              <a:t>direction and a new  purposefulness, and made </a:t>
            </a:r>
            <a:r>
              <a:rPr sz="2000" spc="-5" dirty="0">
                <a:solidFill>
                  <a:srgbClr val="FFFFFF"/>
                </a:solidFill>
                <a:latin typeface="Arial"/>
                <a:cs typeface="Arial"/>
              </a:rPr>
              <a:t>it into </a:t>
            </a:r>
            <a:r>
              <a:rPr sz="2000" dirty="0">
                <a:solidFill>
                  <a:srgbClr val="FFFFFF"/>
                </a:solidFill>
                <a:latin typeface="Arial"/>
                <a:cs typeface="Arial"/>
              </a:rPr>
              <a:t>a powerful political</a:t>
            </a:r>
            <a:r>
              <a:rPr sz="2000" spc="-190" dirty="0">
                <a:solidFill>
                  <a:srgbClr val="FFFFFF"/>
                </a:solidFill>
                <a:latin typeface="Arial"/>
                <a:cs typeface="Arial"/>
              </a:rPr>
              <a:t> </a:t>
            </a:r>
            <a:r>
              <a:rPr sz="2000" dirty="0">
                <a:solidFill>
                  <a:srgbClr val="FFFFFF"/>
                </a:solidFill>
                <a:latin typeface="Arial"/>
                <a:cs typeface="Arial"/>
              </a:rPr>
              <a:t>force  </a:t>
            </a:r>
            <a:r>
              <a:rPr sz="2000" spc="-5" dirty="0">
                <a:solidFill>
                  <a:srgbClr val="FFFFFF"/>
                </a:solidFill>
                <a:latin typeface="Arial"/>
                <a:cs typeface="Arial"/>
              </a:rPr>
              <a:t>in </a:t>
            </a:r>
            <a:r>
              <a:rPr sz="2000" dirty="0">
                <a:solidFill>
                  <a:srgbClr val="FFFFFF"/>
                </a:solidFill>
                <a:latin typeface="Arial"/>
                <a:cs typeface="Arial"/>
              </a:rPr>
              <a:t>the </a:t>
            </a:r>
            <a:r>
              <a:rPr sz="2000" spc="5" dirty="0">
                <a:solidFill>
                  <a:srgbClr val="FFFFFF"/>
                </a:solidFill>
                <a:latin typeface="Arial"/>
                <a:cs typeface="Arial"/>
              </a:rPr>
              <a:t>20</a:t>
            </a:r>
            <a:r>
              <a:rPr sz="1950" spc="7" baseline="25641" dirty="0">
                <a:solidFill>
                  <a:srgbClr val="FFFFFF"/>
                </a:solidFill>
                <a:latin typeface="Arial"/>
                <a:cs typeface="Arial"/>
              </a:rPr>
              <a:t>th </a:t>
            </a:r>
            <a:r>
              <a:rPr sz="2000" spc="-5" dirty="0">
                <a:solidFill>
                  <a:srgbClr val="FFFFFF"/>
                </a:solidFill>
                <a:latin typeface="Arial"/>
                <a:cs typeface="Arial"/>
              </a:rPr>
              <a:t>Century.” </a:t>
            </a:r>
            <a:r>
              <a:rPr sz="2000" dirty="0">
                <a:solidFill>
                  <a:srgbClr val="FFFFFF"/>
                </a:solidFill>
                <a:latin typeface="Arial"/>
                <a:cs typeface="Arial"/>
              </a:rPr>
              <a:t>(Wang, G</a:t>
            </a:r>
            <a:r>
              <a:rPr lang="en-US" sz="2000" dirty="0">
                <a:solidFill>
                  <a:srgbClr val="FFFFFF"/>
                </a:solidFill>
                <a:latin typeface="Arial"/>
                <a:cs typeface="Arial"/>
              </a:rPr>
              <a:t>., </a:t>
            </a:r>
            <a:r>
              <a:rPr sz="2000" spc="-300" dirty="0">
                <a:solidFill>
                  <a:srgbClr val="FFFFFF"/>
                </a:solidFill>
                <a:latin typeface="Arial"/>
                <a:cs typeface="Arial"/>
              </a:rPr>
              <a:t> </a:t>
            </a:r>
            <a:r>
              <a:rPr sz="2000" dirty="0">
                <a:solidFill>
                  <a:srgbClr val="FFFFFF"/>
                </a:solidFill>
                <a:latin typeface="Arial"/>
                <a:cs typeface="Arial"/>
              </a:rPr>
              <a:t>2000:54)</a:t>
            </a:r>
            <a:endParaRPr sz="20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20771" y="1352803"/>
            <a:ext cx="4814570" cy="452120"/>
          </a:xfrm>
          <a:prstGeom prst="rect">
            <a:avLst/>
          </a:prstGeom>
        </p:spPr>
        <p:txBody>
          <a:bodyPr vert="horz" wrap="square" lIns="0" tIns="12065" rIns="0" bIns="0" rtlCol="0">
            <a:spAutoFit/>
          </a:bodyPr>
          <a:lstStyle/>
          <a:p>
            <a:pPr marL="12700">
              <a:lnSpc>
                <a:spcPct val="100000"/>
              </a:lnSpc>
              <a:spcBef>
                <a:spcPts val="95"/>
              </a:spcBef>
            </a:pPr>
            <a:r>
              <a:rPr sz="2800" spc="-5" dirty="0"/>
              <a:t>Who</a:t>
            </a:r>
            <a:r>
              <a:rPr sz="2800" spc="-20" dirty="0"/>
              <a:t> </a:t>
            </a:r>
            <a:r>
              <a:rPr sz="2800" spc="-5" dirty="0"/>
              <a:t>are the </a:t>
            </a:r>
            <a:r>
              <a:rPr sz="2800" b="1" spc="5" dirty="0">
                <a:latin typeface="Microsoft JhengHei"/>
                <a:cs typeface="Microsoft JhengHei"/>
              </a:rPr>
              <a:t>华</a:t>
            </a:r>
            <a:r>
              <a:rPr sz="2800" b="1" spc="-5" dirty="0">
                <a:latin typeface="Microsoft JhengHei"/>
                <a:cs typeface="Microsoft JhengHei"/>
              </a:rPr>
              <a:t>侨</a:t>
            </a:r>
            <a:r>
              <a:rPr sz="2800" b="1" spc="80" dirty="0">
                <a:latin typeface="Microsoft JhengHei"/>
                <a:cs typeface="Microsoft JhengHei"/>
              </a:rPr>
              <a:t> </a:t>
            </a:r>
            <a:r>
              <a:rPr sz="2800" spc="-5" dirty="0"/>
              <a:t>(Hua</a:t>
            </a:r>
            <a:r>
              <a:rPr sz="2800" spc="5" dirty="0"/>
              <a:t> </a:t>
            </a:r>
            <a:r>
              <a:rPr sz="2800" spc="-5" dirty="0"/>
              <a:t>Qiao)?</a:t>
            </a:r>
            <a:endParaRPr sz="2800">
              <a:latin typeface="Microsoft JhengHei"/>
              <a:cs typeface="Microsoft JhengHei"/>
            </a:endParaRP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990601" y="2165095"/>
            <a:ext cx="8153400" cy="3552767"/>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Arial"/>
                <a:cs typeface="Arial"/>
              </a:rPr>
              <a:t>1949, </a:t>
            </a:r>
            <a:r>
              <a:rPr sz="2400" dirty="0">
                <a:solidFill>
                  <a:srgbClr val="FFFFFF"/>
                </a:solidFill>
                <a:latin typeface="Arial"/>
                <a:cs typeface="Arial"/>
              </a:rPr>
              <a:t>the </a:t>
            </a:r>
            <a:r>
              <a:rPr sz="2400" spc="-10" dirty="0">
                <a:solidFill>
                  <a:srgbClr val="FFFFFF"/>
                </a:solidFill>
                <a:latin typeface="Arial"/>
                <a:cs typeface="Arial"/>
              </a:rPr>
              <a:t>Republic </a:t>
            </a:r>
            <a:r>
              <a:rPr sz="2400" spc="-5" dirty="0">
                <a:solidFill>
                  <a:srgbClr val="FFFFFF"/>
                </a:solidFill>
                <a:latin typeface="Arial"/>
                <a:cs typeface="Arial"/>
              </a:rPr>
              <a:t>of </a:t>
            </a:r>
            <a:r>
              <a:rPr sz="2400" spc="-10" dirty="0">
                <a:solidFill>
                  <a:srgbClr val="FFFFFF"/>
                </a:solidFill>
                <a:latin typeface="Arial"/>
                <a:cs typeface="Arial"/>
              </a:rPr>
              <a:t>China </a:t>
            </a:r>
            <a:r>
              <a:rPr sz="2400" spc="-5" dirty="0">
                <a:solidFill>
                  <a:srgbClr val="FFFFFF"/>
                </a:solidFill>
                <a:latin typeface="Arial"/>
                <a:cs typeface="Arial"/>
              </a:rPr>
              <a:t>(ROC) left </a:t>
            </a:r>
            <a:r>
              <a:rPr sz="2400" dirty="0">
                <a:solidFill>
                  <a:srgbClr val="FFFFFF"/>
                </a:solidFill>
                <a:latin typeface="Arial"/>
                <a:cs typeface="Arial"/>
              </a:rPr>
              <a:t>the</a:t>
            </a:r>
            <a:r>
              <a:rPr sz="2400" spc="70" dirty="0">
                <a:solidFill>
                  <a:srgbClr val="FFFFFF"/>
                </a:solidFill>
                <a:latin typeface="Arial"/>
                <a:cs typeface="Arial"/>
              </a:rPr>
              <a:t> </a:t>
            </a:r>
            <a:r>
              <a:rPr sz="2400" spc="-5" dirty="0">
                <a:solidFill>
                  <a:srgbClr val="FFFFFF"/>
                </a:solidFill>
                <a:latin typeface="Arial"/>
                <a:cs typeface="Arial"/>
              </a:rPr>
              <a:t>mainland.</a:t>
            </a:r>
            <a:endParaRPr sz="2400" dirty="0">
              <a:latin typeface="Arial"/>
              <a:cs typeface="Arial"/>
            </a:endParaRPr>
          </a:p>
          <a:p>
            <a:pPr>
              <a:lnSpc>
                <a:spcPct val="100000"/>
              </a:lnSpc>
              <a:spcBef>
                <a:spcPts val="40"/>
              </a:spcBef>
            </a:pPr>
            <a:endParaRPr sz="3050" dirty="0">
              <a:latin typeface="Arial"/>
              <a:cs typeface="Arial"/>
            </a:endParaRPr>
          </a:p>
          <a:p>
            <a:pPr marL="12700">
              <a:lnSpc>
                <a:spcPct val="100000"/>
              </a:lnSpc>
              <a:spcBef>
                <a:spcPts val="5"/>
              </a:spcBef>
            </a:pPr>
            <a:r>
              <a:rPr sz="2400" spc="-5" dirty="0">
                <a:solidFill>
                  <a:srgbClr val="FFFFFF"/>
                </a:solidFill>
                <a:latin typeface="Arial"/>
                <a:cs typeface="Arial"/>
              </a:rPr>
              <a:t>The ROC refers </a:t>
            </a:r>
            <a:r>
              <a:rPr sz="2400" dirty="0">
                <a:solidFill>
                  <a:srgbClr val="FFFFFF"/>
                </a:solidFill>
                <a:latin typeface="Arial"/>
                <a:cs typeface="Arial"/>
              </a:rPr>
              <a:t>to </a:t>
            </a:r>
            <a:r>
              <a:rPr sz="2400" spc="-5" dirty="0">
                <a:solidFill>
                  <a:srgbClr val="FFFFFF"/>
                </a:solidFill>
                <a:latin typeface="Arial"/>
                <a:cs typeface="Arial"/>
              </a:rPr>
              <a:t>itself as </a:t>
            </a:r>
            <a:r>
              <a:rPr sz="2400" dirty="0">
                <a:solidFill>
                  <a:srgbClr val="FFFFFF"/>
                </a:solidFill>
                <a:latin typeface="Arial"/>
                <a:cs typeface="Arial"/>
              </a:rPr>
              <a:t>the true</a:t>
            </a:r>
            <a:r>
              <a:rPr sz="2400" spc="-30" dirty="0">
                <a:solidFill>
                  <a:srgbClr val="FFFFFF"/>
                </a:solidFill>
                <a:latin typeface="Arial"/>
                <a:cs typeface="Arial"/>
              </a:rPr>
              <a:t> </a:t>
            </a:r>
            <a:r>
              <a:rPr sz="2400" spc="-10" dirty="0">
                <a:solidFill>
                  <a:srgbClr val="FFFFFF"/>
                </a:solidFill>
                <a:latin typeface="Arial"/>
                <a:cs typeface="Arial"/>
              </a:rPr>
              <a:t>China.</a:t>
            </a:r>
            <a:endParaRPr sz="2400" dirty="0">
              <a:latin typeface="Arial"/>
              <a:cs typeface="Arial"/>
            </a:endParaRPr>
          </a:p>
          <a:p>
            <a:pPr>
              <a:lnSpc>
                <a:spcPct val="100000"/>
              </a:lnSpc>
              <a:spcBef>
                <a:spcPts val="40"/>
              </a:spcBef>
            </a:pPr>
            <a:endParaRPr sz="3250" dirty="0">
              <a:latin typeface="Arial"/>
              <a:cs typeface="Arial"/>
            </a:endParaRPr>
          </a:p>
          <a:p>
            <a:pPr marL="12700" marR="26034">
              <a:lnSpc>
                <a:spcPct val="89600"/>
              </a:lnSpc>
            </a:pPr>
            <a:r>
              <a:rPr sz="2400" spc="-5" dirty="0">
                <a:solidFill>
                  <a:srgbClr val="FFFFFF"/>
                </a:solidFill>
                <a:latin typeface="Arial"/>
                <a:cs typeface="Arial"/>
              </a:rPr>
              <a:t>The ROC does not refer </a:t>
            </a:r>
            <a:r>
              <a:rPr sz="2400" dirty="0">
                <a:solidFill>
                  <a:srgbClr val="FFFFFF"/>
                </a:solidFill>
                <a:latin typeface="Arial"/>
                <a:cs typeface="Arial"/>
              </a:rPr>
              <a:t>to </a:t>
            </a:r>
            <a:r>
              <a:rPr sz="2400" spc="-5" dirty="0">
                <a:solidFill>
                  <a:srgbClr val="FFFFFF"/>
                </a:solidFill>
                <a:latin typeface="Arial"/>
                <a:cs typeface="Arial"/>
              </a:rPr>
              <a:t>those </a:t>
            </a:r>
            <a:r>
              <a:rPr sz="2400" spc="-10" dirty="0">
                <a:solidFill>
                  <a:srgbClr val="FFFFFF"/>
                </a:solidFill>
                <a:latin typeface="Arial"/>
                <a:cs typeface="Arial"/>
              </a:rPr>
              <a:t>living </a:t>
            </a:r>
            <a:r>
              <a:rPr sz="2400" spc="-5" dirty="0">
                <a:solidFill>
                  <a:srgbClr val="FFFFFF"/>
                </a:solidFill>
                <a:latin typeface="Arial"/>
                <a:cs typeface="Arial"/>
              </a:rPr>
              <a:t>in </a:t>
            </a:r>
            <a:r>
              <a:rPr sz="2400" spc="-10" dirty="0">
                <a:solidFill>
                  <a:srgbClr val="FFFFFF"/>
                </a:solidFill>
                <a:latin typeface="Arial"/>
                <a:cs typeface="Arial"/>
              </a:rPr>
              <a:t>Taiwan </a:t>
            </a:r>
            <a:r>
              <a:rPr sz="2400" spc="-5" dirty="0">
                <a:solidFill>
                  <a:srgbClr val="FFFFFF"/>
                </a:solidFill>
                <a:latin typeface="Arial"/>
                <a:cs typeface="Arial"/>
              </a:rPr>
              <a:t>as</a:t>
            </a:r>
            <a:r>
              <a:rPr sz="2400" spc="110" dirty="0">
                <a:solidFill>
                  <a:srgbClr val="FFFFFF"/>
                </a:solidFill>
                <a:latin typeface="Arial"/>
                <a:cs typeface="Arial"/>
              </a:rPr>
              <a:t> </a:t>
            </a:r>
            <a:r>
              <a:rPr sz="2400" dirty="0">
                <a:solidFill>
                  <a:srgbClr val="FFFFFF"/>
                </a:solidFill>
                <a:latin typeface="SimSun"/>
                <a:cs typeface="SimSun"/>
              </a:rPr>
              <a:t>华 侨 </a:t>
            </a:r>
            <a:r>
              <a:rPr sz="2400" spc="-5" dirty="0">
                <a:solidFill>
                  <a:srgbClr val="FFFFFF"/>
                </a:solidFill>
                <a:latin typeface="Arial"/>
                <a:cs typeface="Arial"/>
              </a:rPr>
              <a:t>(hua qiao) but use </a:t>
            </a:r>
            <a:r>
              <a:rPr sz="2400" dirty="0">
                <a:solidFill>
                  <a:srgbClr val="FFFFFF"/>
                </a:solidFill>
                <a:latin typeface="Arial"/>
                <a:cs typeface="Arial"/>
              </a:rPr>
              <a:t>the term for </a:t>
            </a:r>
            <a:r>
              <a:rPr sz="2400" spc="-5" dirty="0">
                <a:solidFill>
                  <a:srgbClr val="FFFFFF"/>
                </a:solidFill>
                <a:latin typeface="Arial"/>
                <a:cs typeface="Arial"/>
              </a:rPr>
              <a:t>all other overseas  Chinese.</a:t>
            </a:r>
            <a:endParaRPr sz="2400" dirty="0">
              <a:latin typeface="Arial"/>
              <a:cs typeface="Arial"/>
            </a:endParaRPr>
          </a:p>
          <a:p>
            <a:pPr>
              <a:lnSpc>
                <a:spcPct val="100000"/>
              </a:lnSpc>
              <a:spcBef>
                <a:spcPts val="20"/>
              </a:spcBef>
            </a:pPr>
            <a:endParaRPr sz="3250" dirty="0">
              <a:latin typeface="Arial"/>
              <a:cs typeface="Arial"/>
            </a:endParaRPr>
          </a:p>
          <a:p>
            <a:pPr marL="12700" marR="5080">
              <a:lnSpc>
                <a:spcPts val="2620"/>
              </a:lnSpc>
              <a:spcBef>
                <a:spcPts val="5"/>
              </a:spcBef>
            </a:pPr>
            <a:r>
              <a:rPr sz="2400" spc="-5" dirty="0">
                <a:solidFill>
                  <a:srgbClr val="FFFFFF"/>
                </a:solidFill>
                <a:latin typeface="Arial"/>
                <a:cs typeface="Arial"/>
              </a:rPr>
              <a:t>The Chinese of Hong Kong and Macao also referred </a:t>
            </a:r>
            <a:r>
              <a:rPr sz="2400" dirty="0">
                <a:solidFill>
                  <a:srgbClr val="FFFFFF"/>
                </a:solidFill>
                <a:latin typeface="Arial"/>
                <a:cs typeface="Arial"/>
              </a:rPr>
              <a:t>to  </a:t>
            </a:r>
            <a:r>
              <a:rPr sz="2400" spc="-5" dirty="0">
                <a:solidFill>
                  <a:srgbClr val="FFFFFF"/>
                </a:solidFill>
                <a:latin typeface="Arial"/>
                <a:cs typeface="Arial"/>
              </a:rPr>
              <a:t>themselves</a:t>
            </a:r>
            <a:r>
              <a:rPr sz="2400" dirty="0">
                <a:solidFill>
                  <a:srgbClr val="FFFFFF"/>
                </a:solidFill>
                <a:latin typeface="Arial"/>
                <a:cs typeface="Arial"/>
              </a:rPr>
              <a:t> </a:t>
            </a:r>
            <a:r>
              <a:rPr sz="2400" spc="-5" dirty="0">
                <a:solidFill>
                  <a:srgbClr val="FFFFFF"/>
                </a:solidFill>
                <a:latin typeface="Arial"/>
                <a:cs typeface="Arial"/>
              </a:rPr>
              <a:t>as</a:t>
            </a:r>
            <a:r>
              <a:rPr sz="2400" spc="-10" dirty="0">
                <a:solidFill>
                  <a:srgbClr val="FFFFFF"/>
                </a:solidFill>
                <a:latin typeface="Arial"/>
                <a:cs typeface="Arial"/>
              </a:rPr>
              <a:t> </a:t>
            </a:r>
            <a:r>
              <a:rPr sz="2400" dirty="0">
                <a:solidFill>
                  <a:srgbClr val="FFFFFF"/>
                </a:solidFill>
                <a:latin typeface="SimSun"/>
                <a:cs typeface="SimSun"/>
              </a:rPr>
              <a:t>华侨</a:t>
            </a:r>
            <a:r>
              <a:rPr sz="2400" spc="-530" dirty="0">
                <a:solidFill>
                  <a:srgbClr val="FFFFFF"/>
                </a:solidFill>
                <a:latin typeface="SimSun"/>
                <a:cs typeface="SimSun"/>
              </a:rPr>
              <a:t> </a:t>
            </a:r>
            <a:r>
              <a:rPr sz="2400" spc="-5" dirty="0">
                <a:solidFill>
                  <a:srgbClr val="FFFFFF"/>
                </a:solidFill>
                <a:latin typeface="Arial"/>
                <a:cs typeface="Arial"/>
              </a:rPr>
              <a:t>(hua qiao).</a:t>
            </a:r>
            <a:endParaRPr sz="24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68371" y="1368043"/>
            <a:ext cx="4814570" cy="452120"/>
          </a:xfrm>
          <a:prstGeom prst="rect">
            <a:avLst/>
          </a:prstGeom>
        </p:spPr>
        <p:txBody>
          <a:bodyPr vert="horz" wrap="square" lIns="0" tIns="12065" rIns="0" bIns="0" rtlCol="0">
            <a:spAutoFit/>
          </a:bodyPr>
          <a:lstStyle/>
          <a:p>
            <a:pPr marL="12700">
              <a:lnSpc>
                <a:spcPct val="100000"/>
              </a:lnSpc>
              <a:spcBef>
                <a:spcPts val="95"/>
              </a:spcBef>
            </a:pPr>
            <a:r>
              <a:rPr sz="2800" spc="-5" dirty="0"/>
              <a:t>Who</a:t>
            </a:r>
            <a:r>
              <a:rPr sz="2800" spc="-20" dirty="0"/>
              <a:t> </a:t>
            </a:r>
            <a:r>
              <a:rPr sz="2800" spc="-5" dirty="0"/>
              <a:t>are the </a:t>
            </a:r>
            <a:r>
              <a:rPr sz="2800" b="1" spc="5" dirty="0">
                <a:latin typeface="Microsoft JhengHei"/>
                <a:cs typeface="Microsoft JhengHei"/>
              </a:rPr>
              <a:t>华</a:t>
            </a:r>
            <a:r>
              <a:rPr sz="2800" b="1" spc="-5" dirty="0">
                <a:latin typeface="Microsoft JhengHei"/>
                <a:cs typeface="Microsoft JhengHei"/>
              </a:rPr>
              <a:t>侨</a:t>
            </a:r>
            <a:r>
              <a:rPr sz="2800" b="1" spc="80" dirty="0">
                <a:latin typeface="Microsoft JhengHei"/>
                <a:cs typeface="Microsoft JhengHei"/>
              </a:rPr>
              <a:t> </a:t>
            </a:r>
            <a:r>
              <a:rPr sz="2800" spc="-5" dirty="0"/>
              <a:t>(Hua</a:t>
            </a:r>
            <a:r>
              <a:rPr sz="2800" spc="5" dirty="0"/>
              <a:t> </a:t>
            </a:r>
            <a:r>
              <a:rPr sz="2800" spc="-5" dirty="0"/>
              <a:t>Qiao)?</a:t>
            </a:r>
            <a:endParaRPr sz="2800" dirty="0">
              <a:latin typeface="Microsoft JhengHei"/>
              <a:cs typeface="Microsoft JhengHei"/>
            </a:endParaRP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1678938" y="2158999"/>
            <a:ext cx="7388861" cy="3303597"/>
          </a:xfrm>
          <a:prstGeom prst="rect">
            <a:avLst/>
          </a:prstGeom>
        </p:spPr>
        <p:txBody>
          <a:bodyPr vert="horz" wrap="square" lIns="0" tIns="12700" rIns="0" bIns="0" rtlCol="0">
            <a:spAutoFit/>
          </a:bodyPr>
          <a:lstStyle/>
          <a:p>
            <a:pPr marL="354965" marR="163830" indent="-342900">
              <a:lnSpc>
                <a:spcPct val="100000"/>
              </a:lnSpc>
              <a:spcBef>
                <a:spcPts val="100"/>
              </a:spcBef>
              <a:buChar char="•"/>
              <a:tabLst>
                <a:tab pos="354965" algn="l"/>
                <a:tab pos="355600" algn="l"/>
              </a:tabLst>
            </a:pPr>
            <a:r>
              <a:rPr sz="2400" dirty="0">
                <a:solidFill>
                  <a:srgbClr val="FFFFFF"/>
                </a:solidFill>
                <a:latin typeface="Arial"/>
                <a:cs typeface="Arial"/>
              </a:rPr>
              <a:t>In </a:t>
            </a:r>
            <a:r>
              <a:rPr sz="2400" spc="-5" dirty="0">
                <a:solidFill>
                  <a:srgbClr val="FFFFFF"/>
                </a:solidFill>
                <a:latin typeface="Arial"/>
                <a:cs typeface="Arial"/>
              </a:rPr>
              <a:t>1997, Hong Kong was returned </a:t>
            </a:r>
            <a:r>
              <a:rPr sz="2400" dirty="0">
                <a:solidFill>
                  <a:srgbClr val="FFFFFF"/>
                </a:solidFill>
                <a:latin typeface="Arial"/>
                <a:cs typeface="Arial"/>
              </a:rPr>
              <a:t>to </a:t>
            </a:r>
            <a:r>
              <a:rPr sz="2400" spc="-10" dirty="0">
                <a:solidFill>
                  <a:srgbClr val="FFFFFF"/>
                </a:solidFill>
                <a:latin typeface="Arial"/>
                <a:cs typeface="Arial"/>
              </a:rPr>
              <a:t>People’s  Republic </a:t>
            </a:r>
            <a:r>
              <a:rPr sz="2400" spc="-5" dirty="0">
                <a:solidFill>
                  <a:srgbClr val="FFFFFF"/>
                </a:solidFill>
                <a:latin typeface="Arial"/>
                <a:cs typeface="Arial"/>
              </a:rPr>
              <a:t>of </a:t>
            </a:r>
            <a:r>
              <a:rPr sz="2400" spc="-10" dirty="0">
                <a:solidFill>
                  <a:srgbClr val="FFFFFF"/>
                </a:solidFill>
                <a:latin typeface="Arial"/>
                <a:cs typeface="Arial"/>
              </a:rPr>
              <a:t>China</a:t>
            </a:r>
            <a:r>
              <a:rPr sz="2400" spc="55" dirty="0">
                <a:solidFill>
                  <a:srgbClr val="FFFFFF"/>
                </a:solidFill>
                <a:latin typeface="Arial"/>
                <a:cs typeface="Arial"/>
              </a:rPr>
              <a:t> </a:t>
            </a:r>
            <a:r>
              <a:rPr sz="2400" spc="-5" dirty="0">
                <a:solidFill>
                  <a:srgbClr val="FFFFFF"/>
                </a:solidFill>
                <a:latin typeface="Arial"/>
                <a:cs typeface="Arial"/>
              </a:rPr>
              <a:t>(PRC)</a:t>
            </a:r>
            <a:endParaRPr sz="2400" dirty="0">
              <a:latin typeface="Arial"/>
              <a:cs typeface="Arial"/>
            </a:endParaRPr>
          </a:p>
          <a:p>
            <a:pPr>
              <a:lnSpc>
                <a:spcPct val="100000"/>
              </a:lnSpc>
              <a:spcBef>
                <a:spcPts val="30"/>
              </a:spcBef>
              <a:buClr>
                <a:srgbClr val="FFFFFF"/>
              </a:buClr>
              <a:buFont typeface="Arial"/>
              <a:buChar char="•"/>
            </a:pPr>
            <a:endParaRPr sz="3500" dirty="0">
              <a:latin typeface="Arial"/>
              <a:cs typeface="Arial"/>
            </a:endParaRPr>
          </a:p>
          <a:p>
            <a:pPr marL="354965" marR="5080" indent="-342900">
              <a:lnSpc>
                <a:spcPct val="100000"/>
              </a:lnSpc>
              <a:buChar char="•"/>
              <a:tabLst>
                <a:tab pos="354965" algn="l"/>
                <a:tab pos="355600" algn="l"/>
              </a:tabLst>
            </a:pPr>
            <a:r>
              <a:rPr sz="2400" spc="-5" dirty="0">
                <a:solidFill>
                  <a:srgbClr val="FFFFFF"/>
                </a:solidFill>
                <a:latin typeface="Arial"/>
                <a:cs typeface="Arial"/>
              </a:rPr>
              <a:t>The Chinese in Hong Kong wanted </a:t>
            </a:r>
            <a:r>
              <a:rPr sz="2400" dirty="0">
                <a:solidFill>
                  <a:srgbClr val="FFFFFF"/>
                </a:solidFill>
                <a:latin typeface="Arial"/>
                <a:cs typeface="Arial"/>
              </a:rPr>
              <a:t>to </a:t>
            </a:r>
            <a:r>
              <a:rPr sz="2400" spc="-5" dirty="0">
                <a:solidFill>
                  <a:srgbClr val="FFFFFF"/>
                </a:solidFill>
                <a:latin typeface="Arial"/>
                <a:cs typeface="Arial"/>
              </a:rPr>
              <a:t>retain</a:t>
            </a:r>
            <a:r>
              <a:rPr sz="2400" spc="30" dirty="0">
                <a:solidFill>
                  <a:srgbClr val="FFFFFF"/>
                </a:solidFill>
                <a:latin typeface="Arial"/>
                <a:cs typeface="Arial"/>
              </a:rPr>
              <a:t> </a:t>
            </a:r>
            <a:r>
              <a:rPr sz="2400" dirty="0">
                <a:solidFill>
                  <a:srgbClr val="FFFFFF"/>
                </a:solidFill>
                <a:latin typeface="SimSun"/>
                <a:cs typeface="SimSun"/>
              </a:rPr>
              <a:t>华 侨</a:t>
            </a:r>
            <a:r>
              <a:rPr sz="2400" spc="-555" dirty="0">
                <a:solidFill>
                  <a:srgbClr val="FFFFFF"/>
                </a:solidFill>
                <a:latin typeface="SimSun"/>
                <a:cs typeface="SimSun"/>
              </a:rPr>
              <a:t> </a:t>
            </a:r>
            <a:r>
              <a:rPr sz="2400" spc="-5" dirty="0">
                <a:solidFill>
                  <a:srgbClr val="FFFFFF"/>
                </a:solidFill>
                <a:latin typeface="Arial"/>
                <a:cs typeface="Arial"/>
              </a:rPr>
              <a:t>(hua qiao).</a:t>
            </a:r>
            <a:endParaRPr sz="2400" dirty="0">
              <a:latin typeface="Arial"/>
              <a:cs typeface="Arial"/>
            </a:endParaRPr>
          </a:p>
          <a:p>
            <a:pPr>
              <a:lnSpc>
                <a:spcPct val="100000"/>
              </a:lnSpc>
              <a:spcBef>
                <a:spcPts val="5"/>
              </a:spcBef>
              <a:buClr>
                <a:srgbClr val="FFFFFF"/>
              </a:buClr>
              <a:buFont typeface="Arial"/>
              <a:buChar char="•"/>
            </a:pPr>
            <a:endParaRPr sz="3600" dirty="0">
              <a:latin typeface="Arial"/>
              <a:cs typeface="Arial"/>
            </a:endParaRPr>
          </a:p>
          <a:p>
            <a:pPr marL="354965" marR="521970" indent="-342900">
              <a:lnSpc>
                <a:spcPts val="2860"/>
              </a:lnSpc>
              <a:buChar char="•"/>
              <a:tabLst>
                <a:tab pos="354965" algn="l"/>
                <a:tab pos="355600" algn="l"/>
              </a:tabLst>
            </a:pPr>
            <a:r>
              <a:rPr sz="2400" spc="-5" dirty="0">
                <a:solidFill>
                  <a:srgbClr val="FFFFFF"/>
                </a:solidFill>
                <a:latin typeface="Arial"/>
                <a:cs typeface="Arial"/>
              </a:rPr>
              <a:t>P.R.C.</a:t>
            </a:r>
            <a:r>
              <a:rPr sz="2400" spc="-20" dirty="0">
                <a:solidFill>
                  <a:srgbClr val="FFFFFF"/>
                </a:solidFill>
                <a:latin typeface="Arial"/>
                <a:cs typeface="Arial"/>
              </a:rPr>
              <a:t> </a:t>
            </a:r>
            <a:r>
              <a:rPr sz="2400" spc="-5" dirty="0">
                <a:solidFill>
                  <a:srgbClr val="FFFFFF"/>
                </a:solidFill>
                <a:latin typeface="Arial"/>
                <a:cs typeface="Arial"/>
              </a:rPr>
              <a:t>refers</a:t>
            </a:r>
            <a:r>
              <a:rPr sz="2400" spc="-20" dirty="0">
                <a:solidFill>
                  <a:srgbClr val="FFFFFF"/>
                </a:solidFill>
                <a:latin typeface="Arial"/>
                <a:cs typeface="Arial"/>
              </a:rPr>
              <a:t> </a:t>
            </a:r>
            <a:r>
              <a:rPr sz="2400" dirty="0">
                <a:solidFill>
                  <a:srgbClr val="FFFFFF"/>
                </a:solidFill>
                <a:latin typeface="Arial"/>
                <a:cs typeface="Arial"/>
              </a:rPr>
              <a:t>to</a:t>
            </a:r>
            <a:r>
              <a:rPr sz="2400" spc="-10" dirty="0">
                <a:solidFill>
                  <a:srgbClr val="FFFFFF"/>
                </a:solidFill>
                <a:latin typeface="Arial"/>
                <a:cs typeface="Arial"/>
              </a:rPr>
              <a:t> </a:t>
            </a:r>
            <a:r>
              <a:rPr sz="2400" spc="-5" dirty="0">
                <a:solidFill>
                  <a:srgbClr val="FFFFFF"/>
                </a:solidFill>
                <a:latin typeface="Arial"/>
                <a:cs typeface="Arial"/>
              </a:rPr>
              <a:t>them as</a:t>
            </a:r>
            <a:r>
              <a:rPr sz="2400" dirty="0">
                <a:solidFill>
                  <a:srgbClr val="FFFFFF"/>
                </a:solidFill>
                <a:latin typeface="Arial"/>
                <a:cs typeface="Arial"/>
              </a:rPr>
              <a:t> </a:t>
            </a:r>
            <a:r>
              <a:rPr sz="2400" dirty="0">
                <a:solidFill>
                  <a:srgbClr val="FFFFFF"/>
                </a:solidFill>
                <a:latin typeface="SimSun"/>
                <a:cs typeface="SimSun"/>
              </a:rPr>
              <a:t>同胞</a:t>
            </a:r>
            <a:r>
              <a:rPr sz="2400" spc="-540" dirty="0">
                <a:solidFill>
                  <a:srgbClr val="FFFFFF"/>
                </a:solidFill>
                <a:latin typeface="SimSun"/>
                <a:cs typeface="SimSun"/>
              </a:rPr>
              <a:t> </a:t>
            </a:r>
            <a:r>
              <a:rPr sz="2400" spc="-5" dirty="0">
                <a:solidFill>
                  <a:srgbClr val="FFFFFF"/>
                </a:solidFill>
                <a:latin typeface="Arial"/>
                <a:cs typeface="Arial"/>
              </a:rPr>
              <a:t>(tong</a:t>
            </a:r>
            <a:r>
              <a:rPr sz="2400" dirty="0">
                <a:solidFill>
                  <a:srgbClr val="FFFFFF"/>
                </a:solidFill>
                <a:latin typeface="Arial"/>
                <a:cs typeface="Arial"/>
              </a:rPr>
              <a:t> </a:t>
            </a:r>
            <a:r>
              <a:rPr sz="2400" spc="-5" dirty="0">
                <a:solidFill>
                  <a:srgbClr val="FFFFFF"/>
                </a:solidFill>
                <a:latin typeface="Arial"/>
                <a:cs typeface="Arial"/>
              </a:rPr>
              <a:t>bao)</a:t>
            </a:r>
            <a:r>
              <a:rPr sz="2400" spc="10" dirty="0">
                <a:solidFill>
                  <a:srgbClr val="FFFFFF"/>
                </a:solidFill>
                <a:latin typeface="Arial"/>
                <a:cs typeface="Arial"/>
              </a:rPr>
              <a:t> </a:t>
            </a:r>
            <a:r>
              <a:rPr sz="2400" spc="-5" dirty="0">
                <a:solidFill>
                  <a:srgbClr val="FFFFFF"/>
                </a:solidFill>
                <a:latin typeface="Arial"/>
                <a:cs typeface="Arial"/>
              </a:rPr>
              <a:t>or  compatriot.</a:t>
            </a:r>
            <a:endParaRPr sz="24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083" rIns="0" bIns="0" rtlCol="0">
            <a:spAutoFit/>
          </a:bodyPr>
          <a:lstStyle/>
          <a:p>
            <a:pPr marL="1731010" marR="5080" indent="-544195">
              <a:lnSpc>
                <a:spcPct val="100000"/>
              </a:lnSpc>
              <a:spcBef>
                <a:spcPts val="95"/>
              </a:spcBef>
            </a:pPr>
            <a:r>
              <a:rPr sz="2800" spc="-10" dirty="0"/>
              <a:t>Do </a:t>
            </a:r>
            <a:r>
              <a:rPr sz="2800" spc="-5" dirty="0"/>
              <a:t>overseas Chinese meet the  elements of a diaspora?</a:t>
            </a:r>
            <a:endParaRPr sz="280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2821938" y="2543046"/>
            <a:ext cx="2616835" cy="2219960"/>
          </a:xfrm>
          <a:prstGeom prst="rect">
            <a:avLst/>
          </a:prstGeom>
        </p:spPr>
        <p:txBody>
          <a:bodyPr vert="horz" wrap="square" lIns="0" tIns="85725" rIns="0" bIns="0" rtlCol="0">
            <a:spAutoFit/>
          </a:bodyPr>
          <a:lstStyle/>
          <a:p>
            <a:pPr marL="621665" indent="-609600">
              <a:lnSpc>
                <a:spcPct val="100000"/>
              </a:lnSpc>
              <a:spcBef>
                <a:spcPts val="675"/>
              </a:spcBef>
              <a:buAutoNum type="arabicPeriod"/>
              <a:tabLst>
                <a:tab pos="621665" algn="l"/>
                <a:tab pos="622300" algn="l"/>
              </a:tabLst>
            </a:pPr>
            <a:r>
              <a:rPr sz="2400" dirty="0">
                <a:solidFill>
                  <a:srgbClr val="FFFFFF"/>
                </a:solidFill>
                <a:latin typeface="Arial"/>
                <a:cs typeface="Arial"/>
              </a:rPr>
              <a:t>A</a:t>
            </a:r>
            <a:r>
              <a:rPr sz="2400" spc="-20" dirty="0">
                <a:solidFill>
                  <a:srgbClr val="FFFFFF"/>
                </a:solidFill>
                <a:latin typeface="Arial"/>
                <a:cs typeface="Arial"/>
              </a:rPr>
              <a:t> </a:t>
            </a:r>
            <a:r>
              <a:rPr sz="2400" spc="-5" dirty="0">
                <a:solidFill>
                  <a:srgbClr val="FFFFFF"/>
                </a:solidFill>
                <a:latin typeface="Arial"/>
                <a:cs typeface="Arial"/>
              </a:rPr>
              <a:t>people</a:t>
            </a:r>
            <a:endParaRPr sz="2400" dirty="0">
              <a:latin typeface="Arial"/>
              <a:cs typeface="Arial"/>
            </a:endParaRPr>
          </a:p>
          <a:p>
            <a:pPr marL="622300" indent="-609600">
              <a:lnSpc>
                <a:spcPct val="100000"/>
              </a:lnSpc>
              <a:spcBef>
                <a:spcPts val="575"/>
              </a:spcBef>
              <a:buAutoNum type="arabicPeriod"/>
              <a:tabLst>
                <a:tab pos="621665" algn="l"/>
                <a:tab pos="622300" algn="l"/>
              </a:tabLst>
            </a:pPr>
            <a:r>
              <a:rPr sz="2400" spc="-5" dirty="0">
                <a:solidFill>
                  <a:srgbClr val="FFFFFF"/>
                </a:solidFill>
                <a:latin typeface="Arial"/>
                <a:cs typeface="Arial"/>
              </a:rPr>
              <a:t>Shared</a:t>
            </a:r>
            <a:r>
              <a:rPr sz="2400" spc="-60" dirty="0">
                <a:solidFill>
                  <a:srgbClr val="FFFFFF"/>
                </a:solidFill>
                <a:latin typeface="Arial"/>
                <a:cs typeface="Arial"/>
              </a:rPr>
              <a:t> </a:t>
            </a:r>
            <a:r>
              <a:rPr sz="2400" spc="-5" dirty="0">
                <a:solidFill>
                  <a:srgbClr val="FFFFFF"/>
                </a:solidFill>
                <a:latin typeface="Arial"/>
                <a:cs typeface="Arial"/>
              </a:rPr>
              <a:t>culture</a:t>
            </a:r>
            <a:endParaRPr sz="2400" dirty="0">
              <a:latin typeface="Arial"/>
              <a:cs typeface="Arial"/>
            </a:endParaRPr>
          </a:p>
          <a:p>
            <a:pPr marL="622300" indent="-609600">
              <a:lnSpc>
                <a:spcPct val="100000"/>
              </a:lnSpc>
              <a:spcBef>
                <a:spcPts val="575"/>
              </a:spcBef>
              <a:buAutoNum type="arabicPeriod"/>
              <a:tabLst>
                <a:tab pos="621665" algn="l"/>
                <a:tab pos="622300" algn="l"/>
              </a:tabLst>
            </a:pPr>
            <a:r>
              <a:rPr sz="2400" spc="-5" dirty="0">
                <a:solidFill>
                  <a:srgbClr val="FFFFFF"/>
                </a:solidFill>
                <a:latin typeface="Arial"/>
                <a:cs typeface="Arial"/>
              </a:rPr>
              <a:t>Homeland</a:t>
            </a:r>
            <a:endParaRPr sz="2400" dirty="0">
              <a:latin typeface="Arial"/>
              <a:cs typeface="Arial"/>
            </a:endParaRPr>
          </a:p>
          <a:p>
            <a:pPr marL="622300" indent="-609600">
              <a:lnSpc>
                <a:spcPct val="100000"/>
              </a:lnSpc>
              <a:spcBef>
                <a:spcPts val="575"/>
              </a:spcBef>
              <a:buAutoNum type="arabicPeriod"/>
              <a:tabLst>
                <a:tab pos="621665" algn="l"/>
                <a:tab pos="622300" algn="l"/>
              </a:tabLst>
            </a:pPr>
            <a:r>
              <a:rPr sz="2400" spc="-10" dirty="0">
                <a:solidFill>
                  <a:srgbClr val="FFFFFF"/>
                </a:solidFill>
                <a:latin typeface="Arial"/>
                <a:cs typeface="Arial"/>
              </a:rPr>
              <a:t>Exiled</a:t>
            </a:r>
            <a:endParaRPr sz="2400" dirty="0">
              <a:latin typeface="Arial"/>
              <a:cs typeface="Arial"/>
            </a:endParaRPr>
          </a:p>
          <a:p>
            <a:pPr marL="622300" indent="-609600">
              <a:lnSpc>
                <a:spcPct val="100000"/>
              </a:lnSpc>
              <a:spcBef>
                <a:spcPts val="580"/>
              </a:spcBef>
              <a:buAutoNum type="arabicPeriod"/>
              <a:tabLst>
                <a:tab pos="621665" algn="l"/>
                <a:tab pos="622300" algn="l"/>
              </a:tabLst>
            </a:pPr>
            <a:r>
              <a:rPr sz="2400" spc="-5" dirty="0">
                <a:solidFill>
                  <a:srgbClr val="FFFFFF"/>
                </a:solidFill>
                <a:latin typeface="Arial"/>
                <a:cs typeface="Arial"/>
              </a:rPr>
              <a:t>Return</a:t>
            </a:r>
            <a:endParaRPr sz="2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090" y="1811527"/>
            <a:ext cx="4264660" cy="1001394"/>
          </a:xfrm>
          <a:prstGeom prst="rect">
            <a:avLst/>
          </a:prstGeom>
        </p:spPr>
        <p:txBody>
          <a:bodyPr vert="horz" wrap="square" lIns="0" tIns="12700" rIns="0" bIns="0" rtlCol="0">
            <a:spAutoFit/>
          </a:bodyPr>
          <a:lstStyle/>
          <a:p>
            <a:pPr marL="12700" marR="5080" indent="519430">
              <a:lnSpc>
                <a:spcPct val="100000"/>
              </a:lnSpc>
              <a:spcBef>
                <a:spcPts val="100"/>
              </a:spcBef>
            </a:pPr>
            <a:r>
              <a:rPr spc="-5" dirty="0"/>
              <a:t>Is there </a:t>
            </a:r>
            <a:r>
              <a:rPr dirty="0"/>
              <a:t>a </a:t>
            </a:r>
            <a:r>
              <a:rPr spc="-5" dirty="0"/>
              <a:t>working  definition of</a:t>
            </a:r>
            <a:r>
              <a:rPr spc="-100" dirty="0"/>
              <a:t> </a:t>
            </a:r>
            <a:r>
              <a:rPr spc="-5" dirty="0"/>
              <a:t>“diaspora?”</a:t>
            </a: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2821938" y="3228846"/>
            <a:ext cx="4686300" cy="1781175"/>
          </a:xfrm>
          <a:prstGeom prst="rect">
            <a:avLst/>
          </a:prstGeom>
        </p:spPr>
        <p:txBody>
          <a:bodyPr vert="horz" wrap="square" lIns="0" tIns="85725" rIns="0" bIns="0" rtlCol="0">
            <a:spAutoFit/>
          </a:bodyPr>
          <a:lstStyle/>
          <a:p>
            <a:pPr marL="354965" indent="-342900">
              <a:lnSpc>
                <a:spcPct val="100000"/>
              </a:lnSpc>
              <a:spcBef>
                <a:spcPts val="675"/>
              </a:spcBef>
              <a:buChar char="•"/>
              <a:tabLst>
                <a:tab pos="354965" algn="l"/>
                <a:tab pos="355600" algn="l"/>
              </a:tabLst>
            </a:pPr>
            <a:r>
              <a:rPr sz="2400" spc="-5" dirty="0">
                <a:solidFill>
                  <a:srgbClr val="FFFFFF"/>
                </a:solidFill>
                <a:latin typeface="Arial"/>
                <a:cs typeface="Arial"/>
              </a:rPr>
              <a:t>No</a:t>
            </a:r>
            <a:r>
              <a:rPr sz="2400" spc="-15" dirty="0">
                <a:solidFill>
                  <a:srgbClr val="FFFFFF"/>
                </a:solidFill>
                <a:latin typeface="Arial"/>
                <a:cs typeface="Arial"/>
              </a:rPr>
              <a:t> </a:t>
            </a:r>
            <a:r>
              <a:rPr sz="2400" spc="-5" dirty="0">
                <a:solidFill>
                  <a:srgbClr val="FFFFFF"/>
                </a:solidFill>
                <a:latin typeface="Arial"/>
                <a:cs typeface="Arial"/>
              </a:rPr>
              <a:t>consensus</a:t>
            </a:r>
            <a:endParaRPr sz="2400">
              <a:latin typeface="Arial"/>
              <a:cs typeface="Arial"/>
            </a:endParaRPr>
          </a:p>
          <a:p>
            <a:pPr marL="355600" indent="-342900">
              <a:lnSpc>
                <a:spcPct val="100000"/>
              </a:lnSpc>
              <a:spcBef>
                <a:spcPts val="575"/>
              </a:spcBef>
              <a:buChar char="•"/>
              <a:tabLst>
                <a:tab pos="354965" algn="l"/>
                <a:tab pos="355600" algn="l"/>
              </a:tabLst>
            </a:pPr>
            <a:r>
              <a:rPr sz="2400" spc="-5" dirty="0">
                <a:solidFill>
                  <a:srgbClr val="FFFFFF"/>
                </a:solidFill>
                <a:latin typeface="Arial"/>
                <a:cs typeface="Arial"/>
              </a:rPr>
              <a:t>Can refer </a:t>
            </a:r>
            <a:r>
              <a:rPr sz="2400" dirty="0">
                <a:solidFill>
                  <a:srgbClr val="FFFFFF"/>
                </a:solidFill>
                <a:latin typeface="Arial"/>
                <a:cs typeface="Arial"/>
              </a:rPr>
              <a:t>to </a:t>
            </a:r>
            <a:r>
              <a:rPr sz="2400" spc="-5" dirty="0">
                <a:solidFill>
                  <a:srgbClr val="FFFFFF"/>
                </a:solidFill>
                <a:latin typeface="Arial"/>
                <a:cs typeface="Arial"/>
              </a:rPr>
              <a:t>any social</a:t>
            </a:r>
            <a:r>
              <a:rPr sz="2400" spc="-45" dirty="0">
                <a:solidFill>
                  <a:srgbClr val="FFFFFF"/>
                </a:solidFill>
                <a:latin typeface="Arial"/>
                <a:cs typeface="Arial"/>
              </a:rPr>
              <a:t> </a:t>
            </a:r>
            <a:r>
              <a:rPr sz="2400" spc="-5" dirty="0">
                <a:solidFill>
                  <a:srgbClr val="FFFFFF"/>
                </a:solidFill>
                <a:latin typeface="Arial"/>
                <a:cs typeface="Arial"/>
              </a:rPr>
              <a:t>grouping</a:t>
            </a:r>
            <a:endParaRPr sz="2400">
              <a:latin typeface="Arial"/>
              <a:cs typeface="Arial"/>
            </a:endParaRPr>
          </a:p>
          <a:p>
            <a:pPr marL="354965" indent="-342900">
              <a:lnSpc>
                <a:spcPct val="100000"/>
              </a:lnSpc>
              <a:spcBef>
                <a:spcPts val="575"/>
              </a:spcBef>
              <a:buChar char="•"/>
              <a:tabLst>
                <a:tab pos="354965" algn="l"/>
                <a:tab pos="355600" algn="l"/>
              </a:tabLst>
            </a:pPr>
            <a:r>
              <a:rPr sz="2400" spc="-5" dirty="0">
                <a:solidFill>
                  <a:srgbClr val="FFFFFF"/>
                </a:solidFill>
                <a:latin typeface="Arial"/>
                <a:cs typeface="Arial"/>
              </a:rPr>
              <a:t>Replaces “minority”</a:t>
            </a:r>
            <a:r>
              <a:rPr sz="2400" spc="5" dirty="0">
                <a:solidFill>
                  <a:srgbClr val="FFFFFF"/>
                </a:solidFill>
                <a:latin typeface="Arial"/>
                <a:cs typeface="Arial"/>
              </a:rPr>
              <a:t> </a:t>
            </a:r>
            <a:r>
              <a:rPr sz="2400" spc="-5" dirty="0">
                <a:solidFill>
                  <a:srgbClr val="FFFFFF"/>
                </a:solidFill>
                <a:latin typeface="Arial"/>
                <a:cs typeface="Arial"/>
              </a:rPr>
              <a:t>discourse</a:t>
            </a:r>
            <a:endParaRPr sz="2400">
              <a:latin typeface="Arial"/>
              <a:cs typeface="Arial"/>
            </a:endParaRPr>
          </a:p>
          <a:p>
            <a:pPr marL="354965" indent="-342900">
              <a:lnSpc>
                <a:spcPct val="100000"/>
              </a:lnSpc>
              <a:spcBef>
                <a:spcPts val="575"/>
              </a:spcBef>
              <a:buChar char="•"/>
              <a:tabLst>
                <a:tab pos="354965" algn="l"/>
                <a:tab pos="355600" algn="l"/>
              </a:tabLst>
            </a:pPr>
            <a:r>
              <a:rPr sz="2400" spc="-5" dirty="0">
                <a:solidFill>
                  <a:srgbClr val="FFFFFF"/>
                </a:solidFill>
                <a:latin typeface="Arial"/>
                <a:cs typeface="Arial"/>
              </a:rPr>
              <a:t>Metaphor</a:t>
            </a:r>
            <a:endParaRPr sz="24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6683" y="1514347"/>
            <a:ext cx="6297930" cy="1671320"/>
          </a:xfrm>
          <a:prstGeom prst="rect">
            <a:avLst/>
          </a:prstGeom>
        </p:spPr>
        <p:txBody>
          <a:bodyPr vert="horz" wrap="square" lIns="0" tIns="12700" rIns="0" bIns="0" rtlCol="0">
            <a:spAutoFit/>
          </a:bodyPr>
          <a:lstStyle/>
          <a:p>
            <a:pPr marL="12700" marR="5080" algn="ctr">
              <a:lnSpc>
                <a:spcPct val="100000"/>
              </a:lnSpc>
              <a:spcBef>
                <a:spcPts val="100"/>
              </a:spcBef>
            </a:pPr>
            <a:r>
              <a:rPr sz="3600" spc="-5" dirty="0"/>
              <a:t>If there </a:t>
            </a:r>
            <a:r>
              <a:rPr sz="3600" dirty="0"/>
              <a:t>is no </a:t>
            </a:r>
            <a:r>
              <a:rPr sz="3600" spc="-5" dirty="0"/>
              <a:t>true definition </a:t>
            </a:r>
            <a:r>
              <a:rPr sz="3600" dirty="0"/>
              <a:t>of</a:t>
            </a:r>
            <a:r>
              <a:rPr sz="3600" spc="-65" dirty="0"/>
              <a:t> </a:t>
            </a:r>
            <a:r>
              <a:rPr sz="3600" dirty="0"/>
              <a:t>a  diaspora,</a:t>
            </a:r>
            <a:endParaRPr sz="3600"/>
          </a:p>
          <a:p>
            <a:pPr marL="1270" algn="ctr">
              <a:lnSpc>
                <a:spcPct val="100000"/>
              </a:lnSpc>
            </a:pPr>
            <a:r>
              <a:rPr sz="3600" dirty="0"/>
              <a:t>why does it</a:t>
            </a:r>
            <a:r>
              <a:rPr sz="3600" spc="-70" dirty="0"/>
              <a:t> </a:t>
            </a:r>
            <a:r>
              <a:rPr sz="3600" spc="-5" dirty="0"/>
              <a:t>matter?</a:t>
            </a:r>
            <a:endParaRPr sz="360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1297939" y="3733900"/>
            <a:ext cx="7109459" cy="2098010"/>
          </a:xfrm>
          <a:prstGeom prst="rect">
            <a:avLst/>
          </a:prstGeom>
        </p:spPr>
        <p:txBody>
          <a:bodyPr vert="horz" wrap="square" lIns="0" tIns="60960" rIns="0" bIns="0" rtlCol="0">
            <a:spAutoFit/>
          </a:bodyPr>
          <a:lstStyle/>
          <a:p>
            <a:pPr marL="355600" indent="-342900">
              <a:lnSpc>
                <a:spcPct val="100000"/>
              </a:lnSpc>
              <a:spcBef>
                <a:spcPts val="480"/>
              </a:spcBef>
              <a:buChar char="•"/>
              <a:tabLst>
                <a:tab pos="354965" algn="l"/>
                <a:tab pos="355600" algn="l"/>
              </a:tabLst>
            </a:pPr>
            <a:r>
              <a:rPr sz="3200" spc="-5" dirty="0">
                <a:solidFill>
                  <a:srgbClr val="C00000"/>
                </a:solidFill>
                <a:latin typeface="Arial"/>
                <a:cs typeface="Arial"/>
              </a:rPr>
              <a:t>Diaspora as </a:t>
            </a:r>
            <a:r>
              <a:rPr sz="3200" dirty="0">
                <a:solidFill>
                  <a:srgbClr val="C00000"/>
                </a:solidFill>
                <a:latin typeface="Arial"/>
                <a:cs typeface="Arial"/>
              </a:rPr>
              <a:t>a </a:t>
            </a:r>
            <a:r>
              <a:rPr sz="3200" spc="-5" dirty="0">
                <a:solidFill>
                  <a:srgbClr val="C00000"/>
                </a:solidFill>
                <a:latin typeface="Arial"/>
                <a:cs typeface="Arial"/>
              </a:rPr>
              <a:t>descriptive</a:t>
            </a:r>
            <a:r>
              <a:rPr sz="3200" spc="-85" dirty="0">
                <a:solidFill>
                  <a:srgbClr val="C00000"/>
                </a:solidFill>
                <a:latin typeface="Arial"/>
                <a:cs typeface="Arial"/>
              </a:rPr>
              <a:t> </a:t>
            </a:r>
            <a:r>
              <a:rPr sz="3200" spc="-5" dirty="0">
                <a:solidFill>
                  <a:srgbClr val="C00000"/>
                </a:solidFill>
                <a:latin typeface="Arial"/>
                <a:cs typeface="Arial"/>
              </a:rPr>
              <a:t>term</a:t>
            </a:r>
            <a:endParaRPr sz="3200" dirty="0">
              <a:solidFill>
                <a:srgbClr val="C00000"/>
              </a:solidFill>
              <a:latin typeface="Arial"/>
              <a:cs typeface="Arial"/>
            </a:endParaRPr>
          </a:p>
          <a:p>
            <a:pPr marL="354965" indent="-342900">
              <a:lnSpc>
                <a:spcPct val="100000"/>
              </a:lnSpc>
              <a:spcBef>
                <a:spcPts val="385"/>
              </a:spcBef>
              <a:buChar char="•"/>
              <a:tabLst>
                <a:tab pos="354965" algn="l"/>
                <a:tab pos="355600" algn="l"/>
              </a:tabLst>
            </a:pPr>
            <a:r>
              <a:rPr sz="3200" spc="-5" dirty="0">
                <a:solidFill>
                  <a:srgbClr val="C00000"/>
                </a:solidFill>
                <a:latin typeface="Arial"/>
                <a:cs typeface="Arial"/>
              </a:rPr>
              <a:t>Diaspora as </a:t>
            </a:r>
            <a:r>
              <a:rPr sz="3200" dirty="0">
                <a:solidFill>
                  <a:srgbClr val="C00000"/>
                </a:solidFill>
                <a:latin typeface="Arial"/>
                <a:cs typeface="Arial"/>
              </a:rPr>
              <a:t>a</a:t>
            </a:r>
            <a:r>
              <a:rPr sz="3200" spc="-55" dirty="0">
                <a:solidFill>
                  <a:srgbClr val="C00000"/>
                </a:solidFill>
                <a:latin typeface="Arial"/>
                <a:cs typeface="Arial"/>
              </a:rPr>
              <a:t> </a:t>
            </a:r>
            <a:r>
              <a:rPr sz="3200" spc="-5" dirty="0">
                <a:solidFill>
                  <a:srgbClr val="C00000"/>
                </a:solidFill>
                <a:latin typeface="Arial"/>
                <a:cs typeface="Arial"/>
              </a:rPr>
              <a:t>paradigm</a:t>
            </a:r>
            <a:endParaRPr sz="3200" dirty="0">
              <a:solidFill>
                <a:srgbClr val="C00000"/>
              </a:solidFill>
              <a:latin typeface="Arial"/>
              <a:cs typeface="Arial"/>
            </a:endParaRPr>
          </a:p>
          <a:p>
            <a:pPr marL="354965" marR="5080" indent="-342900">
              <a:lnSpc>
                <a:spcPts val="3460"/>
              </a:lnSpc>
              <a:spcBef>
                <a:spcPts val="815"/>
              </a:spcBef>
              <a:buChar char="•"/>
              <a:tabLst>
                <a:tab pos="354965" algn="l"/>
                <a:tab pos="355600" algn="l"/>
              </a:tabLst>
            </a:pPr>
            <a:r>
              <a:rPr sz="3200" spc="-5" dirty="0">
                <a:solidFill>
                  <a:srgbClr val="C00000"/>
                </a:solidFill>
                <a:latin typeface="Arial"/>
                <a:cs typeface="Arial"/>
              </a:rPr>
              <a:t>Diaspora as an explanatory model</a:t>
            </a:r>
            <a:r>
              <a:rPr sz="3200" spc="-110" dirty="0">
                <a:solidFill>
                  <a:srgbClr val="C00000"/>
                </a:solidFill>
                <a:latin typeface="Arial"/>
                <a:cs typeface="Arial"/>
              </a:rPr>
              <a:t> </a:t>
            </a:r>
            <a:r>
              <a:rPr sz="3200" spc="-5" dirty="0">
                <a:solidFill>
                  <a:srgbClr val="C00000"/>
                </a:solidFill>
                <a:latin typeface="Arial"/>
                <a:cs typeface="Arial"/>
              </a:rPr>
              <a:t>for  social</a:t>
            </a:r>
            <a:r>
              <a:rPr sz="3200" spc="-35" dirty="0">
                <a:solidFill>
                  <a:srgbClr val="C00000"/>
                </a:solidFill>
                <a:latin typeface="Arial"/>
                <a:cs typeface="Arial"/>
              </a:rPr>
              <a:t> </a:t>
            </a:r>
            <a:r>
              <a:rPr sz="3200" spc="-10" dirty="0">
                <a:solidFill>
                  <a:srgbClr val="C00000"/>
                </a:solidFill>
                <a:latin typeface="Arial"/>
                <a:cs typeface="Arial"/>
              </a:rPr>
              <a:t>phenomena</a:t>
            </a:r>
            <a:endParaRPr sz="3200" dirty="0">
              <a:solidFill>
                <a:srgbClr val="C00000"/>
              </a:solidFill>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1646" y="1145539"/>
            <a:ext cx="4512310" cy="756920"/>
          </a:xfrm>
          <a:prstGeom prst="rect">
            <a:avLst/>
          </a:prstGeom>
        </p:spPr>
        <p:txBody>
          <a:bodyPr vert="horz" wrap="square" lIns="0" tIns="12700" rIns="0" bIns="0" rtlCol="0">
            <a:spAutoFit/>
          </a:bodyPr>
          <a:lstStyle/>
          <a:p>
            <a:pPr marL="12700" marR="5080" indent="601980">
              <a:lnSpc>
                <a:spcPct val="100000"/>
              </a:lnSpc>
              <a:spcBef>
                <a:spcPts val="100"/>
              </a:spcBef>
            </a:pPr>
            <a:r>
              <a:rPr sz="2400" spc="-5" dirty="0"/>
              <a:t>Do diaspora populations  have </a:t>
            </a:r>
            <a:r>
              <a:rPr sz="2400" dirty="0"/>
              <a:t>to </a:t>
            </a:r>
            <a:r>
              <a:rPr sz="2400" spc="-5" dirty="0"/>
              <a:t>meet all of </a:t>
            </a:r>
            <a:r>
              <a:rPr sz="2400" dirty="0"/>
              <a:t>the</a:t>
            </a:r>
            <a:r>
              <a:rPr sz="2400" spc="-55" dirty="0"/>
              <a:t> </a:t>
            </a:r>
            <a:r>
              <a:rPr sz="2400" spc="-5" dirty="0"/>
              <a:t>elements?</a:t>
            </a:r>
            <a:endParaRPr sz="240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1447800" y="2743200"/>
            <a:ext cx="7388861" cy="2728952"/>
          </a:xfrm>
          <a:prstGeom prst="rect">
            <a:avLst/>
          </a:prstGeom>
        </p:spPr>
        <p:txBody>
          <a:bodyPr vert="horz" wrap="square" lIns="0" tIns="12700" rIns="0" bIns="0" rtlCol="0">
            <a:spAutoFit/>
          </a:bodyPr>
          <a:lstStyle/>
          <a:p>
            <a:pPr marL="65405" marR="56515" algn="ctr">
              <a:lnSpc>
                <a:spcPct val="100000"/>
              </a:lnSpc>
              <a:spcBef>
                <a:spcPts val="100"/>
              </a:spcBef>
            </a:pPr>
            <a:r>
              <a:rPr sz="2400" spc="-5" dirty="0">
                <a:solidFill>
                  <a:srgbClr val="FFFFFF"/>
                </a:solidFill>
                <a:latin typeface="Arial"/>
                <a:cs typeface="Arial"/>
              </a:rPr>
              <a:t>“(M)etaphoric designations </a:t>
            </a:r>
            <a:r>
              <a:rPr sz="2400" dirty="0">
                <a:solidFill>
                  <a:srgbClr val="FFFFFF"/>
                </a:solidFill>
                <a:latin typeface="Arial"/>
                <a:cs typeface="Arial"/>
              </a:rPr>
              <a:t>for </a:t>
            </a:r>
            <a:r>
              <a:rPr sz="2400" spc="-5" dirty="0">
                <a:solidFill>
                  <a:srgbClr val="FFFFFF"/>
                </a:solidFill>
                <a:latin typeface="Arial"/>
                <a:cs typeface="Arial"/>
              </a:rPr>
              <a:t>several  categories of people—expatriates,  </a:t>
            </a:r>
            <a:r>
              <a:rPr sz="2400" spc="-10" dirty="0">
                <a:solidFill>
                  <a:srgbClr val="FFFFFF"/>
                </a:solidFill>
                <a:latin typeface="Arial"/>
                <a:cs typeface="Arial"/>
              </a:rPr>
              <a:t>expellees, </a:t>
            </a:r>
            <a:r>
              <a:rPr sz="2400" spc="-5" dirty="0">
                <a:solidFill>
                  <a:srgbClr val="FFFFFF"/>
                </a:solidFill>
                <a:latin typeface="Arial"/>
                <a:cs typeface="Arial"/>
              </a:rPr>
              <a:t>political refugees, </a:t>
            </a:r>
            <a:r>
              <a:rPr sz="2400" spc="-10" dirty="0">
                <a:solidFill>
                  <a:srgbClr val="FFFFFF"/>
                </a:solidFill>
                <a:latin typeface="Arial"/>
                <a:cs typeface="Arial"/>
              </a:rPr>
              <a:t>alien  </a:t>
            </a:r>
            <a:r>
              <a:rPr sz="2400" spc="-5" dirty="0">
                <a:solidFill>
                  <a:srgbClr val="FFFFFF"/>
                </a:solidFill>
                <a:latin typeface="Arial"/>
                <a:cs typeface="Arial"/>
              </a:rPr>
              <a:t>residents, immigrants, and ethnic and  racial minorities…” (Safran</a:t>
            </a:r>
            <a:r>
              <a:rPr sz="2400" spc="10" dirty="0">
                <a:solidFill>
                  <a:srgbClr val="FFFFFF"/>
                </a:solidFill>
                <a:latin typeface="Arial"/>
                <a:cs typeface="Arial"/>
              </a:rPr>
              <a:t> </a:t>
            </a:r>
            <a:r>
              <a:rPr sz="2400" spc="-5" dirty="0">
                <a:solidFill>
                  <a:srgbClr val="FFFFFF"/>
                </a:solidFill>
                <a:latin typeface="Arial"/>
                <a:cs typeface="Arial"/>
              </a:rPr>
              <a:t>1991:83).</a:t>
            </a:r>
            <a:endParaRPr sz="2400" dirty="0">
              <a:latin typeface="Arial"/>
              <a:cs typeface="Arial"/>
            </a:endParaRPr>
          </a:p>
          <a:p>
            <a:pPr>
              <a:lnSpc>
                <a:spcPct val="100000"/>
              </a:lnSpc>
              <a:spcBef>
                <a:spcPts val="5"/>
              </a:spcBef>
            </a:pPr>
            <a:endParaRPr sz="3250" dirty="0">
              <a:latin typeface="Arial"/>
              <a:cs typeface="Arial"/>
            </a:endParaRPr>
          </a:p>
          <a:p>
            <a:pPr marL="12700" marR="5080" indent="2540" algn="ctr">
              <a:lnSpc>
                <a:spcPct val="100000"/>
              </a:lnSpc>
              <a:tabLst>
                <a:tab pos="5048885" algn="l"/>
              </a:tabLst>
            </a:pPr>
            <a:r>
              <a:rPr sz="2400" spc="-5" dirty="0">
                <a:solidFill>
                  <a:srgbClr val="FFFFFF"/>
                </a:solidFill>
                <a:latin typeface="Arial"/>
                <a:cs typeface="Arial"/>
              </a:rPr>
              <a:t>Replaces or “…at least supplementing  </a:t>
            </a:r>
            <a:r>
              <a:rPr sz="2400" dirty="0">
                <a:solidFill>
                  <a:srgbClr val="FFFFFF"/>
                </a:solidFill>
                <a:latin typeface="Arial"/>
                <a:cs typeface="Arial"/>
              </a:rPr>
              <a:t>m</a:t>
            </a:r>
            <a:r>
              <a:rPr sz="2400" spc="-10" dirty="0">
                <a:solidFill>
                  <a:srgbClr val="FFFFFF"/>
                </a:solidFill>
                <a:latin typeface="Arial"/>
                <a:cs typeface="Arial"/>
              </a:rPr>
              <a:t>i</a:t>
            </a:r>
            <a:r>
              <a:rPr sz="2400" spc="-5" dirty="0">
                <a:solidFill>
                  <a:srgbClr val="FFFFFF"/>
                </a:solidFill>
                <a:latin typeface="Arial"/>
                <a:cs typeface="Arial"/>
              </a:rPr>
              <a:t>no</a:t>
            </a:r>
            <a:r>
              <a:rPr sz="2400" dirty="0">
                <a:solidFill>
                  <a:srgbClr val="FFFFFF"/>
                </a:solidFill>
                <a:latin typeface="Arial"/>
                <a:cs typeface="Arial"/>
              </a:rPr>
              <a:t>r</a:t>
            </a:r>
            <a:r>
              <a:rPr sz="2400" spc="-10" dirty="0">
                <a:solidFill>
                  <a:srgbClr val="FFFFFF"/>
                </a:solidFill>
                <a:latin typeface="Arial"/>
                <a:cs typeface="Arial"/>
              </a:rPr>
              <a:t>i</a:t>
            </a:r>
            <a:r>
              <a:rPr sz="2400" spc="5" dirty="0">
                <a:solidFill>
                  <a:srgbClr val="FFFFFF"/>
                </a:solidFill>
                <a:latin typeface="Arial"/>
                <a:cs typeface="Arial"/>
              </a:rPr>
              <a:t>t</a:t>
            </a:r>
            <a:r>
              <a:rPr sz="2400" dirty="0">
                <a:solidFill>
                  <a:srgbClr val="FFFFFF"/>
                </a:solidFill>
                <a:latin typeface="Arial"/>
                <a:cs typeface="Arial"/>
              </a:rPr>
              <a:t>y</a:t>
            </a:r>
            <a:r>
              <a:rPr sz="2400" spc="-10" dirty="0">
                <a:solidFill>
                  <a:srgbClr val="FFFFFF"/>
                </a:solidFill>
                <a:latin typeface="Arial"/>
                <a:cs typeface="Arial"/>
              </a:rPr>
              <a:t> </a:t>
            </a:r>
            <a:r>
              <a:rPr sz="2400" spc="-5" dirty="0">
                <a:solidFill>
                  <a:srgbClr val="FFFFFF"/>
                </a:solidFill>
                <a:latin typeface="Arial"/>
                <a:cs typeface="Arial"/>
              </a:rPr>
              <a:t>d</a:t>
            </a:r>
            <a:r>
              <a:rPr sz="2400" spc="-10" dirty="0">
                <a:solidFill>
                  <a:srgbClr val="FFFFFF"/>
                </a:solidFill>
                <a:latin typeface="Arial"/>
                <a:cs typeface="Arial"/>
              </a:rPr>
              <a:t>i</a:t>
            </a:r>
            <a:r>
              <a:rPr sz="2400" dirty="0">
                <a:solidFill>
                  <a:srgbClr val="FFFFFF"/>
                </a:solidFill>
                <a:latin typeface="Arial"/>
                <a:cs typeface="Arial"/>
              </a:rPr>
              <a:t>sc</a:t>
            </a:r>
            <a:r>
              <a:rPr sz="2400" spc="-5" dirty="0">
                <a:solidFill>
                  <a:srgbClr val="FFFFFF"/>
                </a:solidFill>
                <a:latin typeface="Arial"/>
                <a:cs typeface="Arial"/>
              </a:rPr>
              <a:t>ou</a:t>
            </a:r>
            <a:r>
              <a:rPr sz="2400" dirty="0">
                <a:solidFill>
                  <a:srgbClr val="FFFFFF"/>
                </a:solidFill>
                <a:latin typeface="Arial"/>
                <a:cs typeface="Arial"/>
              </a:rPr>
              <a:t>rs</a:t>
            </a:r>
            <a:r>
              <a:rPr sz="2400" spc="-5" dirty="0">
                <a:solidFill>
                  <a:srgbClr val="FFFFFF"/>
                </a:solidFill>
                <a:latin typeface="Arial"/>
                <a:cs typeface="Arial"/>
              </a:rPr>
              <a:t>e</a:t>
            </a:r>
            <a:r>
              <a:rPr sz="2400" dirty="0">
                <a:solidFill>
                  <a:srgbClr val="FFFFFF"/>
                </a:solidFill>
                <a:latin typeface="Arial"/>
                <a:cs typeface="Arial"/>
              </a:rPr>
              <a:t>”</a:t>
            </a:r>
            <a:r>
              <a:rPr sz="2400" spc="20" dirty="0">
                <a:solidFill>
                  <a:srgbClr val="FFFFFF"/>
                </a:solidFill>
                <a:latin typeface="Arial"/>
                <a:cs typeface="Arial"/>
              </a:rPr>
              <a:t> </a:t>
            </a:r>
            <a:r>
              <a:rPr sz="2400" dirty="0">
                <a:solidFill>
                  <a:srgbClr val="FFFFFF"/>
                </a:solidFill>
                <a:latin typeface="Arial"/>
                <a:cs typeface="Arial"/>
              </a:rPr>
              <a:t>(</a:t>
            </a:r>
            <a:r>
              <a:rPr sz="2400" spc="-10" dirty="0">
                <a:solidFill>
                  <a:srgbClr val="FFFFFF"/>
                </a:solidFill>
                <a:latin typeface="Arial"/>
                <a:cs typeface="Arial"/>
              </a:rPr>
              <a:t>Cli</a:t>
            </a:r>
            <a:r>
              <a:rPr sz="2400" spc="-45" dirty="0">
                <a:solidFill>
                  <a:srgbClr val="FFFFFF"/>
                </a:solidFill>
                <a:latin typeface="Arial"/>
                <a:cs typeface="Arial"/>
              </a:rPr>
              <a:t>f</a:t>
            </a:r>
            <a:r>
              <a:rPr sz="2400" spc="5" dirty="0">
                <a:solidFill>
                  <a:srgbClr val="FFFFFF"/>
                </a:solidFill>
                <a:latin typeface="Arial"/>
                <a:cs typeface="Arial"/>
              </a:rPr>
              <a:t>f</a:t>
            </a:r>
            <a:r>
              <a:rPr sz="2400" spc="-5" dirty="0">
                <a:solidFill>
                  <a:srgbClr val="FFFFFF"/>
                </a:solidFill>
                <a:latin typeface="Arial"/>
                <a:cs typeface="Arial"/>
              </a:rPr>
              <a:t>o</a:t>
            </a:r>
            <a:r>
              <a:rPr sz="2400" dirty="0">
                <a:solidFill>
                  <a:srgbClr val="FFFFFF"/>
                </a:solidFill>
                <a:latin typeface="Arial"/>
                <a:cs typeface="Arial"/>
              </a:rPr>
              <a:t>rd</a:t>
            </a:r>
            <a:r>
              <a:rPr sz="2400" spc="10" dirty="0">
                <a:solidFill>
                  <a:srgbClr val="FFFFFF"/>
                </a:solidFill>
                <a:latin typeface="Arial"/>
                <a:cs typeface="Arial"/>
              </a:rPr>
              <a:t> </a:t>
            </a:r>
            <a:r>
              <a:rPr sz="2400" spc="-5" dirty="0">
                <a:solidFill>
                  <a:srgbClr val="FFFFFF"/>
                </a:solidFill>
                <a:latin typeface="Arial"/>
                <a:cs typeface="Arial"/>
              </a:rPr>
              <a:t>1994</a:t>
            </a:r>
            <a:r>
              <a:rPr sz="2400" spc="5" dirty="0">
                <a:solidFill>
                  <a:srgbClr val="FFFFFF"/>
                </a:solidFill>
                <a:latin typeface="Arial"/>
                <a:cs typeface="Arial"/>
              </a:rPr>
              <a:t>:</a:t>
            </a:r>
            <a:r>
              <a:rPr sz="2400" spc="-5" dirty="0">
                <a:solidFill>
                  <a:srgbClr val="FFFFFF"/>
                </a:solidFill>
                <a:latin typeface="Arial"/>
                <a:cs typeface="Arial"/>
              </a:rPr>
              <a:t>3</a:t>
            </a:r>
            <a:r>
              <a:rPr sz="2400" b="1" dirty="0">
                <a:solidFill>
                  <a:srgbClr val="FFFFFF"/>
                </a:solidFill>
                <a:latin typeface="Arial"/>
                <a:cs typeface="Arial"/>
              </a:rPr>
              <a:t>1	</a:t>
            </a:r>
            <a:r>
              <a:rPr sz="2400" dirty="0">
                <a:solidFill>
                  <a:srgbClr val="FFFFFF"/>
                </a:solidFill>
                <a:latin typeface="Arial"/>
                <a:cs typeface="Arial"/>
              </a:rPr>
              <a:t>).</a:t>
            </a:r>
            <a:endParaRPr sz="24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16012" y="1056538"/>
            <a:ext cx="9667516" cy="5347987"/>
          </a:xfrm>
          <a:prstGeom prst="rect">
            <a:avLst/>
          </a:prstGeom>
        </p:spPr>
      </p:pic>
    </p:spTree>
    <p:extLst>
      <p:ext uri="{BB962C8B-B14F-4D97-AF65-F5344CB8AC3E}">
        <p14:creationId xmlns:p14="http://schemas.microsoft.com/office/powerpoint/2010/main" val="68074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210800" cy="7772400"/>
            <a:chOff x="457200" y="457200"/>
            <a:chExt cx="9144000" cy="6858000"/>
          </a:xfrm>
        </p:grpSpPr>
        <p:sp>
          <p:nvSpPr>
            <p:cNvPr id="3" name="object 3"/>
            <p:cNvSpPr/>
            <p:nvPr/>
          </p:nvSpPr>
          <p:spPr>
            <a:xfrm>
              <a:off x="457200" y="457200"/>
              <a:ext cx="9143999" cy="3428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886199"/>
              <a:ext cx="9143999" cy="342900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8840212" y="6729472"/>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4</a:t>
            </a:r>
            <a:r>
              <a:rPr sz="1400" dirty="0">
                <a:solidFill>
                  <a:srgbClr val="FFFFFF"/>
                </a:solidFill>
                <a:latin typeface="Arial"/>
                <a:cs typeface="Arial"/>
              </a:rPr>
              <a:t>0</a:t>
            </a:r>
            <a:endParaRPr sz="1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news.gtimg.com/newsapp_bt/0/4660467604/6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097" y="1271629"/>
            <a:ext cx="5038370" cy="24523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8" y="4005044"/>
            <a:ext cx="10042331" cy="1870384"/>
          </a:xfrm>
          <a:prstGeom prst="rect">
            <a:avLst/>
          </a:prstGeom>
        </p:spPr>
        <p:txBody>
          <a:bodyPr wrap="square">
            <a:spAutoFit/>
          </a:bodyPr>
          <a:lstStyle/>
          <a:p>
            <a:pPr marL="377281" indent="-377281">
              <a:buFont typeface="Arial" panose="020B0604020202020204" pitchFamily="34" charset="0"/>
              <a:buChar char="•"/>
            </a:pPr>
            <a:r>
              <a:rPr lang="en-AU" sz="2311" dirty="0"/>
              <a:t>Explore the </a:t>
            </a:r>
            <a:r>
              <a:rPr lang="en-AU" sz="2311" u="sng" dirty="0"/>
              <a:t>concept of “diaspora” </a:t>
            </a:r>
            <a:r>
              <a:rPr lang="en-AU" sz="2311" dirty="0"/>
              <a:t>.</a:t>
            </a:r>
          </a:p>
          <a:p>
            <a:pPr marL="377281" indent="-377281">
              <a:buFont typeface="Arial" panose="020B0604020202020204" pitchFamily="34" charset="0"/>
              <a:buChar char="•"/>
            </a:pPr>
            <a:r>
              <a:rPr lang="en-AU" sz="2311" dirty="0"/>
              <a:t>Explore the history and patterns of Chinese migrations in the framework of  </a:t>
            </a:r>
            <a:r>
              <a:rPr lang="en-AU" sz="2311" u="sng" dirty="0"/>
              <a:t>diaspora</a:t>
            </a:r>
          </a:p>
          <a:p>
            <a:pPr marL="377281" indent="-377281">
              <a:buFont typeface="Arial" panose="020B0604020202020204" pitchFamily="34" charset="0"/>
              <a:buChar char="•"/>
            </a:pPr>
            <a:r>
              <a:rPr lang="en-AU" sz="2311" dirty="0"/>
              <a:t>Introduce “diaspora” as an </a:t>
            </a:r>
            <a:r>
              <a:rPr lang="en-AU" sz="2311" u="sng" dirty="0"/>
              <a:t>explanatory paradigm </a:t>
            </a:r>
            <a:r>
              <a:rPr lang="en-AU" sz="2311" dirty="0"/>
              <a:t>(for understanding social and cultural phenomena)</a:t>
            </a:r>
          </a:p>
        </p:txBody>
      </p:sp>
    </p:spTree>
    <p:extLst>
      <p:ext uri="{BB962C8B-B14F-4D97-AF65-F5344CB8AC3E}">
        <p14:creationId xmlns:p14="http://schemas.microsoft.com/office/powerpoint/2010/main" val="383805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5" y="1271117"/>
            <a:ext cx="7419849" cy="984885"/>
          </a:xfrm>
        </p:spPr>
        <p:txBody>
          <a:bodyPr/>
          <a:lstStyle/>
          <a:p>
            <a:r>
              <a:rPr lang="ja-JP" altLang="en-US" dirty="0"/>
              <a:t>华侨 </a:t>
            </a:r>
            <a:r>
              <a:rPr lang="en-US" altLang="ja-JP" dirty="0"/>
              <a:t>(</a:t>
            </a:r>
            <a:r>
              <a:rPr lang="en-AU" dirty="0"/>
              <a:t>Hua </a:t>
            </a:r>
            <a:r>
              <a:rPr lang="en-AU" dirty="0" err="1"/>
              <a:t>Qiao</a:t>
            </a:r>
            <a:r>
              <a:rPr lang="en-AU" dirty="0"/>
              <a:t>)?</a:t>
            </a:r>
            <a:br>
              <a:rPr lang="en-AU" dirty="0"/>
            </a:br>
            <a:endParaRPr lang="en-AU" dirty="0"/>
          </a:p>
        </p:txBody>
      </p:sp>
      <p:sp>
        <p:nvSpPr>
          <p:cNvPr id="3" name="Content Placeholder 2"/>
          <p:cNvSpPr>
            <a:spLocks noGrp="1"/>
          </p:cNvSpPr>
          <p:nvPr>
            <p:ph idx="1"/>
          </p:nvPr>
        </p:nvSpPr>
        <p:spPr>
          <a:xfrm>
            <a:off x="1201040" y="2057400"/>
            <a:ext cx="7538084" cy="1661993"/>
          </a:xfrm>
        </p:spPr>
        <p:txBody>
          <a:bodyPr/>
          <a:lstStyle/>
          <a:p>
            <a:r>
              <a:rPr lang="en-AU" dirty="0">
                <a:latin typeface="Calibri" panose="020F0502020204030204" pitchFamily="34" charset="0"/>
              </a:rPr>
              <a:t>1997, return of Hong Kong to the People’s  Republic of China (PRC)</a:t>
            </a:r>
          </a:p>
          <a:p>
            <a:endParaRPr lang="en-AU" dirty="0">
              <a:latin typeface="Calibri" panose="020F0502020204030204" pitchFamily="34" charset="0"/>
            </a:endParaRPr>
          </a:p>
          <a:p>
            <a:r>
              <a:rPr lang="en-AU" dirty="0">
                <a:latin typeface="Calibri" panose="020F0502020204030204" pitchFamily="34" charset="0"/>
              </a:rPr>
              <a:t>The Chinese in Hong Kong wanted to retain </a:t>
            </a:r>
            <a:r>
              <a:rPr lang="ja-JP" altLang="en-US" dirty="0">
                <a:latin typeface="Calibri" panose="020F0502020204030204" pitchFamily="34" charset="0"/>
              </a:rPr>
              <a:t>华 侨 </a:t>
            </a:r>
            <a:r>
              <a:rPr lang="en-US" altLang="ja-JP" dirty="0">
                <a:latin typeface="Calibri" panose="020F0502020204030204" pitchFamily="34" charset="0"/>
              </a:rPr>
              <a:t>(</a:t>
            </a:r>
            <a:r>
              <a:rPr lang="en-AU" dirty="0" err="1">
                <a:latin typeface="Calibri" panose="020F0502020204030204" pitchFamily="34" charset="0"/>
              </a:rPr>
              <a:t>hua</a:t>
            </a:r>
            <a:r>
              <a:rPr lang="en-AU" dirty="0">
                <a:latin typeface="Calibri" panose="020F0502020204030204" pitchFamily="34" charset="0"/>
              </a:rPr>
              <a:t> </a:t>
            </a:r>
            <a:r>
              <a:rPr lang="en-AU" dirty="0" err="1">
                <a:latin typeface="Calibri" panose="020F0502020204030204" pitchFamily="34" charset="0"/>
              </a:rPr>
              <a:t>qiao</a:t>
            </a:r>
            <a:r>
              <a:rPr lang="en-AU" dirty="0">
                <a:latin typeface="Calibri" panose="020F0502020204030204" pitchFamily="34" charset="0"/>
              </a:rPr>
              <a:t>).</a:t>
            </a:r>
          </a:p>
          <a:p>
            <a:endParaRPr lang="en-AU" dirty="0">
              <a:latin typeface="Calibri" panose="020F0502020204030204" pitchFamily="34" charset="0"/>
            </a:endParaRPr>
          </a:p>
          <a:p>
            <a:r>
              <a:rPr lang="en-AU" dirty="0">
                <a:latin typeface="Calibri" panose="020F0502020204030204" pitchFamily="34" charset="0"/>
              </a:rPr>
              <a:t>P.R.C. refers to them as </a:t>
            </a:r>
            <a:r>
              <a:rPr lang="ja-JP" altLang="en-US" dirty="0">
                <a:latin typeface="Calibri" panose="020F0502020204030204" pitchFamily="34" charset="0"/>
              </a:rPr>
              <a:t>同胞 </a:t>
            </a:r>
            <a:r>
              <a:rPr lang="en-US" altLang="ja-JP" dirty="0">
                <a:latin typeface="Calibri" panose="020F0502020204030204" pitchFamily="34" charset="0"/>
              </a:rPr>
              <a:t>(</a:t>
            </a:r>
            <a:r>
              <a:rPr lang="en-AU" dirty="0">
                <a:latin typeface="Calibri" panose="020F0502020204030204" pitchFamily="34" charset="0"/>
              </a:rPr>
              <a:t>tong </a:t>
            </a:r>
            <a:r>
              <a:rPr lang="en-AU" dirty="0" err="1">
                <a:latin typeface="Calibri" panose="020F0502020204030204" pitchFamily="34" charset="0"/>
              </a:rPr>
              <a:t>bao</a:t>
            </a:r>
            <a:r>
              <a:rPr lang="en-AU" dirty="0">
                <a:latin typeface="Calibri" panose="020F0502020204030204" pitchFamily="34" charset="0"/>
              </a:rPr>
              <a:t>) or  compatriot.</a:t>
            </a:r>
          </a:p>
          <a:p>
            <a:endParaRPr lang="en-AU" dirty="0"/>
          </a:p>
        </p:txBody>
      </p:sp>
    </p:spTree>
    <p:extLst>
      <p:ext uri="{BB962C8B-B14F-4D97-AF65-F5344CB8AC3E}">
        <p14:creationId xmlns:p14="http://schemas.microsoft.com/office/powerpoint/2010/main" val="142673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2690" y="1521967"/>
            <a:ext cx="4646930" cy="513715"/>
          </a:xfrm>
          <a:prstGeom prst="rect">
            <a:avLst/>
          </a:prstGeom>
        </p:spPr>
        <p:txBody>
          <a:bodyPr vert="horz" wrap="square" lIns="0" tIns="12700" rIns="0" bIns="0" rtlCol="0">
            <a:spAutoFit/>
          </a:bodyPr>
          <a:lstStyle/>
          <a:p>
            <a:pPr marL="12700">
              <a:lnSpc>
                <a:spcPct val="100000"/>
              </a:lnSpc>
              <a:spcBef>
                <a:spcPts val="100"/>
              </a:spcBef>
            </a:pPr>
            <a:r>
              <a:rPr spc="-5" dirty="0"/>
              <a:t>Need for new</a:t>
            </a:r>
            <a:r>
              <a:rPr spc="-114" dirty="0"/>
              <a:t> </a:t>
            </a:r>
            <a:r>
              <a:rPr spc="-5" dirty="0"/>
              <a:t>terminology</a:t>
            </a: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2364738" y="2250439"/>
            <a:ext cx="6474462" cy="240347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Arial"/>
                <a:cs typeface="Arial"/>
              </a:rPr>
              <a:t>Colonial and Cold War categories are</a:t>
            </a:r>
            <a:r>
              <a:rPr sz="2000" spc="-160" dirty="0">
                <a:solidFill>
                  <a:srgbClr val="FFFFFF"/>
                </a:solidFill>
                <a:latin typeface="Arial"/>
                <a:cs typeface="Arial"/>
              </a:rPr>
              <a:t> </a:t>
            </a:r>
            <a:r>
              <a:rPr sz="2000" dirty="0">
                <a:solidFill>
                  <a:srgbClr val="FFFFFF"/>
                </a:solidFill>
                <a:latin typeface="Arial"/>
                <a:cs typeface="Arial"/>
              </a:rPr>
              <a:t>obsolete-</a:t>
            </a:r>
            <a:endParaRPr sz="2000" dirty="0">
              <a:latin typeface="Arial"/>
              <a:cs typeface="Arial"/>
            </a:endParaRPr>
          </a:p>
          <a:p>
            <a:pPr marL="354965" indent="-342900">
              <a:lnSpc>
                <a:spcPct val="100000"/>
              </a:lnSpc>
              <a:buChar char="•"/>
              <a:tabLst>
                <a:tab pos="354965" algn="l"/>
                <a:tab pos="355600" algn="l"/>
              </a:tabLst>
            </a:pPr>
            <a:r>
              <a:rPr sz="2000" dirty="0">
                <a:solidFill>
                  <a:srgbClr val="FFFFFF"/>
                </a:solidFill>
                <a:latin typeface="Arial"/>
                <a:cs typeface="Arial"/>
              </a:rPr>
              <a:t>East and</a:t>
            </a:r>
            <a:r>
              <a:rPr sz="2000" spc="-55" dirty="0">
                <a:solidFill>
                  <a:srgbClr val="FFFFFF"/>
                </a:solidFill>
                <a:latin typeface="Arial"/>
                <a:cs typeface="Arial"/>
              </a:rPr>
              <a:t> </a:t>
            </a:r>
            <a:r>
              <a:rPr sz="2000" dirty="0">
                <a:solidFill>
                  <a:srgbClr val="FFFFFF"/>
                </a:solidFill>
                <a:latin typeface="Arial"/>
                <a:cs typeface="Arial"/>
              </a:rPr>
              <a:t>West</a:t>
            </a:r>
            <a:endParaRPr sz="2000" dirty="0">
              <a:latin typeface="Arial"/>
              <a:cs typeface="Arial"/>
            </a:endParaRPr>
          </a:p>
          <a:p>
            <a:pPr marL="354965" indent="-342900">
              <a:lnSpc>
                <a:spcPct val="100000"/>
              </a:lnSpc>
              <a:buChar char="•"/>
              <a:tabLst>
                <a:tab pos="354965" algn="l"/>
                <a:tab pos="355600" algn="l"/>
              </a:tabLst>
            </a:pPr>
            <a:r>
              <a:rPr sz="2000" dirty="0">
                <a:solidFill>
                  <a:srgbClr val="FFFFFF"/>
                </a:solidFill>
                <a:latin typeface="Arial"/>
                <a:cs typeface="Arial"/>
              </a:rPr>
              <a:t>Socialists and Democratic, and</a:t>
            </a:r>
            <a:r>
              <a:rPr sz="2000" spc="-140" dirty="0">
                <a:solidFill>
                  <a:srgbClr val="FFFFFF"/>
                </a:solidFill>
                <a:latin typeface="Arial"/>
                <a:cs typeface="Arial"/>
              </a:rPr>
              <a:t> </a:t>
            </a:r>
            <a:r>
              <a:rPr sz="2000" dirty="0">
                <a:solidFill>
                  <a:srgbClr val="FFFFFF"/>
                </a:solidFill>
                <a:latin typeface="Arial"/>
                <a:cs typeface="Arial"/>
              </a:rPr>
              <a:t>Non-aligned</a:t>
            </a:r>
            <a:endParaRPr sz="2000" dirty="0">
              <a:latin typeface="Arial"/>
              <a:cs typeface="Arial"/>
            </a:endParaRPr>
          </a:p>
          <a:p>
            <a:pPr marL="354965" indent="-342900">
              <a:lnSpc>
                <a:spcPct val="100000"/>
              </a:lnSpc>
              <a:buChar char="•"/>
              <a:tabLst>
                <a:tab pos="354965" algn="l"/>
                <a:tab pos="355600" algn="l"/>
              </a:tabLst>
            </a:pPr>
            <a:r>
              <a:rPr sz="2000" dirty="0">
                <a:solidFill>
                  <a:srgbClr val="FFFFFF"/>
                </a:solidFill>
                <a:latin typeface="Arial"/>
                <a:cs typeface="Arial"/>
              </a:rPr>
              <a:t>First, Second and Third</a:t>
            </a:r>
            <a:r>
              <a:rPr sz="2000" spc="-105" dirty="0">
                <a:solidFill>
                  <a:srgbClr val="FFFFFF"/>
                </a:solidFill>
                <a:latin typeface="Arial"/>
                <a:cs typeface="Arial"/>
              </a:rPr>
              <a:t> </a:t>
            </a:r>
            <a:r>
              <a:rPr sz="2000" dirty="0">
                <a:solidFill>
                  <a:srgbClr val="FFFFFF"/>
                </a:solidFill>
                <a:latin typeface="Arial"/>
                <a:cs typeface="Arial"/>
              </a:rPr>
              <a:t>World</a:t>
            </a:r>
            <a:endParaRPr sz="2000" dirty="0">
              <a:latin typeface="Arial"/>
              <a:cs typeface="Arial"/>
            </a:endParaRPr>
          </a:p>
          <a:p>
            <a:pPr marL="354965" marR="234315" indent="-342900">
              <a:lnSpc>
                <a:spcPts val="1920"/>
              </a:lnSpc>
              <a:spcBef>
                <a:spcPts val="465"/>
              </a:spcBef>
              <a:buChar char="•"/>
              <a:tabLst>
                <a:tab pos="354965" algn="l"/>
                <a:tab pos="355600" algn="l"/>
              </a:tabLst>
            </a:pPr>
            <a:r>
              <a:rPr sz="2000" dirty="0">
                <a:solidFill>
                  <a:srgbClr val="FFFFFF"/>
                </a:solidFill>
                <a:latin typeface="Arial"/>
                <a:cs typeface="Arial"/>
              </a:rPr>
              <a:t>Developed, Developing and</a:t>
            </a:r>
            <a:r>
              <a:rPr sz="2000" spc="-135" dirty="0">
                <a:solidFill>
                  <a:srgbClr val="FFFFFF"/>
                </a:solidFill>
                <a:latin typeface="Arial"/>
                <a:cs typeface="Arial"/>
              </a:rPr>
              <a:t> </a:t>
            </a:r>
            <a:r>
              <a:rPr sz="2000" dirty="0">
                <a:solidFill>
                  <a:srgbClr val="FFFFFF"/>
                </a:solidFill>
                <a:latin typeface="Arial"/>
                <a:cs typeface="Arial"/>
              </a:rPr>
              <a:t>Underdeveloped  Nations</a:t>
            </a:r>
            <a:endParaRPr sz="2000" dirty="0">
              <a:latin typeface="Arial"/>
              <a:cs typeface="Arial"/>
            </a:endParaRPr>
          </a:p>
          <a:p>
            <a:pPr marL="354965" indent="-342900">
              <a:lnSpc>
                <a:spcPct val="100000"/>
              </a:lnSpc>
              <a:spcBef>
                <a:spcPts val="15"/>
              </a:spcBef>
              <a:buChar char="•"/>
              <a:tabLst>
                <a:tab pos="354965" algn="l"/>
                <a:tab pos="355600" algn="l"/>
              </a:tabLst>
            </a:pPr>
            <a:r>
              <a:rPr sz="2000" dirty="0">
                <a:solidFill>
                  <a:srgbClr val="FFFFFF"/>
                </a:solidFill>
                <a:latin typeface="Arial"/>
                <a:cs typeface="Arial"/>
              </a:rPr>
              <a:t>North –</a:t>
            </a:r>
            <a:r>
              <a:rPr sz="2000" spc="-50" dirty="0">
                <a:solidFill>
                  <a:srgbClr val="FFFFFF"/>
                </a:solidFill>
                <a:latin typeface="Arial"/>
                <a:cs typeface="Arial"/>
              </a:rPr>
              <a:t> </a:t>
            </a:r>
            <a:r>
              <a:rPr sz="2000" dirty="0">
                <a:solidFill>
                  <a:srgbClr val="FFFFFF"/>
                </a:solidFill>
                <a:latin typeface="Arial"/>
                <a:cs typeface="Arial"/>
              </a:rPr>
              <a:t>South</a:t>
            </a:r>
            <a:endParaRPr sz="2000" dirty="0">
              <a:latin typeface="Arial"/>
              <a:cs typeface="Arial"/>
            </a:endParaRPr>
          </a:p>
          <a:p>
            <a:pPr marL="354965" indent="-342900">
              <a:lnSpc>
                <a:spcPct val="100000"/>
              </a:lnSpc>
              <a:buChar char="•"/>
              <a:tabLst>
                <a:tab pos="354965" algn="l"/>
                <a:tab pos="355600" algn="l"/>
              </a:tabLst>
            </a:pPr>
            <a:r>
              <a:rPr sz="2000" dirty="0">
                <a:solidFill>
                  <a:srgbClr val="FFFFFF"/>
                </a:solidFill>
                <a:latin typeface="Arial"/>
                <a:cs typeface="Arial"/>
              </a:rPr>
              <a:t>Regional </a:t>
            </a:r>
            <a:r>
              <a:rPr sz="2000" spc="-5" dirty="0">
                <a:solidFill>
                  <a:srgbClr val="FFFFFF"/>
                </a:solidFill>
                <a:latin typeface="Arial"/>
                <a:cs typeface="Arial"/>
              </a:rPr>
              <a:t>“Systems:” </a:t>
            </a:r>
            <a:r>
              <a:rPr sz="2000" dirty="0">
                <a:solidFill>
                  <a:srgbClr val="FFFFFF"/>
                </a:solidFill>
                <a:latin typeface="Arial"/>
                <a:cs typeface="Arial"/>
              </a:rPr>
              <a:t>North </a:t>
            </a:r>
            <a:r>
              <a:rPr sz="2000" spc="-5" dirty="0">
                <a:solidFill>
                  <a:srgbClr val="FFFFFF"/>
                </a:solidFill>
                <a:latin typeface="Arial"/>
                <a:cs typeface="Arial"/>
              </a:rPr>
              <a:t>Atlantic, Pacific</a:t>
            </a:r>
            <a:r>
              <a:rPr sz="2000" spc="-70" dirty="0">
                <a:solidFill>
                  <a:srgbClr val="FFFFFF"/>
                </a:solidFill>
                <a:latin typeface="Arial"/>
                <a:cs typeface="Arial"/>
              </a:rPr>
              <a:t> </a:t>
            </a:r>
            <a:r>
              <a:rPr sz="2000" dirty="0">
                <a:solidFill>
                  <a:srgbClr val="FFFFFF"/>
                </a:solidFill>
                <a:latin typeface="Arial"/>
                <a:cs typeface="Arial"/>
              </a:rPr>
              <a:t>Rim</a:t>
            </a:r>
            <a:endParaRPr sz="200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507490" marR="5080" indent="-553720">
              <a:lnSpc>
                <a:spcPct val="100000"/>
              </a:lnSpc>
              <a:spcBef>
                <a:spcPts val="100"/>
              </a:spcBef>
            </a:pPr>
            <a:r>
              <a:rPr spc="-5" dirty="0"/>
              <a:t>So why is the term</a:t>
            </a:r>
            <a:r>
              <a:rPr spc="-70" dirty="0"/>
              <a:t> </a:t>
            </a:r>
            <a:r>
              <a:rPr spc="-5" dirty="0"/>
              <a:t>“diaspora”  commonly used</a:t>
            </a:r>
            <a:r>
              <a:rPr spc="-55" dirty="0"/>
              <a:t> </a:t>
            </a:r>
            <a:r>
              <a:rPr spc="-5" dirty="0"/>
              <a:t>today?</a:t>
            </a: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968634" y="2632048"/>
            <a:ext cx="8480165" cy="3847207"/>
          </a:xfrm>
          <a:prstGeom prst="rect">
            <a:avLst/>
          </a:prstGeom>
        </p:spPr>
        <p:txBody>
          <a:bodyPr vert="horz" wrap="square" lIns="0" tIns="73660" rIns="0" bIns="0" rtlCol="0">
            <a:spAutoFit/>
          </a:bodyPr>
          <a:lstStyle/>
          <a:p>
            <a:pPr marL="621665" indent="-609600">
              <a:lnSpc>
                <a:spcPct val="100000"/>
              </a:lnSpc>
              <a:spcBef>
                <a:spcPts val="580"/>
              </a:spcBef>
              <a:buChar char="•"/>
              <a:tabLst>
                <a:tab pos="621665" algn="l"/>
                <a:tab pos="622300" algn="l"/>
              </a:tabLst>
            </a:pPr>
            <a:r>
              <a:rPr sz="2400" dirty="0">
                <a:solidFill>
                  <a:srgbClr val="FFFFFF"/>
                </a:solidFill>
                <a:latin typeface="Arial"/>
                <a:cs typeface="Arial"/>
              </a:rPr>
              <a:t>Reduced importance of nation-state</a:t>
            </a:r>
            <a:r>
              <a:rPr sz="2400" spc="-170" dirty="0">
                <a:solidFill>
                  <a:srgbClr val="FFFFFF"/>
                </a:solidFill>
                <a:latin typeface="Arial"/>
                <a:cs typeface="Arial"/>
              </a:rPr>
              <a:t> </a:t>
            </a:r>
            <a:r>
              <a:rPr sz="2400" dirty="0">
                <a:solidFill>
                  <a:srgbClr val="FFFFFF"/>
                </a:solidFill>
                <a:latin typeface="Arial"/>
                <a:cs typeface="Arial"/>
              </a:rPr>
              <a:t>borders</a:t>
            </a:r>
            <a:endParaRPr sz="2400" dirty="0">
              <a:latin typeface="Arial"/>
              <a:cs typeface="Arial"/>
            </a:endParaRPr>
          </a:p>
          <a:p>
            <a:pPr marL="621665" indent="-609600">
              <a:lnSpc>
                <a:spcPct val="100000"/>
              </a:lnSpc>
              <a:spcBef>
                <a:spcPts val="480"/>
              </a:spcBef>
              <a:buChar char="•"/>
              <a:tabLst>
                <a:tab pos="621665" algn="l"/>
                <a:tab pos="622300" algn="l"/>
              </a:tabLst>
            </a:pPr>
            <a:r>
              <a:rPr sz="2400" dirty="0">
                <a:solidFill>
                  <a:srgbClr val="FFFFFF"/>
                </a:solidFill>
                <a:latin typeface="Arial"/>
                <a:cs typeface="Arial"/>
              </a:rPr>
              <a:t>Increase awareness of indigenous</a:t>
            </a:r>
            <a:r>
              <a:rPr sz="2400" spc="-160" dirty="0">
                <a:solidFill>
                  <a:srgbClr val="FFFFFF"/>
                </a:solidFill>
                <a:latin typeface="Arial"/>
                <a:cs typeface="Arial"/>
              </a:rPr>
              <a:t> </a:t>
            </a:r>
            <a:r>
              <a:rPr sz="2400" dirty="0">
                <a:solidFill>
                  <a:srgbClr val="FFFFFF"/>
                </a:solidFill>
                <a:latin typeface="Arial"/>
                <a:cs typeface="Arial"/>
              </a:rPr>
              <a:t>populations</a:t>
            </a:r>
            <a:endParaRPr sz="2400" dirty="0">
              <a:latin typeface="Arial"/>
              <a:cs typeface="Arial"/>
            </a:endParaRPr>
          </a:p>
          <a:p>
            <a:pPr marL="621665" indent="-609600">
              <a:lnSpc>
                <a:spcPct val="100000"/>
              </a:lnSpc>
              <a:spcBef>
                <a:spcPts val="480"/>
              </a:spcBef>
              <a:buChar char="•"/>
              <a:tabLst>
                <a:tab pos="621665" algn="l"/>
                <a:tab pos="622300" algn="l"/>
              </a:tabLst>
            </a:pPr>
            <a:r>
              <a:rPr sz="2400" dirty="0">
                <a:solidFill>
                  <a:srgbClr val="FFFFFF"/>
                </a:solidFill>
                <a:latin typeface="Arial"/>
                <a:cs typeface="Arial"/>
              </a:rPr>
              <a:t>Wider </a:t>
            </a:r>
            <a:r>
              <a:rPr sz="2400" spc="-5" dirty="0">
                <a:solidFill>
                  <a:srgbClr val="FFFFFF"/>
                </a:solidFill>
                <a:latin typeface="Arial"/>
                <a:cs typeface="Arial"/>
              </a:rPr>
              <a:t>monitoring </a:t>
            </a:r>
            <a:r>
              <a:rPr sz="2400" dirty="0">
                <a:solidFill>
                  <a:srgbClr val="FFFFFF"/>
                </a:solidFill>
                <a:latin typeface="Arial"/>
                <a:cs typeface="Arial"/>
              </a:rPr>
              <a:t>of world population</a:t>
            </a:r>
            <a:r>
              <a:rPr sz="2400" spc="-114" dirty="0">
                <a:solidFill>
                  <a:srgbClr val="FFFFFF"/>
                </a:solidFill>
                <a:latin typeface="Arial"/>
                <a:cs typeface="Arial"/>
              </a:rPr>
              <a:t> </a:t>
            </a:r>
            <a:r>
              <a:rPr sz="2400" spc="-5" dirty="0">
                <a:solidFill>
                  <a:srgbClr val="FFFFFF"/>
                </a:solidFill>
                <a:latin typeface="Arial"/>
                <a:cs typeface="Arial"/>
              </a:rPr>
              <a:t>movements</a:t>
            </a:r>
            <a:endParaRPr sz="2400" dirty="0">
              <a:latin typeface="Arial"/>
              <a:cs typeface="Arial"/>
            </a:endParaRPr>
          </a:p>
          <a:p>
            <a:pPr marL="622300" indent="-609600">
              <a:lnSpc>
                <a:spcPct val="100000"/>
              </a:lnSpc>
              <a:spcBef>
                <a:spcPts val="480"/>
              </a:spcBef>
              <a:buChar char="•"/>
              <a:tabLst>
                <a:tab pos="621665" algn="l"/>
                <a:tab pos="622300" algn="l"/>
              </a:tabLst>
            </a:pPr>
            <a:r>
              <a:rPr sz="2400" dirty="0">
                <a:solidFill>
                  <a:srgbClr val="FFFFFF"/>
                </a:solidFill>
                <a:latin typeface="Arial"/>
                <a:cs typeface="Arial"/>
              </a:rPr>
              <a:t>Expanded responses </a:t>
            </a:r>
            <a:r>
              <a:rPr sz="2400" spc="-5" dirty="0">
                <a:solidFill>
                  <a:srgbClr val="FFFFFF"/>
                </a:solidFill>
                <a:latin typeface="Arial"/>
                <a:cs typeface="Arial"/>
              </a:rPr>
              <a:t>to</a:t>
            </a:r>
            <a:r>
              <a:rPr sz="2400" spc="-100" dirty="0">
                <a:solidFill>
                  <a:srgbClr val="FFFFFF"/>
                </a:solidFill>
                <a:latin typeface="Arial"/>
                <a:cs typeface="Arial"/>
              </a:rPr>
              <a:t> </a:t>
            </a:r>
            <a:r>
              <a:rPr sz="2400" dirty="0">
                <a:solidFill>
                  <a:srgbClr val="FFFFFF"/>
                </a:solidFill>
                <a:latin typeface="Arial"/>
                <a:cs typeface="Arial"/>
              </a:rPr>
              <a:t>refugees</a:t>
            </a:r>
            <a:endParaRPr sz="2400" dirty="0">
              <a:latin typeface="Arial"/>
              <a:cs typeface="Arial"/>
            </a:endParaRPr>
          </a:p>
          <a:p>
            <a:pPr marL="621665" indent="-609600">
              <a:lnSpc>
                <a:spcPct val="100000"/>
              </a:lnSpc>
              <a:spcBef>
                <a:spcPts val="480"/>
              </a:spcBef>
              <a:buChar char="•"/>
              <a:tabLst>
                <a:tab pos="621665" algn="l"/>
                <a:tab pos="622300" algn="l"/>
              </a:tabLst>
            </a:pPr>
            <a:r>
              <a:rPr sz="2400" dirty="0">
                <a:solidFill>
                  <a:srgbClr val="FFFFFF"/>
                </a:solidFill>
                <a:latin typeface="Arial"/>
                <a:cs typeface="Arial"/>
              </a:rPr>
              <a:t>Greater impact of migrant</a:t>
            </a:r>
            <a:r>
              <a:rPr sz="2400" spc="-145" dirty="0">
                <a:solidFill>
                  <a:srgbClr val="FFFFFF"/>
                </a:solidFill>
                <a:latin typeface="Arial"/>
                <a:cs typeface="Arial"/>
              </a:rPr>
              <a:t> </a:t>
            </a:r>
            <a:r>
              <a:rPr sz="2400" dirty="0">
                <a:solidFill>
                  <a:srgbClr val="FFFFFF"/>
                </a:solidFill>
                <a:latin typeface="Arial"/>
                <a:cs typeface="Arial"/>
              </a:rPr>
              <a:t>laborers</a:t>
            </a:r>
            <a:endParaRPr sz="2400" dirty="0">
              <a:latin typeface="Arial"/>
              <a:cs typeface="Arial"/>
            </a:endParaRPr>
          </a:p>
          <a:p>
            <a:pPr marL="621665" marR="5080" indent="-609600">
              <a:lnSpc>
                <a:spcPct val="100000"/>
              </a:lnSpc>
              <a:spcBef>
                <a:spcPts val="480"/>
              </a:spcBef>
              <a:buChar char="•"/>
              <a:tabLst>
                <a:tab pos="621665" algn="l"/>
                <a:tab pos="622300" algn="l"/>
              </a:tabLst>
            </a:pPr>
            <a:r>
              <a:rPr sz="2400" dirty="0">
                <a:solidFill>
                  <a:srgbClr val="FFFFFF"/>
                </a:solidFill>
                <a:latin typeface="Arial"/>
                <a:cs typeface="Arial"/>
              </a:rPr>
              <a:t>Growing role of ethnic and social networks on</a:t>
            </a:r>
            <a:r>
              <a:rPr sz="2400" spc="-220" dirty="0">
                <a:solidFill>
                  <a:srgbClr val="FFFFFF"/>
                </a:solidFill>
                <a:latin typeface="Arial"/>
                <a:cs typeface="Arial"/>
              </a:rPr>
              <a:t> </a:t>
            </a:r>
            <a:r>
              <a:rPr sz="2400" dirty="0">
                <a:solidFill>
                  <a:srgbClr val="FFFFFF"/>
                </a:solidFill>
                <a:latin typeface="Arial"/>
                <a:cs typeface="Arial"/>
              </a:rPr>
              <a:t>national  and </a:t>
            </a:r>
            <a:r>
              <a:rPr sz="2400" spc="-5" dirty="0">
                <a:solidFill>
                  <a:srgbClr val="FFFFFF"/>
                </a:solidFill>
                <a:latin typeface="Arial"/>
                <a:cs typeface="Arial"/>
              </a:rPr>
              <a:t>multi-national</a:t>
            </a:r>
            <a:r>
              <a:rPr sz="2400" spc="-60" dirty="0">
                <a:solidFill>
                  <a:srgbClr val="FFFFFF"/>
                </a:solidFill>
                <a:latin typeface="Arial"/>
                <a:cs typeface="Arial"/>
              </a:rPr>
              <a:t> </a:t>
            </a:r>
            <a:r>
              <a:rPr sz="2400" spc="-5" dirty="0">
                <a:solidFill>
                  <a:srgbClr val="FFFFFF"/>
                </a:solidFill>
                <a:latin typeface="Arial"/>
                <a:cs typeface="Arial"/>
              </a:rPr>
              <a:t>politics</a:t>
            </a:r>
            <a:endParaRPr sz="2400" dirty="0">
              <a:latin typeface="Arial"/>
              <a:cs typeface="Arial"/>
            </a:endParaRPr>
          </a:p>
          <a:p>
            <a:pPr marL="621665" indent="-609600">
              <a:lnSpc>
                <a:spcPct val="100000"/>
              </a:lnSpc>
              <a:spcBef>
                <a:spcPts val="480"/>
              </a:spcBef>
              <a:buChar char="•"/>
              <a:tabLst>
                <a:tab pos="621665" algn="l"/>
                <a:tab pos="622300" algn="l"/>
              </a:tabLst>
            </a:pPr>
            <a:r>
              <a:rPr sz="2400" dirty="0">
                <a:solidFill>
                  <a:srgbClr val="FFFFFF"/>
                </a:solidFill>
                <a:latin typeface="Arial"/>
                <a:cs typeface="Arial"/>
              </a:rPr>
              <a:t>Broader concern </a:t>
            </a:r>
            <a:r>
              <a:rPr sz="2400" spc="-5" dirty="0">
                <a:solidFill>
                  <a:srgbClr val="FFFFFF"/>
                </a:solidFill>
                <a:latin typeface="Arial"/>
                <a:cs typeface="Arial"/>
              </a:rPr>
              <a:t>for </a:t>
            </a:r>
            <a:r>
              <a:rPr sz="2400" dirty="0">
                <a:solidFill>
                  <a:srgbClr val="FFFFFF"/>
                </a:solidFill>
                <a:latin typeface="Arial"/>
                <a:cs typeface="Arial"/>
              </a:rPr>
              <a:t>oppressed</a:t>
            </a:r>
            <a:r>
              <a:rPr sz="2400" spc="-160" dirty="0">
                <a:solidFill>
                  <a:srgbClr val="FFFFFF"/>
                </a:solidFill>
                <a:latin typeface="Arial"/>
                <a:cs typeface="Arial"/>
              </a:rPr>
              <a:t> </a:t>
            </a:r>
            <a:r>
              <a:rPr sz="2400" dirty="0">
                <a:solidFill>
                  <a:srgbClr val="FFFFFF"/>
                </a:solidFill>
                <a:latin typeface="Arial"/>
                <a:cs typeface="Arial"/>
              </a:rPr>
              <a:t>groups</a:t>
            </a:r>
            <a:endParaRPr sz="2400" dirty="0">
              <a:latin typeface="Arial"/>
              <a:cs typeface="Arial"/>
            </a:endParaRPr>
          </a:p>
          <a:p>
            <a:pPr marL="621665" indent="-609600">
              <a:lnSpc>
                <a:spcPct val="100000"/>
              </a:lnSpc>
              <a:spcBef>
                <a:spcPts val="480"/>
              </a:spcBef>
              <a:buChar char="•"/>
              <a:tabLst>
                <a:tab pos="621665" algn="l"/>
                <a:tab pos="622300" algn="l"/>
              </a:tabLst>
            </a:pPr>
            <a:r>
              <a:rPr sz="2400" dirty="0">
                <a:solidFill>
                  <a:srgbClr val="FFFFFF"/>
                </a:solidFill>
                <a:latin typeface="Arial"/>
                <a:cs typeface="Arial"/>
              </a:rPr>
              <a:t>More frequent expressions of ethnic</a:t>
            </a:r>
            <a:r>
              <a:rPr sz="2400" spc="-165" dirty="0">
                <a:solidFill>
                  <a:srgbClr val="FFFFFF"/>
                </a:solidFill>
                <a:latin typeface="Arial"/>
                <a:cs typeface="Arial"/>
              </a:rPr>
              <a:t> </a:t>
            </a:r>
            <a:r>
              <a:rPr sz="2400" dirty="0">
                <a:solidFill>
                  <a:srgbClr val="FFFFFF"/>
                </a:solidFill>
                <a:latin typeface="Arial"/>
                <a:cs typeface="Arial"/>
              </a:rPr>
              <a:t>pride</a:t>
            </a:r>
            <a:endParaRPr sz="2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4823" y="1941066"/>
            <a:ext cx="5506085" cy="513715"/>
          </a:xfrm>
          <a:prstGeom prst="rect">
            <a:avLst/>
          </a:prstGeom>
        </p:spPr>
        <p:txBody>
          <a:bodyPr vert="horz" wrap="square" lIns="0" tIns="12700" rIns="0" bIns="0" rtlCol="0">
            <a:spAutoFit/>
          </a:bodyPr>
          <a:lstStyle/>
          <a:p>
            <a:pPr marL="12700">
              <a:lnSpc>
                <a:spcPct val="100000"/>
              </a:lnSpc>
              <a:spcBef>
                <a:spcPts val="100"/>
              </a:spcBef>
            </a:pPr>
            <a:r>
              <a:rPr spc="-5" dirty="0"/>
              <a:t>Diaspora is </a:t>
            </a:r>
            <a:r>
              <a:rPr dirty="0"/>
              <a:t>a </a:t>
            </a:r>
            <a:r>
              <a:rPr spc="-5" dirty="0"/>
              <a:t>Useful</a:t>
            </a:r>
            <a:r>
              <a:rPr spc="-100" dirty="0"/>
              <a:t> </a:t>
            </a:r>
            <a:r>
              <a:rPr spc="-5" dirty="0"/>
              <a:t>Paradigm</a:t>
            </a: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2059939" y="2695447"/>
            <a:ext cx="6162040" cy="2073910"/>
          </a:xfrm>
          <a:prstGeom prst="rect">
            <a:avLst/>
          </a:prstGeom>
        </p:spPr>
        <p:txBody>
          <a:bodyPr vert="horz" wrap="square" lIns="0" tIns="85725" rIns="0" bIns="0" rtlCol="0">
            <a:spAutoFit/>
          </a:bodyPr>
          <a:lstStyle/>
          <a:p>
            <a:pPr marL="354965" indent="-342900">
              <a:lnSpc>
                <a:spcPct val="100000"/>
              </a:lnSpc>
              <a:spcBef>
                <a:spcPts val="675"/>
              </a:spcBef>
              <a:buChar char="•"/>
              <a:tabLst>
                <a:tab pos="354965" algn="l"/>
                <a:tab pos="355600" algn="l"/>
              </a:tabLst>
            </a:pPr>
            <a:r>
              <a:rPr sz="2400" spc="-5" dirty="0">
                <a:solidFill>
                  <a:srgbClr val="FFFFFF"/>
                </a:solidFill>
                <a:latin typeface="Arial"/>
                <a:cs typeface="Arial"/>
              </a:rPr>
              <a:t>Provides </a:t>
            </a:r>
            <a:r>
              <a:rPr sz="2400" dirty="0">
                <a:solidFill>
                  <a:srgbClr val="FFFFFF"/>
                </a:solidFill>
                <a:latin typeface="Arial"/>
                <a:cs typeface="Arial"/>
              </a:rPr>
              <a:t>a </a:t>
            </a:r>
            <a:r>
              <a:rPr sz="2400" spc="-5" dirty="0">
                <a:solidFill>
                  <a:srgbClr val="FFFFFF"/>
                </a:solidFill>
                <a:latin typeface="Arial"/>
                <a:cs typeface="Arial"/>
              </a:rPr>
              <a:t>sense of</a:t>
            </a:r>
            <a:r>
              <a:rPr sz="2400" spc="10" dirty="0">
                <a:solidFill>
                  <a:srgbClr val="FFFFFF"/>
                </a:solidFill>
                <a:latin typeface="Arial"/>
                <a:cs typeface="Arial"/>
              </a:rPr>
              <a:t> </a:t>
            </a:r>
            <a:r>
              <a:rPr sz="2400" spc="-5" dirty="0">
                <a:solidFill>
                  <a:srgbClr val="FFFFFF"/>
                </a:solidFill>
                <a:latin typeface="Arial"/>
                <a:cs typeface="Arial"/>
              </a:rPr>
              <a:t>history</a:t>
            </a:r>
            <a:endParaRPr sz="2400" dirty="0">
              <a:latin typeface="Arial"/>
              <a:cs typeface="Arial"/>
            </a:endParaRPr>
          </a:p>
          <a:p>
            <a:pPr marL="354965" marR="36195" indent="-342900">
              <a:lnSpc>
                <a:spcPct val="100000"/>
              </a:lnSpc>
              <a:spcBef>
                <a:spcPts val="575"/>
              </a:spcBef>
              <a:buChar char="•"/>
              <a:tabLst>
                <a:tab pos="354965" algn="l"/>
                <a:tab pos="355600" algn="l"/>
              </a:tabLst>
            </a:pPr>
            <a:r>
              <a:rPr sz="2400" spc="-5" dirty="0">
                <a:solidFill>
                  <a:srgbClr val="FFFFFF"/>
                </a:solidFill>
                <a:latin typeface="Arial"/>
                <a:cs typeface="Arial"/>
              </a:rPr>
              <a:t>Links population through time (history) and  space (location)</a:t>
            </a:r>
            <a:endParaRPr sz="2400" dirty="0">
              <a:latin typeface="Arial"/>
              <a:cs typeface="Arial"/>
            </a:endParaRPr>
          </a:p>
          <a:p>
            <a:pPr marL="354965" marR="5080" indent="-342900">
              <a:lnSpc>
                <a:spcPct val="100000"/>
              </a:lnSpc>
              <a:spcBef>
                <a:spcPts val="575"/>
              </a:spcBef>
              <a:buChar char="•"/>
              <a:tabLst>
                <a:tab pos="354965" algn="l"/>
                <a:tab pos="355600" algn="l"/>
              </a:tabLst>
            </a:pPr>
            <a:r>
              <a:rPr sz="2400" spc="-5" dirty="0">
                <a:solidFill>
                  <a:srgbClr val="FFFFFF"/>
                </a:solidFill>
                <a:latin typeface="Arial"/>
                <a:cs typeface="Arial"/>
              </a:rPr>
              <a:t>Brings </a:t>
            </a:r>
            <a:r>
              <a:rPr sz="2400" dirty="0">
                <a:solidFill>
                  <a:srgbClr val="FFFFFF"/>
                </a:solidFill>
                <a:latin typeface="Arial"/>
                <a:cs typeface="Arial"/>
              </a:rPr>
              <a:t>to </a:t>
            </a:r>
            <a:r>
              <a:rPr sz="2400" spc="-10" dirty="0">
                <a:solidFill>
                  <a:srgbClr val="FFFFFF"/>
                </a:solidFill>
                <a:latin typeface="Arial"/>
                <a:cs typeface="Arial"/>
              </a:rPr>
              <a:t>light </a:t>
            </a:r>
            <a:r>
              <a:rPr sz="2400" spc="-5" dirty="0">
                <a:solidFill>
                  <a:srgbClr val="FFFFFF"/>
                </a:solidFill>
                <a:latin typeface="Arial"/>
                <a:cs typeface="Arial"/>
              </a:rPr>
              <a:t>political climate of minority  populations within larger (host)</a:t>
            </a:r>
            <a:r>
              <a:rPr sz="2400" spc="10" dirty="0">
                <a:solidFill>
                  <a:srgbClr val="FFFFFF"/>
                </a:solidFill>
                <a:latin typeface="Arial"/>
                <a:cs typeface="Arial"/>
              </a:rPr>
              <a:t> </a:t>
            </a:r>
            <a:r>
              <a:rPr sz="2400" spc="-5" dirty="0">
                <a:solidFill>
                  <a:srgbClr val="FFFFFF"/>
                </a:solidFill>
                <a:latin typeface="Arial"/>
                <a:cs typeface="Arial"/>
              </a:rPr>
              <a:t>populations</a:t>
            </a:r>
            <a:endParaRPr sz="24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1967" y="1224787"/>
            <a:ext cx="7010400" cy="574040"/>
          </a:xfrm>
          <a:prstGeom prst="rect">
            <a:avLst/>
          </a:prstGeom>
        </p:spPr>
        <p:txBody>
          <a:bodyPr vert="horz" wrap="square" lIns="0" tIns="12700" rIns="0" bIns="0" rtlCol="0">
            <a:spAutoFit/>
          </a:bodyPr>
          <a:lstStyle/>
          <a:p>
            <a:pPr marL="12700">
              <a:lnSpc>
                <a:spcPct val="100000"/>
              </a:lnSpc>
              <a:spcBef>
                <a:spcPts val="100"/>
              </a:spcBef>
            </a:pPr>
            <a:r>
              <a:rPr sz="3600" dirty="0"/>
              <a:t>Diaspora as an </a:t>
            </a:r>
            <a:r>
              <a:rPr sz="3600" spc="-5" dirty="0"/>
              <a:t>Explanatory</a:t>
            </a:r>
            <a:r>
              <a:rPr sz="3600" spc="-125" dirty="0"/>
              <a:t> </a:t>
            </a:r>
            <a:r>
              <a:rPr sz="3600" dirty="0"/>
              <a:t>Model</a:t>
            </a:r>
            <a:endParaRPr sz="3600"/>
          </a:p>
        </p:txBody>
      </p:sp>
      <p:sp>
        <p:nvSpPr>
          <p:cNvPr id="3" name="object 3"/>
          <p:cNvSpPr txBox="1"/>
          <p:nvPr/>
        </p:nvSpPr>
        <p:spPr>
          <a:xfrm>
            <a:off x="1526539" y="2235199"/>
            <a:ext cx="7385684" cy="1635125"/>
          </a:xfrm>
          <a:prstGeom prst="rect">
            <a:avLst/>
          </a:prstGeom>
        </p:spPr>
        <p:txBody>
          <a:bodyPr vert="horz" wrap="square" lIns="0" tIns="12700" rIns="0" bIns="0" rtlCol="0">
            <a:spAutoFit/>
          </a:bodyPr>
          <a:lstStyle/>
          <a:p>
            <a:pPr marL="354965" indent="-342900">
              <a:lnSpc>
                <a:spcPct val="100000"/>
              </a:lnSpc>
              <a:spcBef>
                <a:spcPts val="100"/>
              </a:spcBef>
              <a:buChar char="•"/>
              <a:tabLst>
                <a:tab pos="354965" algn="l"/>
                <a:tab pos="355600" algn="l"/>
              </a:tabLst>
            </a:pPr>
            <a:r>
              <a:rPr sz="2400" spc="-10" dirty="0">
                <a:solidFill>
                  <a:srgbClr val="FFFFFF"/>
                </a:solidFill>
                <a:latin typeface="Arial"/>
                <a:cs typeface="Arial"/>
              </a:rPr>
              <a:t>Explains </a:t>
            </a:r>
            <a:r>
              <a:rPr sz="2400" spc="-5" dirty="0">
                <a:solidFill>
                  <a:srgbClr val="FFFFFF"/>
                </a:solidFill>
                <a:latin typeface="Arial"/>
                <a:cs typeface="Arial"/>
              </a:rPr>
              <a:t>political processes and social</a:t>
            </a:r>
            <a:r>
              <a:rPr sz="2400" spc="120" dirty="0">
                <a:solidFill>
                  <a:srgbClr val="FFFFFF"/>
                </a:solidFill>
                <a:latin typeface="Arial"/>
                <a:cs typeface="Arial"/>
              </a:rPr>
              <a:t> </a:t>
            </a:r>
            <a:r>
              <a:rPr sz="2400" spc="-5" dirty="0">
                <a:solidFill>
                  <a:srgbClr val="FFFFFF"/>
                </a:solidFill>
                <a:latin typeface="Arial"/>
                <a:cs typeface="Arial"/>
              </a:rPr>
              <a:t>movements</a:t>
            </a:r>
            <a:endParaRPr sz="2400" dirty="0">
              <a:latin typeface="Arial"/>
              <a:cs typeface="Arial"/>
            </a:endParaRPr>
          </a:p>
          <a:p>
            <a:pPr>
              <a:lnSpc>
                <a:spcPct val="100000"/>
              </a:lnSpc>
              <a:spcBef>
                <a:spcPts val="5"/>
              </a:spcBef>
              <a:buClr>
                <a:srgbClr val="FFFFFF"/>
              </a:buClr>
              <a:buFont typeface="Arial"/>
              <a:buChar char="•"/>
            </a:pPr>
            <a:endParaRPr sz="3500" dirty="0">
              <a:latin typeface="Arial"/>
              <a:cs typeface="Arial"/>
            </a:endParaRPr>
          </a:p>
          <a:p>
            <a:pPr marL="354965" marR="5080" indent="-342900">
              <a:lnSpc>
                <a:spcPct val="100000"/>
              </a:lnSpc>
              <a:buChar char="•"/>
              <a:tabLst>
                <a:tab pos="354965" algn="l"/>
                <a:tab pos="355600" algn="l"/>
              </a:tabLst>
            </a:pPr>
            <a:r>
              <a:rPr sz="2400" spc="-5" dirty="0">
                <a:solidFill>
                  <a:srgbClr val="FFFFFF"/>
                </a:solidFill>
                <a:latin typeface="Arial"/>
                <a:cs typeface="Arial"/>
              </a:rPr>
              <a:t>Populations </a:t>
            </a:r>
            <a:r>
              <a:rPr sz="2400" spc="-10" dirty="0">
                <a:solidFill>
                  <a:srgbClr val="FFFFFF"/>
                </a:solidFill>
                <a:latin typeface="Arial"/>
                <a:cs typeface="Arial"/>
              </a:rPr>
              <a:t>will </a:t>
            </a:r>
            <a:r>
              <a:rPr sz="2400" spc="-5" dirty="0">
                <a:solidFill>
                  <a:srgbClr val="FFFFFF"/>
                </a:solidFill>
                <a:latin typeface="Arial"/>
                <a:cs typeface="Arial"/>
              </a:rPr>
              <a:t>adopt </a:t>
            </a:r>
            <a:r>
              <a:rPr sz="2400" dirty="0">
                <a:solidFill>
                  <a:srgbClr val="FFFFFF"/>
                </a:solidFill>
                <a:latin typeface="Arial"/>
                <a:cs typeface="Arial"/>
              </a:rPr>
              <a:t>the </a:t>
            </a:r>
            <a:r>
              <a:rPr sz="2400" spc="-5" dirty="0">
                <a:solidFill>
                  <a:srgbClr val="FFFFFF"/>
                </a:solidFill>
                <a:latin typeface="Arial"/>
                <a:cs typeface="Arial"/>
              </a:rPr>
              <a:t>diaspora label </a:t>
            </a:r>
            <a:r>
              <a:rPr sz="2400" dirty="0">
                <a:solidFill>
                  <a:srgbClr val="FFFFFF"/>
                </a:solidFill>
                <a:latin typeface="Arial"/>
                <a:cs typeface="Arial"/>
              </a:rPr>
              <a:t>to </a:t>
            </a:r>
            <a:r>
              <a:rPr sz="2400" spc="-5" dirty="0">
                <a:solidFill>
                  <a:srgbClr val="FFFFFF"/>
                </a:solidFill>
                <a:latin typeface="Arial"/>
                <a:cs typeface="Arial"/>
              </a:rPr>
              <a:t>increase  group solidarity and perceptions of political</a:t>
            </a:r>
            <a:r>
              <a:rPr sz="2400" spc="75" dirty="0">
                <a:solidFill>
                  <a:srgbClr val="FFFFFF"/>
                </a:solidFill>
                <a:latin typeface="Arial"/>
                <a:cs typeface="Arial"/>
              </a:rPr>
              <a:t> </a:t>
            </a:r>
            <a:r>
              <a:rPr sz="2400" spc="-5" dirty="0">
                <a:solidFill>
                  <a:srgbClr val="FFFFFF"/>
                </a:solidFill>
                <a:latin typeface="Arial"/>
                <a:cs typeface="Arial"/>
              </a:rPr>
              <a:t>power.</a:t>
            </a:r>
            <a:endParaRPr sz="2400" dirty="0">
              <a:latin typeface="Arial"/>
              <a:cs typeface="Arial"/>
            </a:endParaRPr>
          </a:p>
        </p:txBody>
      </p:sp>
      <p:sp>
        <p:nvSpPr>
          <p:cNvPr id="4" name="object 4"/>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34</a:t>
            </a:fld>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9616" y="762000"/>
            <a:ext cx="6226810" cy="513715"/>
          </a:xfrm>
          <a:prstGeom prst="rect">
            <a:avLst/>
          </a:prstGeom>
        </p:spPr>
        <p:txBody>
          <a:bodyPr vert="horz" wrap="square" lIns="0" tIns="12700" rIns="0" bIns="0" rtlCol="0">
            <a:spAutoFit/>
          </a:bodyPr>
          <a:lstStyle/>
          <a:p>
            <a:pPr marL="12700">
              <a:lnSpc>
                <a:spcPct val="100000"/>
              </a:lnSpc>
              <a:spcBef>
                <a:spcPts val="100"/>
              </a:spcBef>
            </a:pPr>
            <a:r>
              <a:rPr spc="-5" dirty="0"/>
              <a:t>Diaspora as an Explanatory</a:t>
            </a:r>
            <a:r>
              <a:rPr spc="-110" dirty="0"/>
              <a:t> </a:t>
            </a:r>
            <a:r>
              <a:rPr spc="-5" dirty="0"/>
              <a:t>Model</a:t>
            </a:r>
          </a:p>
        </p:txBody>
      </p:sp>
      <p:sp>
        <p:nvSpPr>
          <p:cNvPr id="3" name="object 3"/>
          <p:cNvSpPr/>
          <p:nvPr/>
        </p:nvSpPr>
        <p:spPr>
          <a:xfrm>
            <a:off x="457200" y="3308454"/>
            <a:ext cx="9144000" cy="4006745"/>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1219200" y="1524000"/>
            <a:ext cx="7212965" cy="1488440"/>
          </a:xfrm>
          <a:prstGeom prst="rect">
            <a:avLst/>
          </a:prstGeom>
        </p:spPr>
        <p:txBody>
          <a:bodyPr vert="horz" wrap="square" lIns="0" tIns="12700" rIns="0" bIns="0" rtlCol="0">
            <a:spAutoFit/>
          </a:bodyPr>
          <a:lstStyle/>
          <a:p>
            <a:pPr marL="354965" marR="5080" indent="-342900">
              <a:lnSpc>
                <a:spcPct val="100000"/>
              </a:lnSpc>
              <a:spcBef>
                <a:spcPts val="100"/>
              </a:spcBef>
              <a:buChar char="•"/>
              <a:tabLst>
                <a:tab pos="354965" algn="l"/>
                <a:tab pos="355600" algn="l"/>
              </a:tabLst>
            </a:pPr>
            <a:r>
              <a:rPr sz="2400" spc="-5" dirty="0">
                <a:solidFill>
                  <a:srgbClr val="FFFFFF"/>
                </a:solidFill>
                <a:latin typeface="Arial"/>
                <a:cs typeface="Arial"/>
              </a:rPr>
              <a:t>The strength and weakness of </a:t>
            </a:r>
            <a:r>
              <a:rPr sz="2400" dirty="0">
                <a:solidFill>
                  <a:srgbClr val="FFFFFF"/>
                </a:solidFill>
                <a:latin typeface="Arial"/>
                <a:cs typeface="Arial"/>
              </a:rPr>
              <a:t>a </a:t>
            </a:r>
            <a:r>
              <a:rPr sz="2400" spc="-5" dirty="0">
                <a:solidFill>
                  <a:srgbClr val="FFFFFF"/>
                </a:solidFill>
                <a:latin typeface="Arial"/>
                <a:cs typeface="Arial"/>
              </a:rPr>
              <a:t>diasporic  community </a:t>
            </a:r>
            <a:r>
              <a:rPr sz="2400" spc="-10" dirty="0">
                <a:solidFill>
                  <a:srgbClr val="FFFFFF"/>
                </a:solidFill>
                <a:latin typeface="Arial"/>
                <a:cs typeface="Arial"/>
              </a:rPr>
              <a:t>will </a:t>
            </a:r>
            <a:r>
              <a:rPr sz="2400" spc="-5" dirty="0">
                <a:solidFill>
                  <a:srgbClr val="FFFFFF"/>
                </a:solidFill>
                <a:latin typeface="Arial"/>
                <a:cs typeface="Arial"/>
              </a:rPr>
              <a:t>fluctuate in response </a:t>
            </a:r>
            <a:r>
              <a:rPr sz="2400" dirty="0">
                <a:solidFill>
                  <a:srgbClr val="FFFFFF"/>
                </a:solidFill>
                <a:latin typeface="Arial"/>
                <a:cs typeface="Arial"/>
              </a:rPr>
              <a:t>to </a:t>
            </a:r>
            <a:r>
              <a:rPr sz="2400" spc="-5" dirty="0">
                <a:solidFill>
                  <a:srgbClr val="FFFFFF"/>
                </a:solidFill>
                <a:latin typeface="Arial"/>
                <a:cs typeface="Arial"/>
              </a:rPr>
              <a:t>political,  cultural and economic pressures </a:t>
            </a:r>
            <a:r>
              <a:rPr sz="2400" dirty="0">
                <a:solidFill>
                  <a:srgbClr val="FFFFFF"/>
                </a:solidFill>
                <a:latin typeface="Arial"/>
                <a:cs typeface="Arial"/>
              </a:rPr>
              <a:t>from the </a:t>
            </a:r>
            <a:r>
              <a:rPr sz="2400" spc="-5" dirty="0">
                <a:solidFill>
                  <a:srgbClr val="FFFFFF"/>
                </a:solidFill>
                <a:latin typeface="Arial"/>
                <a:cs typeface="Arial"/>
              </a:rPr>
              <a:t>host and  homeland societies and</a:t>
            </a:r>
            <a:r>
              <a:rPr sz="2400" spc="35" dirty="0">
                <a:solidFill>
                  <a:srgbClr val="FFFFFF"/>
                </a:solidFill>
                <a:latin typeface="Arial"/>
                <a:cs typeface="Arial"/>
              </a:rPr>
              <a:t> </a:t>
            </a:r>
            <a:r>
              <a:rPr sz="2400" spc="-5" dirty="0">
                <a:solidFill>
                  <a:srgbClr val="FFFFFF"/>
                </a:solidFill>
                <a:latin typeface="Arial"/>
                <a:cs typeface="Arial"/>
              </a:rPr>
              <a:t>governments.</a:t>
            </a:r>
            <a:endParaRPr sz="2400" dirty="0">
              <a:latin typeface="Arial"/>
              <a:cs typeface="Arial"/>
            </a:endParaRPr>
          </a:p>
        </p:txBody>
      </p:sp>
      <p:sp>
        <p:nvSpPr>
          <p:cNvPr id="5" name="object 3">
            <a:extLst>
              <a:ext uri="{FF2B5EF4-FFF2-40B4-BE49-F238E27FC236}">
                <a16:creationId xmlns:a16="http://schemas.microsoft.com/office/drawing/2014/main" id="{77F26169-0D41-4A9E-9DC4-A6D700F44016}"/>
              </a:ext>
            </a:extLst>
          </p:cNvPr>
          <p:cNvSpPr txBox="1"/>
          <p:nvPr/>
        </p:nvSpPr>
        <p:spPr>
          <a:xfrm>
            <a:off x="1182356" y="3308454"/>
            <a:ext cx="8037830" cy="1859483"/>
          </a:xfrm>
          <a:prstGeom prst="rect">
            <a:avLst/>
          </a:prstGeom>
        </p:spPr>
        <p:txBody>
          <a:bodyPr vert="horz" wrap="square" lIns="0" tIns="12700" rIns="0" bIns="0" rtlCol="0">
            <a:spAutoFit/>
          </a:bodyPr>
          <a:lstStyle/>
          <a:p>
            <a:pPr marL="354965" marR="1179830" indent="-342900">
              <a:lnSpc>
                <a:spcPct val="100000"/>
              </a:lnSpc>
              <a:spcBef>
                <a:spcPts val="1019"/>
              </a:spcBef>
              <a:buChar char="•"/>
              <a:tabLst>
                <a:tab pos="354965" algn="l"/>
                <a:tab pos="355600" algn="l"/>
              </a:tabLst>
            </a:pPr>
            <a:r>
              <a:rPr sz="2400" spc="-5" dirty="0">
                <a:solidFill>
                  <a:srgbClr val="FFFFFF"/>
                </a:solidFill>
                <a:latin typeface="Arial"/>
                <a:cs typeface="Arial"/>
              </a:rPr>
              <a:t>Explains external social and political  pressures on minority</a:t>
            </a:r>
            <a:r>
              <a:rPr sz="2400" spc="-65" dirty="0">
                <a:solidFill>
                  <a:srgbClr val="FFFFFF"/>
                </a:solidFill>
                <a:latin typeface="Arial"/>
                <a:cs typeface="Arial"/>
              </a:rPr>
              <a:t> </a:t>
            </a:r>
            <a:r>
              <a:rPr sz="2400" spc="-5" dirty="0">
                <a:solidFill>
                  <a:srgbClr val="FFFFFF"/>
                </a:solidFill>
                <a:latin typeface="Arial"/>
                <a:cs typeface="Arial"/>
              </a:rPr>
              <a:t>groups</a:t>
            </a:r>
            <a:endParaRPr sz="2400" dirty="0">
              <a:latin typeface="Arial"/>
              <a:cs typeface="Arial"/>
            </a:endParaRPr>
          </a:p>
          <a:p>
            <a:pPr>
              <a:lnSpc>
                <a:spcPct val="100000"/>
              </a:lnSpc>
              <a:spcBef>
                <a:spcPts val="30"/>
              </a:spcBef>
              <a:buClr>
                <a:srgbClr val="FFFFFF"/>
              </a:buClr>
              <a:buFont typeface="Arial"/>
              <a:buChar char="•"/>
            </a:pPr>
            <a:endParaRPr sz="2400" dirty="0">
              <a:latin typeface="Arial"/>
              <a:cs typeface="Arial"/>
            </a:endParaRPr>
          </a:p>
          <a:p>
            <a:pPr marL="354965" marR="5080" indent="-342900">
              <a:lnSpc>
                <a:spcPct val="100000"/>
              </a:lnSpc>
              <a:buChar char="•"/>
              <a:tabLst>
                <a:tab pos="354965" algn="l"/>
                <a:tab pos="355600" algn="l"/>
              </a:tabLst>
            </a:pPr>
            <a:r>
              <a:rPr sz="2400" dirty="0">
                <a:solidFill>
                  <a:srgbClr val="FFFFFF"/>
                </a:solidFill>
                <a:latin typeface="Arial"/>
                <a:cs typeface="Arial"/>
              </a:rPr>
              <a:t>Host </a:t>
            </a:r>
            <a:r>
              <a:rPr sz="2400" spc="-10" dirty="0">
                <a:solidFill>
                  <a:srgbClr val="FFFFFF"/>
                </a:solidFill>
                <a:latin typeface="Arial"/>
                <a:cs typeface="Arial"/>
              </a:rPr>
              <a:t>populations </a:t>
            </a:r>
            <a:r>
              <a:rPr sz="2400" spc="-5" dirty="0">
                <a:solidFill>
                  <a:srgbClr val="FFFFFF"/>
                </a:solidFill>
                <a:latin typeface="Arial"/>
                <a:cs typeface="Arial"/>
              </a:rPr>
              <a:t>may attach the </a:t>
            </a:r>
            <a:r>
              <a:rPr sz="2400" spc="-10" dirty="0">
                <a:solidFill>
                  <a:srgbClr val="FFFFFF"/>
                </a:solidFill>
                <a:latin typeface="Arial"/>
                <a:cs typeface="Arial"/>
              </a:rPr>
              <a:t>label </a:t>
            </a:r>
            <a:r>
              <a:rPr sz="2400" spc="-5" dirty="0">
                <a:solidFill>
                  <a:srgbClr val="FFFFFF"/>
                </a:solidFill>
                <a:latin typeface="Arial"/>
                <a:cs typeface="Arial"/>
              </a:rPr>
              <a:t>to  minority groups when seeking</a:t>
            </a:r>
            <a:r>
              <a:rPr sz="2400" spc="-80" dirty="0">
                <a:solidFill>
                  <a:srgbClr val="FFFFFF"/>
                </a:solidFill>
                <a:latin typeface="Arial"/>
                <a:cs typeface="Arial"/>
              </a:rPr>
              <a:t> </a:t>
            </a:r>
            <a:r>
              <a:rPr sz="2400" spc="-5" dirty="0">
                <a:solidFill>
                  <a:srgbClr val="FFFFFF"/>
                </a:solidFill>
                <a:latin typeface="Arial"/>
                <a:cs typeface="Arial"/>
              </a:rPr>
              <a:t>scapegoats.</a:t>
            </a:r>
            <a:endParaRPr sz="24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0938" y="3076447"/>
            <a:ext cx="2344420" cy="830580"/>
          </a:xfrm>
          <a:prstGeom prst="rect">
            <a:avLst/>
          </a:prstGeom>
        </p:spPr>
        <p:txBody>
          <a:bodyPr vert="horz" wrap="square" lIns="0" tIns="12700" rIns="0" bIns="0" rtlCol="0">
            <a:spAutoFit/>
          </a:bodyPr>
          <a:lstStyle/>
          <a:p>
            <a:pPr marL="12700" marR="5080">
              <a:lnSpc>
                <a:spcPct val="110000"/>
              </a:lnSpc>
              <a:spcBef>
                <a:spcPts val="100"/>
              </a:spcBef>
            </a:pPr>
            <a:r>
              <a:rPr sz="2400" i="1" spc="-5" dirty="0">
                <a:solidFill>
                  <a:srgbClr val="FFFFFF"/>
                </a:solidFill>
                <a:latin typeface="Arial"/>
                <a:cs typeface="Arial"/>
              </a:rPr>
              <a:t>Globalization  T</a:t>
            </a:r>
            <a:r>
              <a:rPr sz="2400" i="1" dirty="0">
                <a:solidFill>
                  <a:srgbClr val="FFFFFF"/>
                </a:solidFill>
                <a:latin typeface="Arial"/>
                <a:cs typeface="Arial"/>
              </a:rPr>
              <a:t>r</a:t>
            </a:r>
            <a:r>
              <a:rPr sz="2400" i="1" spc="-5" dirty="0">
                <a:solidFill>
                  <a:srgbClr val="FFFFFF"/>
                </a:solidFill>
                <a:latin typeface="Arial"/>
                <a:cs typeface="Arial"/>
              </a:rPr>
              <a:t>an</a:t>
            </a:r>
            <a:r>
              <a:rPr sz="2400" i="1" dirty="0">
                <a:solidFill>
                  <a:srgbClr val="FFFFFF"/>
                </a:solidFill>
                <a:latin typeface="Arial"/>
                <a:cs typeface="Arial"/>
              </a:rPr>
              <a:t>s</a:t>
            </a:r>
            <a:r>
              <a:rPr sz="2400" i="1" spc="-5" dirty="0">
                <a:solidFill>
                  <a:srgbClr val="FFFFFF"/>
                </a:solidFill>
                <a:latin typeface="Arial"/>
                <a:cs typeface="Arial"/>
              </a:rPr>
              <a:t>na</a:t>
            </a:r>
            <a:r>
              <a:rPr sz="2400" i="1" spc="5" dirty="0">
                <a:solidFill>
                  <a:srgbClr val="FFFFFF"/>
                </a:solidFill>
                <a:latin typeface="Arial"/>
                <a:cs typeface="Arial"/>
              </a:rPr>
              <a:t>t</a:t>
            </a:r>
            <a:r>
              <a:rPr sz="2400" i="1" spc="-10" dirty="0">
                <a:solidFill>
                  <a:srgbClr val="FFFFFF"/>
                </a:solidFill>
                <a:latin typeface="Arial"/>
                <a:cs typeface="Arial"/>
              </a:rPr>
              <a:t>i</a:t>
            </a:r>
            <a:r>
              <a:rPr sz="2400" i="1" spc="-5" dirty="0">
                <a:solidFill>
                  <a:srgbClr val="FFFFFF"/>
                </a:solidFill>
                <a:latin typeface="Arial"/>
                <a:cs typeface="Arial"/>
              </a:rPr>
              <a:t>ona</a:t>
            </a:r>
            <a:r>
              <a:rPr sz="2400" i="1" spc="-10" dirty="0">
                <a:solidFill>
                  <a:srgbClr val="FFFFFF"/>
                </a:solidFill>
                <a:latin typeface="Arial"/>
                <a:cs typeface="Arial"/>
              </a:rPr>
              <a:t>li</a:t>
            </a:r>
            <a:r>
              <a:rPr sz="2400" i="1" spc="10" dirty="0">
                <a:solidFill>
                  <a:srgbClr val="FFFFFF"/>
                </a:solidFill>
                <a:latin typeface="Arial"/>
                <a:cs typeface="Arial"/>
              </a:rPr>
              <a:t>s</a:t>
            </a:r>
            <a:r>
              <a:rPr sz="2400" i="1" dirty="0">
                <a:solidFill>
                  <a:srgbClr val="FFFFFF"/>
                </a:solidFill>
                <a:latin typeface="Arial"/>
                <a:cs typeface="Arial"/>
              </a:rPr>
              <a:t>m</a:t>
            </a:r>
            <a:endParaRPr sz="2400">
              <a:latin typeface="Arial"/>
              <a:cs typeface="Arial"/>
            </a:endParaRPr>
          </a:p>
        </p:txBody>
      </p:sp>
      <p:sp>
        <p:nvSpPr>
          <p:cNvPr id="3" name="object 3"/>
          <p:cNvSpPr txBox="1">
            <a:spLocks noGrp="1"/>
          </p:cNvSpPr>
          <p:nvPr>
            <p:ph type="ctrTitle"/>
          </p:nvPr>
        </p:nvSpPr>
        <p:spPr>
          <a:prstGeom prst="rect">
            <a:avLst/>
          </a:prstGeom>
        </p:spPr>
        <p:txBody>
          <a:bodyPr vert="horz" wrap="square" lIns="0" tIns="12700" rIns="0" bIns="0" rtlCol="0">
            <a:spAutoFit/>
          </a:bodyPr>
          <a:lstStyle/>
          <a:p>
            <a:pPr marL="937260" marR="5080" indent="-925194">
              <a:lnSpc>
                <a:spcPct val="100000"/>
              </a:lnSpc>
              <a:spcBef>
                <a:spcPts val="100"/>
              </a:spcBef>
            </a:pPr>
            <a:r>
              <a:rPr spc="-5" dirty="0"/>
              <a:t>“Diaspora” describes </a:t>
            </a:r>
            <a:r>
              <a:rPr spc="-10" dirty="0"/>
              <a:t>populations  </a:t>
            </a:r>
            <a:r>
              <a:rPr spc="-5" dirty="0"/>
              <a:t>in the post-modern</a:t>
            </a:r>
            <a:r>
              <a:rPr spc="-70" dirty="0"/>
              <a:t> </a:t>
            </a:r>
            <a:r>
              <a:rPr spc="-5" dirty="0"/>
              <a:t>era</a:t>
            </a:r>
          </a:p>
        </p:txBody>
      </p:sp>
      <p:sp>
        <p:nvSpPr>
          <p:cNvPr id="4" name="object 4"/>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3175" y="1796287"/>
            <a:ext cx="5664835" cy="574040"/>
          </a:xfrm>
          <a:prstGeom prst="rect">
            <a:avLst/>
          </a:prstGeom>
        </p:spPr>
        <p:txBody>
          <a:bodyPr vert="horz" wrap="square" lIns="0" tIns="12700" rIns="0" bIns="0" rtlCol="0">
            <a:spAutoFit/>
          </a:bodyPr>
          <a:lstStyle/>
          <a:p>
            <a:pPr marL="12700">
              <a:lnSpc>
                <a:spcPct val="100000"/>
              </a:lnSpc>
              <a:spcBef>
                <a:spcPts val="100"/>
              </a:spcBef>
            </a:pPr>
            <a:r>
              <a:rPr sz="3600" spc="-5" dirty="0"/>
              <a:t>Investment </a:t>
            </a:r>
            <a:r>
              <a:rPr sz="3600" dirty="0"/>
              <a:t>in </a:t>
            </a:r>
            <a:r>
              <a:rPr sz="3600" spc="-5" dirty="0"/>
              <a:t>Social</a:t>
            </a:r>
            <a:r>
              <a:rPr sz="3600" spc="-40" dirty="0"/>
              <a:t> </a:t>
            </a:r>
            <a:r>
              <a:rPr sz="3600" spc="-5" dirty="0"/>
              <a:t>Capital</a:t>
            </a:r>
            <a:endParaRPr sz="360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1754986" y="2808222"/>
            <a:ext cx="6600190" cy="3317240"/>
          </a:xfrm>
          <a:prstGeom prst="rect">
            <a:avLst/>
          </a:prstGeom>
        </p:spPr>
        <p:txBody>
          <a:bodyPr vert="horz" wrap="square" lIns="0" tIns="53975" rIns="0" bIns="0" rtlCol="0">
            <a:spAutoFit/>
          </a:bodyPr>
          <a:lstStyle/>
          <a:p>
            <a:pPr marL="355600" marR="55244" indent="-343535">
              <a:lnSpc>
                <a:spcPts val="2590"/>
              </a:lnSpc>
              <a:spcBef>
                <a:spcPts val="425"/>
              </a:spcBef>
            </a:pPr>
            <a:r>
              <a:rPr sz="2400" dirty="0">
                <a:solidFill>
                  <a:srgbClr val="FFFFFF"/>
                </a:solidFill>
                <a:latin typeface="Arial"/>
                <a:cs typeface="Arial"/>
              </a:rPr>
              <a:t>A </a:t>
            </a:r>
            <a:r>
              <a:rPr sz="2400" spc="-5" dirty="0">
                <a:solidFill>
                  <a:srgbClr val="FFFFFF"/>
                </a:solidFill>
                <a:latin typeface="Arial"/>
                <a:cs typeface="Arial"/>
              </a:rPr>
              <a:t>circulating network of people, trade goods and  capital</a:t>
            </a:r>
            <a:endParaRPr sz="2400">
              <a:latin typeface="Arial"/>
              <a:cs typeface="Arial"/>
            </a:endParaRPr>
          </a:p>
          <a:p>
            <a:pPr marL="756285" indent="-287020">
              <a:lnSpc>
                <a:spcPct val="100000"/>
              </a:lnSpc>
              <a:spcBef>
                <a:spcPts val="254"/>
              </a:spcBef>
              <a:buChar char="–"/>
              <a:tabLst>
                <a:tab pos="756920" algn="l"/>
              </a:tabLst>
            </a:pPr>
            <a:r>
              <a:rPr sz="2400" spc="-5" dirty="0">
                <a:solidFill>
                  <a:srgbClr val="FFFFFF"/>
                </a:solidFill>
                <a:latin typeface="Arial"/>
                <a:cs typeface="Arial"/>
              </a:rPr>
              <a:t>Strong ties </a:t>
            </a:r>
            <a:r>
              <a:rPr sz="2400" dirty="0">
                <a:solidFill>
                  <a:srgbClr val="FFFFFF"/>
                </a:solidFill>
                <a:latin typeface="Arial"/>
                <a:cs typeface="Arial"/>
              </a:rPr>
              <a:t>to the </a:t>
            </a:r>
            <a:r>
              <a:rPr sz="2400" spc="-5" dirty="0">
                <a:solidFill>
                  <a:srgbClr val="FFFFFF"/>
                </a:solidFill>
                <a:latin typeface="Arial"/>
                <a:cs typeface="Arial"/>
              </a:rPr>
              <a:t>home </a:t>
            </a:r>
            <a:r>
              <a:rPr sz="2400" spc="-10" dirty="0">
                <a:solidFill>
                  <a:srgbClr val="FFFFFF"/>
                </a:solidFill>
                <a:latin typeface="Arial"/>
                <a:cs typeface="Arial"/>
              </a:rPr>
              <a:t>village </a:t>
            </a:r>
            <a:r>
              <a:rPr sz="2400" spc="-5" dirty="0">
                <a:solidFill>
                  <a:srgbClr val="FFFFFF"/>
                </a:solidFill>
                <a:latin typeface="Arial"/>
                <a:cs typeface="Arial"/>
              </a:rPr>
              <a:t>and</a:t>
            </a:r>
            <a:r>
              <a:rPr sz="2400" spc="20" dirty="0">
                <a:solidFill>
                  <a:srgbClr val="FFFFFF"/>
                </a:solidFill>
                <a:latin typeface="Arial"/>
                <a:cs typeface="Arial"/>
              </a:rPr>
              <a:t> </a:t>
            </a:r>
            <a:r>
              <a:rPr sz="2400" spc="-5" dirty="0">
                <a:solidFill>
                  <a:srgbClr val="FFFFFF"/>
                </a:solidFill>
                <a:latin typeface="Arial"/>
                <a:cs typeface="Arial"/>
              </a:rPr>
              <a:t>kin</a:t>
            </a:r>
            <a:endParaRPr sz="2400">
              <a:latin typeface="Arial"/>
              <a:cs typeface="Arial"/>
            </a:endParaRPr>
          </a:p>
          <a:p>
            <a:pPr marL="756285" marR="5080" indent="-287020">
              <a:lnSpc>
                <a:spcPts val="2590"/>
              </a:lnSpc>
              <a:spcBef>
                <a:spcPts val="615"/>
              </a:spcBef>
              <a:buChar char="–"/>
              <a:tabLst>
                <a:tab pos="756920" algn="l"/>
              </a:tabLst>
            </a:pPr>
            <a:r>
              <a:rPr sz="2400" spc="-5" dirty="0">
                <a:solidFill>
                  <a:srgbClr val="FFFFFF"/>
                </a:solidFill>
                <a:latin typeface="Arial"/>
                <a:cs typeface="Arial"/>
              </a:rPr>
              <a:t>Continual rejuvenation of culture and social  organization</a:t>
            </a:r>
            <a:endParaRPr sz="2400">
              <a:latin typeface="Arial"/>
              <a:cs typeface="Arial"/>
            </a:endParaRPr>
          </a:p>
          <a:p>
            <a:pPr marL="756285" marR="1094105" indent="-287020">
              <a:lnSpc>
                <a:spcPts val="2590"/>
              </a:lnSpc>
              <a:spcBef>
                <a:spcPts val="580"/>
              </a:spcBef>
              <a:buChar char="–"/>
              <a:tabLst>
                <a:tab pos="756920" algn="l"/>
              </a:tabLst>
            </a:pPr>
            <a:r>
              <a:rPr sz="2400" spc="-5" dirty="0">
                <a:solidFill>
                  <a:srgbClr val="FFFFFF"/>
                </a:solidFill>
                <a:latin typeface="Arial"/>
                <a:cs typeface="Arial"/>
              </a:rPr>
              <a:t>Fostered solidarity in </a:t>
            </a:r>
            <a:r>
              <a:rPr sz="2400" dirty="0">
                <a:solidFill>
                  <a:srgbClr val="FFFFFF"/>
                </a:solidFill>
                <a:latin typeface="Arial"/>
                <a:cs typeface="Arial"/>
              </a:rPr>
              <a:t>the </a:t>
            </a:r>
            <a:r>
              <a:rPr sz="2400" spc="-5" dirty="0">
                <a:solidFill>
                  <a:srgbClr val="FFFFFF"/>
                </a:solidFill>
                <a:latin typeface="Arial"/>
                <a:cs typeface="Arial"/>
              </a:rPr>
              <a:t>immigrant  community</a:t>
            </a:r>
            <a:endParaRPr sz="2400">
              <a:latin typeface="Arial"/>
              <a:cs typeface="Arial"/>
            </a:endParaRPr>
          </a:p>
          <a:p>
            <a:pPr marL="355600" marR="501015" indent="-342900">
              <a:lnSpc>
                <a:spcPts val="2590"/>
              </a:lnSpc>
              <a:spcBef>
                <a:spcPts val="580"/>
              </a:spcBef>
            </a:pPr>
            <a:r>
              <a:rPr sz="2400" spc="-5" dirty="0">
                <a:solidFill>
                  <a:srgbClr val="FFFFFF"/>
                </a:solidFill>
                <a:latin typeface="Arial"/>
                <a:cs typeface="Arial"/>
              </a:rPr>
              <a:t>Investment strategy that was based on social  organization</a:t>
            </a:r>
            <a:endParaRPr sz="24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2566" y="1796287"/>
            <a:ext cx="5029835" cy="574040"/>
          </a:xfrm>
          <a:prstGeom prst="rect">
            <a:avLst/>
          </a:prstGeom>
        </p:spPr>
        <p:txBody>
          <a:bodyPr vert="horz" wrap="square" lIns="0" tIns="12700" rIns="0" bIns="0" rtlCol="0">
            <a:spAutoFit/>
          </a:bodyPr>
          <a:lstStyle/>
          <a:p>
            <a:pPr marL="12700">
              <a:lnSpc>
                <a:spcPct val="100000"/>
              </a:lnSpc>
              <a:spcBef>
                <a:spcPts val="100"/>
              </a:spcBef>
            </a:pPr>
            <a:r>
              <a:rPr sz="3600" dirty="0"/>
              <a:t>Diaspora is an</a:t>
            </a:r>
            <a:r>
              <a:rPr sz="3600" spc="-150" dirty="0"/>
              <a:t> </a:t>
            </a:r>
            <a:r>
              <a:rPr sz="3600" dirty="0"/>
              <a:t>Approach</a:t>
            </a:r>
            <a:endParaRPr sz="360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3202938" y="2570479"/>
            <a:ext cx="2823845" cy="2219960"/>
          </a:xfrm>
          <a:prstGeom prst="rect">
            <a:avLst/>
          </a:prstGeom>
        </p:spPr>
        <p:txBody>
          <a:bodyPr vert="horz" wrap="square" lIns="0" tIns="85725" rIns="0" bIns="0" rtlCol="0">
            <a:spAutoFit/>
          </a:bodyPr>
          <a:lstStyle/>
          <a:p>
            <a:pPr marL="354965" indent="-342900">
              <a:lnSpc>
                <a:spcPct val="100000"/>
              </a:lnSpc>
              <a:spcBef>
                <a:spcPts val="675"/>
              </a:spcBef>
              <a:buChar char="•"/>
              <a:tabLst>
                <a:tab pos="354965" algn="l"/>
                <a:tab pos="355600" algn="l"/>
              </a:tabLst>
            </a:pPr>
            <a:r>
              <a:rPr sz="2400" spc="-5" dirty="0">
                <a:solidFill>
                  <a:srgbClr val="FFFFFF"/>
                </a:solidFill>
                <a:latin typeface="Arial"/>
                <a:cs typeface="Arial"/>
              </a:rPr>
              <a:t>Historically</a:t>
            </a:r>
            <a:r>
              <a:rPr sz="2400" spc="-20" dirty="0">
                <a:solidFill>
                  <a:srgbClr val="FFFFFF"/>
                </a:solidFill>
                <a:latin typeface="Arial"/>
                <a:cs typeface="Arial"/>
              </a:rPr>
              <a:t> </a:t>
            </a:r>
            <a:r>
              <a:rPr sz="2400" spc="-5" dirty="0">
                <a:solidFill>
                  <a:srgbClr val="FFFFFF"/>
                </a:solidFill>
                <a:latin typeface="Arial"/>
                <a:cs typeface="Arial"/>
              </a:rPr>
              <a:t>based</a:t>
            </a:r>
            <a:endParaRPr sz="2400">
              <a:latin typeface="Arial"/>
              <a:cs typeface="Arial"/>
            </a:endParaRPr>
          </a:p>
          <a:p>
            <a:pPr marL="354965" indent="-342900">
              <a:lnSpc>
                <a:spcPct val="100000"/>
              </a:lnSpc>
              <a:spcBef>
                <a:spcPts val="575"/>
              </a:spcBef>
              <a:buChar char="•"/>
              <a:tabLst>
                <a:tab pos="354965" algn="l"/>
                <a:tab pos="355600" algn="l"/>
              </a:tabLst>
            </a:pPr>
            <a:r>
              <a:rPr sz="2400" spc="-5" dirty="0">
                <a:solidFill>
                  <a:srgbClr val="FFFFFF"/>
                </a:solidFill>
                <a:latin typeface="Arial"/>
                <a:cs typeface="Arial"/>
              </a:rPr>
              <a:t>Comparative</a:t>
            </a:r>
            <a:endParaRPr sz="2400">
              <a:latin typeface="Arial"/>
              <a:cs typeface="Arial"/>
            </a:endParaRPr>
          </a:p>
          <a:p>
            <a:pPr marL="355600" indent="-342900">
              <a:lnSpc>
                <a:spcPct val="100000"/>
              </a:lnSpc>
              <a:spcBef>
                <a:spcPts val="575"/>
              </a:spcBef>
              <a:buChar char="•"/>
              <a:tabLst>
                <a:tab pos="354965" algn="l"/>
                <a:tab pos="355600" algn="l"/>
              </a:tabLst>
            </a:pPr>
            <a:r>
              <a:rPr sz="2400" spc="-5" dirty="0">
                <a:solidFill>
                  <a:srgbClr val="FFFFFF"/>
                </a:solidFill>
                <a:latin typeface="Arial"/>
                <a:cs typeface="Arial"/>
              </a:rPr>
              <a:t>Cultural</a:t>
            </a:r>
            <a:endParaRPr sz="2400">
              <a:latin typeface="Arial"/>
              <a:cs typeface="Arial"/>
            </a:endParaRPr>
          </a:p>
          <a:p>
            <a:pPr marL="354965" indent="-342900">
              <a:lnSpc>
                <a:spcPct val="100000"/>
              </a:lnSpc>
              <a:spcBef>
                <a:spcPts val="575"/>
              </a:spcBef>
              <a:buChar char="•"/>
              <a:tabLst>
                <a:tab pos="354965" algn="l"/>
                <a:tab pos="355600" algn="l"/>
              </a:tabLst>
            </a:pPr>
            <a:r>
              <a:rPr sz="2400" spc="-5" dirty="0">
                <a:solidFill>
                  <a:srgbClr val="FFFFFF"/>
                </a:solidFill>
                <a:latin typeface="Arial"/>
                <a:cs typeface="Arial"/>
              </a:rPr>
              <a:t>Geopolitical</a:t>
            </a:r>
            <a:endParaRPr sz="2400">
              <a:latin typeface="Arial"/>
              <a:cs typeface="Arial"/>
            </a:endParaRPr>
          </a:p>
          <a:p>
            <a:pPr marL="354965" indent="-342900">
              <a:lnSpc>
                <a:spcPct val="100000"/>
              </a:lnSpc>
              <a:spcBef>
                <a:spcPts val="580"/>
              </a:spcBef>
              <a:buChar char="•"/>
              <a:tabLst>
                <a:tab pos="354965" algn="l"/>
                <a:tab pos="355600" algn="l"/>
              </a:tabLst>
            </a:pPr>
            <a:r>
              <a:rPr sz="2400" spc="-5" dirty="0">
                <a:solidFill>
                  <a:srgbClr val="FFFFFF"/>
                </a:solidFill>
                <a:latin typeface="Arial"/>
                <a:cs typeface="Arial"/>
              </a:rPr>
              <a:t>Community</a:t>
            </a:r>
            <a:r>
              <a:rPr sz="2400" spc="-60" dirty="0">
                <a:solidFill>
                  <a:srgbClr val="FFFFFF"/>
                </a:solidFill>
                <a:latin typeface="Arial"/>
                <a:cs typeface="Arial"/>
              </a:rPr>
              <a:t> </a:t>
            </a:r>
            <a:r>
              <a:rPr sz="2400" spc="-5" dirty="0">
                <a:solidFill>
                  <a:srgbClr val="FFFFFF"/>
                </a:solidFill>
                <a:latin typeface="Arial"/>
                <a:cs typeface="Arial"/>
              </a:rPr>
              <a:t>based</a:t>
            </a:r>
            <a:endParaRPr sz="24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8598" y="1064767"/>
            <a:ext cx="4519930" cy="1122680"/>
          </a:xfrm>
          <a:prstGeom prst="rect">
            <a:avLst/>
          </a:prstGeom>
        </p:spPr>
        <p:txBody>
          <a:bodyPr vert="horz" wrap="square" lIns="0" tIns="12700" rIns="0" bIns="0" rtlCol="0">
            <a:spAutoFit/>
          </a:bodyPr>
          <a:lstStyle/>
          <a:p>
            <a:pPr marL="506095" marR="5080" indent="-494030">
              <a:lnSpc>
                <a:spcPct val="100000"/>
              </a:lnSpc>
              <a:spcBef>
                <a:spcPts val="100"/>
              </a:spcBef>
            </a:pPr>
            <a:r>
              <a:rPr sz="3600" dirty="0"/>
              <a:t>Do </a:t>
            </a:r>
            <a:r>
              <a:rPr sz="3600" spc="-5" dirty="0"/>
              <a:t>these </a:t>
            </a:r>
            <a:r>
              <a:rPr sz="3600" dirty="0"/>
              <a:t>groups</a:t>
            </a:r>
            <a:r>
              <a:rPr sz="3600" spc="-125" dirty="0"/>
              <a:t> </a:t>
            </a:r>
            <a:r>
              <a:rPr sz="3600" dirty="0"/>
              <a:t>meet  all of our</a:t>
            </a:r>
            <a:r>
              <a:rPr sz="3600" spc="-70" dirty="0"/>
              <a:t> </a:t>
            </a:r>
            <a:r>
              <a:rPr sz="3600" spc="-5" dirty="0"/>
              <a:t>criteria?</a:t>
            </a:r>
            <a:endParaRPr sz="360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a:spLocks noGrp="1"/>
          </p:cNvSpPr>
          <p:nvPr>
            <p:ph sz="half" idx="3"/>
          </p:nvPr>
        </p:nvSpPr>
        <p:spPr>
          <a:prstGeom prst="rect">
            <a:avLst/>
          </a:prstGeom>
        </p:spPr>
        <p:txBody>
          <a:bodyPr vert="horz" wrap="square" lIns="0" tIns="12700" rIns="0" bIns="0" rtlCol="0">
            <a:spAutoFit/>
          </a:bodyPr>
          <a:lstStyle/>
          <a:p>
            <a:pPr marL="469265" marR="239395" indent="-635">
              <a:lnSpc>
                <a:spcPct val="120000"/>
              </a:lnSpc>
              <a:spcBef>
                <a:spcPts val="100"/>
              </a:spcBef>
            </a:pPr>
            <a:r>
              <a:rPr spc="-10" dirty="0"/>
              <a:t>A</a:t>
            </a:r>
            <a:r>
              <a:rPr spc="-5" dirty="0"/>
              <a:t>r</a:t>
            </a:r>
            <a:r>
              <a:rPr spc="-10" dirty="0"/>
              <a:t>m</a:t>
            </a:r>
            <a:r>
              <a:rPr spc="-5" dirty="0"/>
              <a:t>enians  Africans  Chinese</a:t>
            </a:r>
          </a:p>
          <a:p>
            <a:pPr>
              <a:lnSpc>
                <a:spcPct val="100000"/>
              </a:lnSpc>
              <a:spcBef>
                <a:spcPts val="20"/>
              </a:spcBef>
            </a:pPr>
            <a:endParaRPr sz="4150"/>
          </a:p>
          <a:p>
            <a:pPr marL="355600" indent="-342900">
              <a:lnSpc>
                <a:spcPct val="100000"/>
              </a:lnSpc>
              <a:buAutoNum type="arabicPeriod"/>
              <a:tabLst>
                <a:tab pos="355600" algn="l"/>
              </a:tabLst>
            </a:pPr>
            <a:r>
              <a:rPr sz="2400" i="1" dirty="0">
                <a:latin typeface="Arial"/>
                <a:cs typeface="Arial"/>
              </a:rPr>
              <a:t>“A</a:t>
            </a:r>
            <a:r>
              <a:rPr sz="2400" i="1" spc="-120" dirty="0">
                <a:latin typeface="Arial"/>
                <a:cs typeface="Arial"/>
              </a:rPr>
              <a:t> </a:t>
            </a:r>
            <a:r>
              <a:rPr sz="2400" i="1" spc="-5" dirty="0">
                <a:latin typeface="Arial"/>
                <a:cs typeface="Arial"/>
              </a:rPr>
              <a:t>People”</a:t>
            </a:r>
            <a:endParaRPr sz="2400">
              <a:latin typeface="Arial"/>
              <a:cs typeface="Arial"/>
            </a:endParaRPr>
          </a:p>
          <a:p>
            <a:pPr marL="355600" indent="-342900">
              <a:lnSpc>
                <a:spcPct val="100000"/>
              </a:lnSpc>
              <a:buAutoNum type="arabicPeriod"/>
              <a:tabLst>
                <a:tab pos="355600" algn="l"/>
              </a:tabLst>
            </a:pPr>
            <a:r>
              <a:rPr sz="2400" i="1" spc="-5" dirty="0">
                <a:latin typeface="Arial"/>
                <a:cs typeface="Arial"/>
              </a:rPr>
              <a:t>Shared</a:t>
            </a:r>
            <a:r>
              <a:rPr sz="2400" i="1" spc="-70" dirty="0">
                <a:latin typeface="Arial"/>
                <a:cs typeface="Arial"/>
              </a:rPr>
              <a:t> </a:t>
            </a:r>
            <a:r>
              <a:rPr sz="2400" i="1" spc="-5" dirty="0">
                <a:latin typeface="Arial"/>
                <a:cs typeface="Arial"/>
              </a:rPr>
              <a:t>Culture</a:t>
            </a:r>
            <a:endParaRPr sz="2400">
              <a:latin typeface="Arial"/>
              <a:cs typeface="Arial"/>
            </a:endParaRPr>
          </a:p>
          <a:p>
            <a:pPr marL="355600" indent="-342900">
              <a:lnSpc>
                <a:spcPct val="100000"/>
              </a:lnSpc>
              <a:buAutoNum type="arabicPeriod"/>
              <a:tabLst>
                <a:tab pos="355600" algn="l"/>
              </a:tabLst>
            </a:pPr>
            <a:r>
              <a:rPr sz="2400" i="1" spc="-10" dirty="0">
                <a:latin typeface="Arial"/>
                <a:cs typeface="Arial"/>
              </a:rPr>
              <a:t>Exiled</a:t>
            </a:r>
            <a:endParaRPr sz="2400">
              <a:latin typeface="Arial"/>
              <a:cs typeface="Arial"/>
            </a:endParaRPr>
          </a:p>
          <a:p>
            <a:pPr marL="355600" indent="-342900">
              <a:lnSpc>
                <a:spcPct val="100000"/>
              </a:lnSpc>
              <a:buAutoNum type="arabicPeriod"/>
              <a:tabLst>
                <a:tab pos="355600" algn="l"/>
              </a:tabLst>
            </a:pPr>
            <a:r>
              <a:rPr sz="2400" i="1" spc="-10" dirty="0">
                <a:latin typeface="Arial"/>
                <a:cs typeface="Arial"/>
              </a:rPr>
              <a:t>Homeland</a:t>
            </a:r>
            <a:endParaRPr sz="2400">
              <a:latin typeface="Arial"/>
              <a:cs typeface="Arial"/>
            </a:endParaRPr>
          </a:p>
          <a:p>
            <a:pPr marL="355600" indent="-342900">
              <a:lnSpc>
                <a:spcPct val="100000"/>
              </a:lnSpc>
              <a:buAutoNum type="arabicPeriod"/>
              <a:tabLst>
                <a:tab pos="355600" algn="l"/>
              </a:tabLst>
            </a:pPr>
            <a:r>
              <a:rPr sz="2400" i="1" spc="-5" dirty="0">
                <a:latin typeface="Arial"/>
                <a:cs typeface="Arial"/>
              </a:rPr>
              <a:t>“Return”</a:t>
            </a:r>
            <a:endParaRPr sz="2400">
              <a:latin typeface="Arial"/>
              <a:cs typeface="Arial"/>
            </a:endParaRPr>
          </a:p>
        </p:txBody>
      </p:sp>
      <p:sp>
        <p:nvSpPr>
          <p:cNvPr id="5" name="object 5"/>
          <p:cNvSpPr/>
          <p:nvPr/>
        </p:nvSpPr>
        <p:spPr>
          <a:xfrm>
            <a:off x="2362200" y="4108703"/>
            <a:ext cx="5410200" cy="13970"/>
          </a:xfrm>
          <a:custGeom>
            <a:avLst/>
            <a:gdLst/>
            <a:ahLst/>
            <a:cxnLst/>
            <a:rect l="l" t="t" r="r" b="b"/>
            <a:pathLst>
              <a:path w="5410200" h="13970">
                <a:moveTo>
                  <a:pt x="5410199" y="13715"/>
                </a:moveTo>
                <a:lnTo>
                  <a:pt x="5410199" y="0"/>
                </a:lnTo>
                <a:lnTo>
                  <a:pt x="0" y="0"/>
                </a:lnTo>
                <a:lnTo>
                  <a:pt x="0" y="13715"/>
                </a:lnTo>
                <a:lnTo>
                  <a:pt x="5410199" y="13715"/>
                </a:lnTo>
                <a:close/>
              </a:path>
            </a:pathLst>
          </a:custGeom>
          <a:solidFill>
            <a:srgbClr val="FFFFFF"/>
          </a:solidFill>
        </p:spPr>
        <p:txBody>
          <a:bodyPr wrap="square" lIns="0" tIns="0" rIns="0" bIns="0" rtlCol="0"/>
          <a:lstStyle/>
          <a:p>
            <a:endParaRPr/>
          </a:p>
        </p:txBody>
      </p:sp>
      <p:sp>
        <p:nvSpPr>
          <p:cNvPr id="6" name="object 6"/>
          <p:cNvSpPr txBox="1"/>
          <p:nvPr/>
        </p:nvSpPr>
        <p:spPr>
          <a:xfrm>
            <a:off x="1676400" y="2300121"/>
            <a:ext cx="2479673" cy="2747419"/>
          </a:xfrm>
          <a:prstGeom prst="rect">
            <a:avLst/>
          </a:prstGeom>
        </p:spPr>
        <p:txBody>
          <a:bodyPr vert="horz" wrap="square" lIns="0" tIns="12700" rIns="0" bIns="0" rtlCol="0">
            <a:spAutoFit/>
          </a:bodyPr>
          <a:lstStyle/>
          <a:p>
            <a:pPr marL="12700" marR="5080">
              <a:lnSpc>
                <a:spcPct val="120000"/>
              </a:lnSpc>
              <a:spcBef>
                <a:spcPts val="100"/>
              </a:spcBef>
            </a:pPr>
            <a:r>
              <a:rPr sz="2800" spc="-5" dirty="0">
                <a:solidFill>
                  <a:srgbClr val="FFFFFF"/>
                </a:solidFill>
                <a:latin typeface="Arial"/>
                <a:cs typeface="Arial"/>
              </a:rPr>
              <a:t>Jews  Greeks  </a:t>
            </a:r>
            <a:r>
              <a:rPr sz="2800" spc="-10" dirty="0">
                <a:solidFill>
                  <a:srgbClr val="FFFFFF"/>
                </a:solidFill>
                <a:latin typeface="Arial"/>
                <a:cs typeface="Arial"/>
              </a:rPr>
              <a:t>B</a:t>
            </a:r>
            <a:r>
              <a:rPr sz="2800" spc="-5" dirty="0">
                <a:solidFill>
                  <a:srgbClr val="FFFFFF"/>
                </a:solidFill>
                <a:latin typeface="Arial"/>
                <a:cs typeface="Arial"/>
              </a:rPr>
              <a:t>a</a:t>
            </a:r>
            <a:r>
              <a:rPr sz="2800" dirty="0">
                <a:solidFill>
                  <a:srgbClr val="FFFFFF"/>
                </a:solidFill>
                <a:latin typeface="Arial"/>
                <a:cs typeface="Arial"/>
              </a:rPr>
              <a:t>s</a:t>
            </a:r>
            <a:r>
              <a:rPr sz="2800" spc="-5" dirty="0">
                <a:solidFill>
                  <a:srgbClr val="FFFFFF"/>
                </a:solidFill>
                <a:latin typeface="Arial"/>
                <a:cs typeface="Arial"/>
              </a:rPr>
              <a:t>ques</a:t>
            </a:r>
            <a:endParaRPr sz="2800" dirty="0">
              <a:latin typeface="Arial"/>
              <a:cs typeface="Arial"/>
            </a:endParaRPr>
          </a:p>
          <a:p>
            <a:pPr>
              <a:lnSpc>
                <a:spcPct val="100000"/>
              </a:lnSpc>
            </a:pPr>
            <a:endParaRPr sz="3100" dirty="0">
              <a:latin typeface="Arial"/>
              <a:cs typeface="Arial"/>
            </a:endParaRPr>
          </a:p>
          <a:p>
            <a:pPr>
              <a:lnSpc>
                <a:spcPct val="100000"/>
              </a:lnSpc>
              <a:spcBef>
                <a:spcPts val="5"/>
              </a:spcBef>
            </a:pPr>
            <a:endParaRPr sz="3150" dirty="0">
              <a:latin typeface="Arial"/>
              <a:cs typeface="Arial"/>
            </a:endParaRPr>
          </a:p>
          <a:p>
            <a:pPr marL="12700" marR="122555">
              <a:lnSpc>
                <a:spcPct val="100000"/>
              </a:lnSpc>
            </a:pPr>
            <a:r>
              <a:rPr sz="2400" i="1" spc="-5" dirty="0">
                <a:solidFill>
                  <a:srgbClr val="FFFFFF"/>
                </a:solidFill>
                <a:latin typeface="Arial"/>
                <a:cs typeface="Arial"/>
              </a:rPr>
              <a:t>E</a:t>
            </a:r>
            <a:r>
              <a:rPr sz="2400" i="1" spc="-10" dirty="0">
                <a:solidFill>
                  <a:srgbClr val="FFFFFF"/>
                </a:solidFill>
                <a:latin typeface="Arial"/>
                <a:cs typeface="Arial"/>
              </a:rPr>
              <a:t>l</a:t>
            </a:r>
            <a:r>
              <a:rPr sz="2400" i="1" spc="-5" dirty="0">
                <a:solidFill>
                  <a:srgbClr val="FFFFFF"/>
                </a:solidFill>
                <a:latin typeface="Arial"/>
                <a:cs typeface="Arial"/>
              </a:rPr>
              <a:t>e</a:t>
            </a:r>
            <a:r>
              <a:rPr sz="2400" i="1" spc="-20" dirty="0">
                <a:solidFill>
                  <a:srgbClr val="FFFFFF"/>
                </a:solidFill>
                <a:latin typeface="Arial"/>
                <a:cs typeface="Arial"/>
              </a:rPr>
              <a:t>m</a:t>
            </a:r>
            <a:r>
              <a:rPr sz="2400" i="1" spc="-5" dirty="0">
                <a:solidFill>
                  <a:srgbClr val="FFFFFF"/>
                </a:solidFill>
                <a:latin typeface="Arial"/>
                <a:cs typeface="Arial"/>
              </a:rPr>
              <a:t>en</a:t>
            </a:r>
            <a:r>
              <a:rPr sz="2400" i="1" spc="5" dirty="0">
                <a:solidFill>
                  <a:srgbClr val="FFFFFF"/>
                </a:solidFill>
                <a:latin typeface="Arial"/>
                <a:cs typeface="Arial"/>
              </a:rPr>
              <a:t>t</a:t>
            </a:r>
            <a:r>
              <a:rPr sz="2400" i="1" dirty="0">
                <a:solidFill>
                  <a:srgbClr val="FFFFFF"/>
                </a:solidFill>
                <a:latin typeface="Arial"/>
                <a:cs typeface="Arial"/>
              </a:rPr>
              <a:t>s  </a:t>
            </a:r>
            <a:r>
              <a:rPr sz="2400" i="1" spc="-5" dirty="0">
                <a:solidFill>
                  <a:srgbClr val="FFFFFF"/>
                </a:solidFill>
                <a:latin typeface="Arial"/>
                <a:cs typeface="Arial"/>
              </a:rPr>
              <a:t>of </a:t>
            </a:r>
            <a:r>
              <a:rPr sz="2400" i="1" dirty="0">
                <a:solidFill>
                  <a:srgbClr val="FFFFFF"/>
                </a:solidFill>
                <a:latin typeface="Arial"/>
                <a:cs typeface="Arial"/>
              </a:rPr>
              <a:t>a  </a:t>
            </a:r>
            <a:r>
              <a:rPr sz="2400" i="1" spc="-5" dirty="0">
                <a:solidFill>
                  <a:srgbClr val="FFFFFF"/>
                </a:solidFill>
                <a:latin typeface="Arial"/>
                <a:cs typeface="Arial"/>
              </a:rPr>
              <a:t>Diaspora</a:t>
            </a:r>
            <a:endParaRPr sz="24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5" y="1271117"/>
            <a:ext cx="7419849" cy="492443"/>
          </a:xfrm>
        </p:spPr>
        <p:txBody>
          <a:bodyPr/>
          <a:lstStyle/>
          <a:p>
            <a:r>
              <a:rPr lang="en-AU" dirty="0"/>
              <a:t>Diaspora?</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r="2062"/>
          <a:stretch/>
        </p:blipFill>
        <p:spPr>
          <a:xfrm>
            <a:off x="457200" y="3890974"/>
            <a:ext cx="5645097" cy="2495727"/>
          </a:xfrm>
          <a:prstGeom prst="rect">
            <a:avLst/>
          </a:prstGeom>
        </p:spPr>
      </p:pic>
      <p:sp>
        <p:nvSpPr>
          <p:cNvPr id="5" name="Rectangle 4"/>
          <p:cNvSpPr/>
          <p:nvPr/>
        </p:nvSpPr>
        <p:spPr>
          <a:xfrm>
            <a:off x="0" y="7451543"/>
            <a:ext cx="6714694" cy="320857"/>
          </a:xfrm>
          <a:prstGeom prst="rect">
            <a:avLst/>
          </a:prstGeom>
        </p:spPr>
        <p:txBody>
          <a:bodyPr wrap="square">
            <a:spAutoFit/>
          </a:bodyPr>
          <a:lstStyle/>
          <a:p>
            <a:r>
              <a:rPr lang="en-AU" sz="1485" dirty="0"/>
              <a:t>https://www.collinsdictionary.com/dictionary/english/diaspora</a:t>
            </a:r>
          </a:p>
        </p:txBody>
      </p:sp>
      <p:pic>
        <p:nvPicPr>
          <p:cNvPr id="6" name="Content Placeholder 3"/>
          <p:cNvPicPr>
            <a:picLocks noChangeAspect="1"/>
          </p:cNvPicPr>
          <p:nvPr/>
        </p:nvPicPr>
        <p:blipFill rotWithShape="1">
          <a:blip r:embed="rId3"/>
          <a:srcRect b="19540"/>
          <a:stretch/>
        </p:blipFill>
        <p:spPr>
          <a:xfrm>
            <a:off x="4343400" y="574493"/>
            <a:ext cx="2741904" cy="3309195"/>
          </a:xfrm>
          <a:prstGeom prst="rect">
            <a:avLst/>
          </a:prstGeom>
        </p:spPr>
      </p:pic>
      <p:pic>
        <p:nvPicPr>
          <p:cNvPr id="3" name="Picture 2"/>
          <p:cNvPicPr>
            <a:picLocks noChangeAspect="1"/>
          </p:cNvPicPr>
          <p:nvPr/>
        </p:nvPicPr>
        <p:blipFill>
          <a:blip r:embed="rId4"/>
          <a:stretch>
            <a:fillRect/>
          </a:stretch>
        </p:blipFill>
        <p:spPr>
          <a:xfrm>
            <a:off x="3886200" y="3950079"/>
            <a:ext cx="1897262" cy="1260465"/>
          </a:xfrm>
          <a:prstGeom prst="rect">
            <a:avLst/>
          </a:prstGeom>
        </p:spPr>
      </p:pic>
      <p:sp>
        <p:nvSpPr>
          <p:cNvPr id="7" name="Rectangle 6">
            <a:extLst>
              <a:ext uri="{FF2B5EF4-FFF2-40B4-BE49-F238E27FC236}">
                <a16:creationId xmlns:a16="http://schemas.microsoft.com/office/drawing/2014/main" id="{2AC8EDD3-C99C-4075-BA44-7E1E63A5163E}"/>
              </a:ext>
            </a:extLst>
          </p:cNvPr>
          <p:cNvSpPr/>
          <p:nvPr/>
        </p:nvSpPr>
        <p:spPr>
          <a:xfrm>
            <a:off x="3853543" y="6393987"/>
            <a:ext cx="5943600" cy="738664"/>
          </a:xfrm>
          <a:prstGeom prst="rect">
            <a:avLst/>
          </a:prstGeom>
        </p:spPr>
        <p:txBody>
          <a:bodyPr wrap="square">
            <a:spAutoFit/>
          </a:bodyPr>
          <a:lstStyle/>
          <a:p>
            <a:r>
              <a:rPr lang="en-AU" sz="1400" dirty="0" err="1"/>
              <a:t>Dia</a:t>
            </a:r>
            <a:r>
              <a:rPr lang="en-AU" sz="1400" dirty="0"/>
              <a:t> –”across”; </a:t>
            </a:r>
            <a:r>
              <a:rPr lang="en-AU" sz="1400" dirty="0" err="1"/>
              <a:t>sperien</a:t>
            </a:r>
            <a:r>
              <a:rPr lang="en-AU" sz="1400" dirty="0"/>
              <a:t> – “to sow or scatter seeds.” </a:t>
            </a:r>
          </a:p>
          <a:p>
            <a:r>
              <a:rPr lang="en-AU" sz="1400" dirty="0"/>
              <a:t>Displaced communities of people who have been dislocated from their native homeland through the movement of migration, immigration, or exile. </a:t>
            </a:r>
          </a:p>
        </p:txBody>
      </p:sp>
    </p:spTree>
    <p:extLst>
      <p:ext uri="{BB962C8B-B14F-4D97-AF65-F5344CB8AC3E}">
        <p14:creationId xmlns:p14="http://schemas.microsoft.com/office/powerpoint/2010/main" val="375769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4298" y="1773427"/>
            <a:ext cx="4519930" cy="1122680"/>
          </a:xfrm>
          <a:prstGeom prst="rect">
            <a:avLst/>
          </a:prstGeom>
        </p:spPr>
        <p:txBody>
          <a:bodyPr vert="horz" wrap="square" lIns="0" tIns="12700" rIns="0" bIns="0" rtlCol="0">
            <a:spAutoFit/>
          </a:bodyPr>
          <a:lstStyle/>
          <a:p>
            <a:pPr marL="60960" marR="5080" indent="-48895">
              <a:lnSpc>
                <a:spcPct val="100000"/>
              </a:lnSpc>
              <a:spcBef>
                <a:spcPts val="100"/>
              </a:spcBef>
              <a:tabLst>
                <a:tab pos="2447925" algn="l"/>
              </a:tabLst>
            </a:pPr>
            <a:r>
              <a:rPr sz="3600" dirty="0"/>
              <a:t>Do </a:t>
            </a:r>
            <a:r>
              <a:rPr sz="3600" spc="-5" dirty="0"/>
              <a:t>these </a:t>
            </a:r>
            <a:r>
              <a:rPr sz="3600" dirty="0"/>
              <a:t>groups</a:t>
            </a:r>
            <a:r>
              <a:rPr sz="3600" spc="-125" dirty="0"/>
              <a:t> </a:t>
            </a:r>
            <a:r>
              <a:rPr sz="3600" dirty="0"/>
              <a:t>meet  </a:t>
            </a:r>
            <a:r>
              <a:rPr sz="3600" spc="-5" dirty="0"/>
              <a:t>the criteria	</a:t>
            </a:r>
            <a:r>
              <a:rPr sz="3600" dirty="0"/>
              <a:t>diaspora?</a:t>
            </a:r>
            <a:endParaRPr sz="360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2021839" y="3221226"/>
            <a:ext cx="2417445" cy="1976755"/>
          </a:xfrm>
          <a:prstGeom prst="rect">
            <a:avLst/>
          </a:prstGeom>
        </p:spPr>
        <p:txBody>
          <a:bodyPr vert="horz" wrap="square" lIns="0" tIns="12700" rIns="0" bIns="0" rtlCol="0">
            <a:spAutoFit/>
          </a:bodyPr>
          <a:lstStyle/>
          <a:p>
            <a:pPr marL="12700" marR="5080">
              <a:lnSpc>
                <a:spcPct val="100000"/>
              </a:lnSpc>
              <a:spcBef>
                <a:spcPts val="100"/>
              </a:spcBef>
            </a:pPr>
            <a:r>
              <a:rPr sz="3200" spc="-5" dirty="0">
                <a:solidFill>
                  <a:srgbClr val="FFFFFF"/>
                </a:solidFill>
                <a:latin typeface="Arial"/>
                <a:cs typeface="Arial"/>
              </a:rPr>
              <a:t>Muslims  South</a:t>
            </a:r>
            <a:r>
              <a:rPr sz="3200" spc="-95" dirty="0">
                <a:solidFill>
                  <a:srgbClr val="FFFFFF"/>
                </a:solidFill>
                <a:latin typeface="Arial"/>
                <a:cs typeface="Arial"/>
              </a:rPr>
              <a:t> </a:t>
            </a:r>
            <a:r>
              <a:rPr sz="3200" spc="-5" dirty="0">
                <a:solidFill>
                  <a:srgbClr val="FFFFFF"/>
                </a:solidFill>
                <a:latin typeface="Arial"/>
                <a:cs typeface="Arial"/>
              </a:rPr>
              <a:t>Asians  Sikhs  Hispanics</a:t>
            </a:r>
            <a:endParaRPr sz="3200">
              <a:latin typeface="Arial"/>
              <a:cs typeface="Arial"/>
            </a:endParaRPr>
          </a:p>
        </p:txBody>
      </p:sp>
      <p:sp>
        <p:nvSpPr>
          <p:cNvPr id="5" name="object 5"/>
          <p:cNvSpPr txBox="1"/>
          <p:nvPr/>
        </p:nvSpPr>
        <p:spPr>
          <a:xfrm>
            <a:off x="6250547" y="3221226"/>
            <a:ext cx="1742439" cy="1976755"/>
          </a:xfrm>
          <a:prstGeom prst="rect">
            <a:avLst/>
          </a:prstGeom>
        </p:spPr>
        <p:txBody>
          <a:bodyPr vert="horz" wrap="square" lIns="0" tIns="12700" rIns="0" bIns="0" rtlCol="0">
            <a:spAutoFit/>
          </a:bodyPr>
          <a:lstStyle/>
          <a:p>
            <a:pPr marL="12700" marR="5080">
              <a:lnSpc>
                <a:spcPct val="100000"/>
              </a:lnSpc>
              <a:spcBef>
                <a:spcPts val="100"/>
              </a:spcBef>
            </a:pPr>
            <a:r>
              <a:rPr sz="3200" spc="-5" dirty="0">
                <a:solidFill>
                  <a:srgbClr val="FFFFFF"/>
                </a:solidFill>
                <a:latin typeface="Arial"/>
                <a:cs typeface="Arial"/>
              </a:rPr>
              <a:t>Iranians  British  M</a:t>
            </a:r>
            <a:r>
              <a:rPr sz="3200" spc="-10" dirty="0">
                <a:solidFill>
                  <a:srgbClr val="FFFFFF"/>
                </a:solidFill>
                <a:latin typeface="Arial"/>
                <a:cs typeface="Arial"/>
              </a:rPr>
              <a:t>e</a:t>
            </a:r>
            <a:r>
              <a:rPr sz="3200" spc="5" dirty="0">
                <a:solidFill>
                  <a:srgbClr val="FFFFFF"/>
                </a:solidFill>
                <a:latin typeface="Arial"/>
                <a:cs typeface="Arial"/>
              </a:rPr>
              <a:t>x</a:t>
            </a:r>
            <a:r>
              <a:rPr sz="3200" spc="-5" dirty="0">
                <a:solidFill>
                  <a:srgbClr val="FFFFFF"/>
                </a:solidFill>
                <a:latin typeface="Arial"/>
                <a:cs typeface="Arial"/>
              </a:rPr>
              <a:t>i</a:t>
            </a:r>
            <a:r>
              <a:rPr sz="3200" spc="5" dirty="0">
                <a:solidFill>
                  <a:srgbClr val="FFFFFF"/>
                </a:solidFill>
                <a:latin typeface="Arial"/>
                <a:cs typeface="Arial"/>
              </a:rPr>
              <a:t>c</a:t>
            </a:r>
            <a:r>
              <a:rPr sz="3200" spc="-10" dirty="0">
                <a:solidFill>
                  <a:srgbClr val="FFFFFF"/>
                </a:solidFill>
                <a:latin typeface="Arial"/>
                <a:cs typeface="Arial"/>
              </a:rPr>
              <a:t>an</a:t>
            </a:r>
            <a:r>
              <a:rPr sz="3200" dirty="0">
                <a:solidFill>
                  <a:srgbClr val="FFFFFF"/>
                </a:solidFill>
                <a:latin typeface="Arial"/>
                <a:cs typeface="Arial"/>
              </a:rPr>
              <a:t>s  </a:t>
            </a:r>
            <a:r>
              <a:rPr sz="3200" spc="-5" dirty="0">
                <a:solidFill>
                  <a:srgbClr val="FFFFFF"/>
                </a:solidFill>
                <a:latin typeface="Arial"/>
                <a:cs typeface="Arial"/>
              </a:rPr>
              <a:t>Filipinos</a:t>
            </a:r>
            <a:endParaRPr sz="32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3030412011"/>
              </p:ext>
            </p:extLst>
          </p:nvPr>
        </p:nvGraphicFramePr>
        <p:xfrm>
          <a:off x="609600" y="2196083"/>
          <a:ext cx="8444483" cy="4466838"/>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1004173">
                  <a:extLst>
                    <a:ext uri="{9D8B030D-6E8A-4147-A177-3AD203B41FA5}">
                      <a16:colId xmlns:a16="http://schemas.microsoft.com/office/drawing/2014/main" val="20001"/>
                    </a:ext>
                  </a:extLst>
                </a:gridCol>
                <a:gridCol w="1829375">
                  <a:extLst>
                    <a:ext uri="{9D8B030D-6E8A-4147-A177-3AD203B41FA5}">
                      <a16:colId xmlns:a16="http://schemas.microsoft.com/office/drawing/2014/main" val="20002"/>
                    </a:ext>
                  </a:extLst>
                </a:gridCol>
                <a:gridCol w="1420567">
                  <a:extLst>
                    <a:ext uri="{9D8B030D-6E8A-4147-A177-3AD203B41FA5}">
                      <a16:colId xmlns:a16="http://schemas.microsoft.com/office/drawing/2014/main" val="20003"/>
                    </a:ext>
                  </a:extLst>
                </a:gridCol>
                <a:gridCol w="868125">
                  <a:extLst>
                    <a:ext uri="{9D8B030D-6E8A-4147-A177-3AD203B41FA5}">
                      <a16:colId xmlns:a16="http://schemas.microsoft.com/office/drawing/2014/main" val="20004"/>
                    </a:ext>
                  </a:extLst>
                </a:gridCol>
                <a:gridCol w="1722043">
                  <a:extLst>
                    <a:ext uri="{9D8B030D-6E8A-4147-A177-3AD203B41FA5}">
                      <a16:colId xmlns:a16="http://schemas.microsoft.com/office/drawing/2014/main" val="20005"/>
                    </a:ext>
                  </a:extLst>
                </a:gridCol>
              </a:tblGrid>
              <a:tr h="1066799">
                <a:tc>
                  <a:txBody>
                    <a:bodyPr/>
                    <a:lstStyle/>
                    <a:p>
                      <a:pPr>
                        <a:lnSpc>
                          <a:spcPct val="100000"/>
                        </a:lnSpc>
                      </a:pPr>
                      <a:endParaRPr sz="2000">
                        <a:latin typeface="Times New Roman"/>
                        <a:cs typeface="Times New Roman"/>
                      </a:endParaRPr>
                    </a:p>
                  </a:txBody>
                  <a:tcPr marL="0" marR="0" marT="0" marB="0">
                    <a:lnL w="3810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007F7F"/>
                    </a:solidFill>
                  </a:tcPr>
                </a:tc>
                <a:tc>
                  <a:txBody>
                    <a:bodyPr/>
                    <a:lstStyle/>
                    <a:p>
                      <a:pPr marL="90170" algn="ctr">
                        <a:lnSpc>
                          <a:spcPct val="100000"/>
                        </a:lnSpc>
                        <a:spcBef>
                          <a:spcPts val="295"/>
                        </a:spcBef>
                      </a:pPr>
                      <a:r>
                        <a:rPr sz="2000" dirty="0">
                          <a:solidFill>
                            <a:srgbClr val="FFFFFF"/>
                          </a:solidFill>
                          <a:latin typeface="Arial"/>
                          <a:cs typeface="Arial"/>
                        </a:rPr>
                        <a:t>People</a:t>
                      </a:r>
                      <a:endParaRPr sz="2000" dirty="0">
                        <a:latin typeface="Arial"/>
                        <a:cs typeface="Arial"/>
                      </a:endParaRPr>
                    </a:p>
                  </a:txBody>
                  <a:tcPr marL="0" marR="0" marT="37465" marB="0">
                    <a:lnL w="1905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007F7F"/>
                    </a:solidFill>
                  </a:tcPr>
                </a:tc>
                <a:tc>
                  <a:txBody>
                    <a:bodyPr/>
                    <a:lstStyle/>
                    <a:p>
                      <a:pPr marL="90170" algn="ctr">
                        <a:lnSpc>
                          <a:spcPct val="100000"/>
                        </a:lnSpc>
                        <a:spcBef>
                          <a:spcPts val="295"/>
                        </a:spcBef>
                      </a:pPr>
                      <a:r>
                        <a:rPr sz="2000" dirty="0">
                          <a:solidFill>
                            <a:srgbClr val="FFFFFF"/>
                          </a:solidFill>
                          <a:latin typeface="Arial"/>
                          <a:cs typeface="Arial"/>
                        </a:rPr>
                        <a:t>Shared</a:t>
                      </a:r>
                      <a:endParaRPr sz="2000" dirty="0">
                        <a:latin typeface="Arial"/>
                        <a:cs typeface="Arial"/>
                      </a:endParaRPr>
                    </a:p>
                    <a:p>
                      <a:pPr marL="90170" marR="104775" indent="-635" algn="ctr">
                        <a:lnSpc>
                          <a:spcPct val="100000"/>
                        </a:lnSpc>
                        <a:spcBef>
                          <a:spcPts val="480"/>
                        </a:spcBef>
                      </a:pPr>
                      <a:r>
                        <a:rPr sz="2000" spc="-5" dirty="0">
                          <a:solidFill>
                            <a:srgbClr val="FFFFFF"/>
                          </a:solidFill>
                          <a:latin typeface="Arial"/>
                          <a:cs typeface="Arial"/>
                        </a:rPr>
                        <a:t>A</a:t>
                      </a:r>
                      <a:r>
                        <a:rPr sz="2000" dirty="0">
                          <a:solidFill>
                            <a:srgbClr val="FFFFFF"/>
                          </a:solidFill>
                          <a:latin typeface="Arial"/>
                          <a:cs typeface="Arial"/>
                        </a:rPr>
                        <a:t>n</a:t>
                      </a:r>
                      <a:r>
                        <a:rPr sz="2000" spc="5" dirty="0">
                          <a:solidFill>
                            <a:srgbClr val="FFFFFF"/>
                          </a:solidFill>
                          <a:latin typeface="Arial"/>
                          <a:cs typeface="Arial"/>
                        </a:rPr>
                        <a:t>c</a:t>
                      </a:r>
                      <a:r>
                        <a:rPr sz="2000" dirty="0">
                          <a:solidFill>
                            <a:srgbClr val="FFFFFF"/>
                          </a:solidFill>
                          <a:latin typeface="Arial"/>
                          <a:cs typeface="Arial"/>
                        </a:rPr>
                        <a:t>e</a:t>
                      </a:r>
                      <a:r>
                        <a:rPr sz="2000" spc="5" dirty="0">
                          <a:solidFill>
                            <a:srgbClr val="FFFFFF"/>
                          </a:solidFill>
                          <a:latin typeface="Arial"/>
                          <a:cs typeface="Arial"/>
                        </a:rPr>
                        <a:t>s</a:t>
                      </a:r>
                      <a:r>
                        <a:rPr sz="2000" spc="-5" dirty="0">
                          <a:solidFill>
                            <a:srgbClr val="FFFFFF"/>
                          </a:solidFill>
                          <a:latin typeface="Arial"/>
                          <a:cs typeface="Arial"/>
                        </a:rPr>
                        <a:t>t</a:t>
                      </a:r>
                      <a:r>
                        <a:rPr sz="2000" dirty="0">
                          <a:solidFill>
                            <a:srgbClr val="FFFFFF"/>
                          </a:solidFill>
                          <a:latin typeface="Arial"/>
                          <a:cs typeface="Arial"/>
                        </a:rPr>
                        <a:t>ry</a:t>
                      </a:r>
                      <a:endParaRPr sz="2000" dirty="0">
                        <a:latin typeface="Arial"/>
                        <a:cs typeface="Arial"/>
                      </a:endParaRPr>
                    </a:p>
                  </a:txBody>
                  <a:tcPr marL="0" marR="0" marT="37465" marB="0">
                    <a:lnL w="1905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007F7F"/>
                    </a:solidFill>
                  </a:tcPr>
                </a:tc>
                <a:tc>
                  <a:txBody>
                    <a:bodyPr/>
                    <a:lstStyle/>
                    <a:p>
                      <a:pPr algn="ctr">
                        <a:lnSpc>
                          <a:spcPct val="100000"/>
                        </a:lnSpc>
                        <a:spcBef>
                          <a:spcPts val="50"/>
                        </a:spcBef>
                      </a:pPr>
                      <a:endParaRPr sz="2300" dirty="0">
                        <a:latin typeface="Times New Roman"/>
                        <a:cs typeface="Times New Roman"/>
                      </a:endParaRPr>
                    </a:p>
                    <a:p>
                      <a:pPr marL="90170" algn="ctr">
                        <a:lnSpc>
                          <a:spcPct val="100000"/>
                        </a:lnSpc>
                      </a:pPr>
                      <a:r>
                        <a:rPr sz="2000" dirty="0">
                          <a:solidFill>
                            <a:srgbClr val="FFFFFF"/>
                          </a:solidFill>
                          <a:latin typeface="Arial"/>
                          <a:cs typeface="Arial"/>
                        </a:rPr>
                        <a:t>Homeland</a:t>
                      </a:r>
                      <a:endParaRPr sz="2000" dirty="0">
                        <a:latin typeface="Arial"/>
                        <a:cs typeface="Arial"/>
                      </a:endParaRPr>
                    </a:p>
                  </a:txBody>
                  <a:tcPr marL="0" marR="0" marT="6350" marB="0">
                    <a:lnL w="1905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007F7F"/>
                    </a:solidFill>
                  </a:tcPr>
                </a:tc>
                <a:tc>
                  <a:txBody>
                    <a:bodyPr/>
                    <a:lstStyle/>
                    <a:p>
                      <a:pPr marL="90170" algn="ctr">
                        <a:lnSpc>
                          <a:spcPct val="100000"/>
                        </a:lnSpc>
                        <a:spcBef>
                          <a:spcPts val="295"/>
                        </a:spcBef>
                      </a:pPr>
                      <a:r>
                        <a:rPr sz="2000" spc="-5" dirty="0">
                          <a:solidFill>
                            <a:srgbClr val="FFFFFF"/>
                          </a:solidFill>
                          <a:latin typeface="Arial"/>
                          <a:cs typeface="Arial"/>
                        </a:rPr>
                        <a:t>Exile</a:t>
                      </a:r>
                      <a:endParaRPr sz="2000" dirty="0">
                        <a:latin typeface="Arial"/>
                        <a:cs typeface="Arial"/>
                      </a:endParaRPr>
                    </a:p>
                  </a:txBody>
                  <a:tcPr marL="0" marR="0" marT="37465" marB="0">
                    <a:lnL w="1905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007F7F"/>
                    </a:solidFill>
                  </a:tcPr>
                </a:tc>
                <a:tc>
                  <a:txBody>
                    <a:bodyPr/>
                    <a:lstStyle/>
                    <a:p>
                      <a:pPr marL="90170" algn="ctr">
                        <a:lnSpc>
                          <a:spcPct val="100000"/>
                        </a:lnSpc>
                        <a:spcBef>
                          <a:spcPts val="295"/>
                        </a:spcBef>
                      </a:pPr>
                      <a:r>
                        <a:rPr sz="2000" dirty="0">
                          <a:solidFill>
                            <a:srgbClr val="FFFFFF"/>
                          </a:solidFill>
                          <a:latin typeface="Arial"/>
                          <a:cs typeface="Arial"/>
                        </a:rPr>
                        <a:t>Dispersion</a:t>
                      </a:r>
                      <a:endParaRPr sz="2000" dirty="0">
                        <a:latin typeface="Arial"/>
                        <a:cs typeface="Arial"/>
                      </a:endParaRPr>
                    </a:p>
                  </a:txBody>
                  <a:tcPr marL="0" marR="0" marT="37465" marB="0">
                    <a:lnL w="19050">
                      <a:solidFill>
                        <a:srgbClr val="FFFFFF"/>
                      </a:solidFill>
                      <a:prstDash val="solid"/>
                    </a:lnL>
                    <a:lnR w="38100">
                      <a:solidFill>
                        <a:srgbClr val="FFFFFF"/>
                      </a:solidFill>
                      <a:prstDash val="solid"/>
                    </a:lnR>
                    <a:lnT w="38100">
                      <a:solidFill>
                        <a:srgbClr val="FFFFFF"/>
                      </a:solidFill>
                      <a:prstDash val="solid"/>
                    </a:lnT>
                    <a:lnB w="19050">
                      <a:solidFill>
                        <a:srgbClr val="FFFFFF"/>
                      </a:solidFill>
                      <a:prstDash val="solid"/>
                    </a:lnB>
                    <a:solidFill>
                      <a:srgbClr val="007F7F"/>
                    </a:solidFill>
                  </a:tcPr>
                </a:tc>
                <a:extLst>
                  <a:ext uri="{0D108BD9-81ED-4DB2-BD59-A6C34878D82A}">
                    <a16:rowId xmlns:a16="http://schemas.microsoft.com/office/drawing/2014/main" val="10000"/>
                  </a:ext>
                </a:extLst>
              </a:tr>
              <a:tr h="674369">
                <a:tc>
                  <a:txBody>
                    <a:bodyPr/>
                    <a:lstStyle/>
                    <a:p>
                      <a:pPr marL="90170">
                        <a:lnSpc>
                          <a:spcPct val="100000"/>
                        </a:lnSpc>
                        <a:spcBef>
                          <a:spcPts val="295"/>
                        </a:spcBef>
                      </a:pPr>
                      <a:r>
                        <a:rPr sz="2000" dirty="0">
                          <a:solidFill>
                            <a:srgbClr val="FFFFFF"/>
                          </a:solidFill>
                          <a:latin typeface="Arial"/>
                          <a:cs typeface="Arial"/>
                        </a:rPr>
                        <a:t>Jews</a:t>
                      </a:r>
                      <a:endParaRPr sz="2000">
                        <a:latin typeface="Arial"/>
                        <a:cs typeface="Arial"/>
                      </a:endParaRPr>
                    </a:p>
                  </a:txBody>
                  <a:tcPr marL="0" marR="0" marT="37465" marB="0">
                    <a:lnL w="38100">
                      <a:solidFill>
                        <a:srgbClr val="FFFFFF"/>
                      </a:solidFill>
                      <a:prstDash val="solid"/>
                    </a:lnL>
                    <a:lnR w="19050">
                      <a:solidFill>
                        <a:srgbClr val="FFFFFF"/>
                      </a:solidFill>
                      <a:prstDash val="solid"/>
                    </a:lnR>
                    <a:lnT w="1905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38100">
                      <a:solidFill>
                        <a:srgbClr val="FFFFFF"/>
                      </a:solidFill>
                      <a:prstDash val="solid"/>
                    </a:lnR>
                    <a:lnT w="19050">
                      <a:solidFill>
                        <a:srgbClr val="FFFFFF"/>
                      </a:solidFill>
                      <a:prstDash val="solid"/>
                    </a:lnT>
                    <a:lnB w="12700">
                      <a:solidFill>
                        <a:srgbClr val="FFFFFF"/>
                      </a:solidFill>
                      <a:prstDash val="solid"/>
                    </a:lnB>
                    <a:solidFill>
                      <a:srgbClr val="007F7F"/>
                    </a:solidFill>
                  </a:tcPr>
                </a:tc>
                <a:extLst>
                  <a:ext uri="{0D108BD9-81ED-4DB2-BD59-A6C34878D82A}">
                    <a16:rowId xmlns:a16="http://schemas.microsoft.com/office/drawing/2014/main" val="10001"/>
                  </a:ext>
                </a:extLst>
              </a:tr>
              <a:tr h="701039">
                <a:tc>
                  <a:txBody>
                    <a:bodyPr/>
                    <a:lstStyle/>
                    <a:p>
                      <a:pPr marL="90170" marR="183515" indent="-635">
                        <a:lnSpc>
                          <a:spcPct val="100000"/>
                        </a:lnSpc>
                        <a:spcBef>
                          <a:spcPts val="300"/>
                        </a:spcBef>
                      </a:pPr>
                      <a:r>
                        <a:rPr sz="2000" spc="-5" dirty="0">
                          <a:solidFill>
                            <a:srgbClr val="FFFFFF"/>
                          </a:solidFill>
                          <a:latin typeface="Arial"/>
                          <a:cs typeface="Arial"/>
                        </a:rPr>
                        <a:t>A</a:t>
                      </a:r>
                      <a:r>
                        <a:rPr sz="2000" dirty="0">
                          <a:solidFill>
                            <a:srgbClr val="FFFFFF"/>
                          </a:solidFill>
                          <a:latin typeface="Arial"/>
                          <a:cs typeface="Arial"/>
                        </a:rPr>
                        <a:t>r</a:t>
                      </a:r>
                      <a:r>
                        <a:rPr sz="2000" spc="-5" dirty="0">
                          <a:solidFill>
                            <a:srgbClr val="FFFFFF"/>
                          </a:solidFill>
                          <a:latin typeface="Arial"/>
                          <a:cs typeface="Arial"/>
                        </a:rPr>
                        <a:t>m</a:t>
                      </a:r>
                      <a:r>
                        <a:rPr sz="2000" dirty="0">
                          <a:solidFill>
                            <a:srgbClr val="FFFFFF"/>
                          </a:solidFill>
                          <a:latin typeface="Arial"/>
                          <a:cs typeface="Arial"/>
                        </a:rPr>
                        <a:t>en</a:t>
                      </a:r>
                      <a:r>
                        <a:rPr sz="2000" spc="-5" dirty="0">
                          <a:solidFill>
                            <a:srgbClr val="FFFFFF"/>
                          </a:solidFill>
                          <a:latin typeface="Arial"/>
                          <a:cs typeface="Arial"/>
                        </a:rPr>
                        <a:t>i</a:t>
                      </a:r>
                      <a:r>
                        <a:rPr sz="2000" dirty="0">
                          <a:solidFill>
                            <a:srgbClr val="FFFFFF"/>
                          </a:solidFill>
                          <a:latin typeface="Arial"/>
                          <a:cs typeface="Arial"/>
                        </a:rPr>
                        <a:t>ans</a:t>
                      </a:r>
                      <a:endParaRPr sz="2000" dirty="0">
                        <a:latin typeface="Arial"/>
                        <a:cs typeface="Arial"/>
                      </a:endParaRPr>
                    </a:p>
                  </a:txBody>
                  <a:tcPr marL="0" marR="0" marT="38100" marB="0">
                    <a:lnL w="381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38100">
                      <a:solidFill>
                        <a:srgbClr val="FFFFFF"/>
                      </a:solidFill>
                      <a:prstDash val="solid"/>
                    </a:lnR>
                    <a:lnT w="12700">
                      <a:solidFill>
                        <a:srgbClr val="FFFFFF"/>
                      </a:solidFill>
                      <a:prstDash val="solid"/>
                    </a:lnT>
                    <a:lnB w="12700">
                      <a:solidFill>
                        <a:srgbClr val="FFFFFF"/>
                      </a:solidFill>
                      <a:prstDash val="solid"/>
                    </a:lnB>
                    <a:solidFill>
                      <a:srgbClr val="007F7F"/>
                    </a:solidFill>
                  </a:tcPr>
                </a:tc>
                <a:extLst>
                  <a:ext uri="{0D108BD9-81ED-4DB2-BD59-A6C34878D82A}">
                    <a16:rowId xmlns:a16="http://schemas.microsoft.com/office/drawing/2014/main" val="10002"/>
                  </a:ext>
                </a:extLst>
              </a:tr>
              <a:tr h="675131">
                <a:tc>
                  <a:txBody>
                    <a:bodyPr/>
                    <a:lstStyle/>
                    <a:p>
                      <a:pPr marL="90170">
                        <a:lnSpc>
                          <a:spcPct val="100000"/>
                        </a:lnSpc>
                        <a:spcBef>
                          <a:spcPts val="300"/>
                        </a:spcBef>
                      </a:pPr>
                      <a:r>
                        <a:rPr sz="2000" dirty="0">
                          <a:solidFill>
                            <a:srgbClr val="FFFFFF"/>
                          </a:solidFill>
                          <a:latin typeface="Arial"/>
                          <a:cs typeface="Arial"/>
                        </a:rPr>
                        <a:t>Greeks</a:t>
                      </a:r>
                      <a:endParaRPr sz="2000">
                        <a:latin typeface="Arial"/>
                        <a:cs typeface="Arial"/>
                      </a:endParaRPr>
                    </a:p>
                  </a:txBody>
                  <a:tcPr marL="0" marR="0" marT="38100" marB="0">
                    <a:lnL w="3810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27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38100">
                      <a:solidFill>
                        <a:srgbClr val="FFFFFF"/>
                      </a:solidFill>
                      <a:prstDash val="solid"/>
                    </a:lnR>
                    <a:lnT w="12700">
                      <a:solidFill>
                        <a:srgbClr val="FFFFFF"/>
                      </a:solidFill>
                      <a:prstDash val="solid"/>
                    </a:lnT>
                    <a:lnB w="12700">
                      <a:solidFill>
                        <a:srgbClr val="FFFFFF"/>
                      </a:solidFill>
                      <a:prstDash val="solid"/>
                    </a:lnB>
                    <a:solidFill>
                      <a:srgbClr val="007F7F"/>
                    </a:solidFill>
                  </a:tcPr>
                </a:tc>
                <a:extLst>
                  <a:ext uri="{0D108BD9-81ED-4DB2-BD59-A6C34878D82A}">
                    <a16:rowId xmlns:a16="http://schemas.microsoft.com/office/drawing/2014/main" val="10003"/>
                  </a:ext>
                </a:extLst>
              </a:tr>
              <a:tr h="674369">
                <a:tc>
                  <a:txBody>
                    <a:bodyPr/>
                    <a:lstStyle/>
                    <a:p>
                      <a:pPr marL="90170">
                        <a:lnSpc>
                          <a:spcPct val="100000"/>
                        </a:lnSpc>
                        <a:spcBef>
                          <a:spcPts val="290"/>
                        </a:spcBef>
                      </a:pPr>
                      <a:r>
                        <a:rPr sz="2000" dirty="0">
                          <a:solidFill>
                            <a:srgbClr val="FFFFFF"/>
                          </a:solidFill>
                          <a:latin typeface="Arial"/>
                          <a:cs typeface="Arial"/>
                        </a:rPr>
                        <a:t>Africans</a:t>
                      </a:r>
                      <a:endParaRPr sz="2000">
                        <a:latin typeface="Arial"/>
                        <a:cs typeface="Arial"/>
                      </a:endParaRPr>
                    </a:p>
                  </a:txBody>
                  <a:tcPr marL="0" marR="0" marT="36830" marB="0">
                    <a:lnL w="38100">
                      <a:solidFill>
                        <a:srgbClr val="FFFFFF"/>
                      </a:solidFill>
                      <a:prstDash val="solid"/>
                    </a:lnL>
                    <a:lnR w="19050">
                      <a:solidFill>
                        <a:srgbClr val="FFFFFF"/>
                      </a:solidFill>
                      <a:prstDash val="solid"/>
                    </a:lnR>
                    <a:lnT w="12700">
                      <a:solidFill>
                        <a:srgbClr val="FFFFFF"/>
                      </a:solidFill>
                      <a:prstDash val="solid"/>
                    </a:lnT>
                    <a:lnB w="1905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905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905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905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2700">
                      <a:solidFill>
                        <a:srgbClr val="FFFFFF"/>
                      </a:solidFill>
                      <a:prstDash val="solid"/>
                    </a:lnT>
                    <a:lnB w="1905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38100">
                      <a:solidFill>
                        <a:srgbClr val="FFFFFF"/>
                      </a:solidFill>
                      <a:prstDash val="solid"/>
                    </a:lnR>
                    <a:lnT w="12700">
                      <a:solidFill>
                        <a:srgbClr val="FFFFFF"/>
                      </a:solidFill>
                      <a:prstDash val="solid"/>
                    </a:lnT>
                    <a:lnB w="19050">
                      <a:solidFill>
                        <a:srgbClr val="FFFFFF"/>
                      </a:solidFill>
                      <a:prstDash val="solid"/>
                    </a:lnB>
                    <a:solidFill>
                      <a:srgbClr val="007F7F"/>
                    </a:solidFill>
                  </a:tcPr>
                </a:tc>
                <a:extLst>
                  <a:ext uri="{0D108BD9-81ED-4DB2-BD59-A6C34878D82A}">
                    <a16:rowId xmlns:a16="http://schemas.microsoft.com/office/drawing/2014/main" val="10004"/>
                  </a:ext>
                </a:extLst>
              </a:tr>
              <a:tr h="675131">
                <a:tc>
                  <a:txBody>
                    <a:bodyPr/>
                    <a:lstStyle/>
                    <a:p>
                      <a:pPr marL="90170">
                        <a:lnSpc>
                          <a:spcPct val="100000"/>
                        </a:lnSpc>
                        <a:spcBef>
                          <a:spcPts val="295"/>
                        </a:spcBef>
                      </a:pPr>
                      <a:r>
                        <a:rPr sz="2000" dirty="0">
                          <a:solidFill>
                            <a:srgbClr val="FFFFFF"/>
                          </a:solidFill>
                          <a:latin typeface="Arial"/>
                          <a:cs typeface="Arial"/>
                        </a:rPr>
                        <a:t>Basques</a:t>
                      </a:r>
                      <a:endParaRPr sz="2000">
                        <a:latin typeface="Arial"/>
                        <a:cs typeface="Arial"/>
                      </a:endParaRPr>
                    </a:p>
                  </a:txBody>
                  <a:tcPr marL="0" marR="0" marT="37465" marB="0">
                    <a:lnL w="3810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7F7F"/>
                    </a:solidFill>
                  </a:tcPr>
                </a:tc>
                <a:tc>
                  <a:txBody>
                    <a:bodyPr/>
                    <a:lstStyle/>
                    <a:p>
                      <a:pPr>
                        <a:lnSpc>
                          <a:spcPct val="100000"/>
                        </a:lnSpc>
                      </a:pPr>
                      <a:endParaRPr sz="20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007F7F"/>
                    </a:solidFill>
                  </a:tcPr>
                </a:tc>
                <a:tc>
                  <a:txBody>
                    <a:bodyPr/>
                    <a:lstStyle/>
                    <a:p>
                      <a:pPr>
                        <a:lnSpc>
                          <a:spcPct val="100000"/>
                        </a:lnSpc>
                      </a:pPr>
                      <a:endParaRPr sz="2000" dirty="0">
                        <a:latin typeface="Times New Roman"/>
                        <a:cs typeface="Times New Roman"/>
                      </a:endParaRPr>
                    </a:p>
                  </a:txBody>
                  <a:tcPr marL="0" marR="0" marT="0" marB="0">
                    <a:lnL w="19050">
                      <a:solidFill>
                        <a:srgbClr val="FFFFFF"/>
                      </a:solidFill>
                      <a:prstDash val="solid"/>
                    </a:lnL>
                    <a:lnR w="38100">
                      <a:solidFill>
                        <a:srgbClr val="FFFFFF"/>
                      </a:solidFill>
                      <a:prstDash val="solid"/>
                    </a:lnR>
                    <a:lnT w="19050">
                      <a:solidFill>
                        <a:srgbClr val="FFFFFF"/>
                      </a:solidFill>
                      <a:prstDash val="solid"/>
                    </a:lnT>
                    <a:lnB w="38100">
                      <a:solidFill>
                        <a:srgbClr val="FFFFFF"/>
                      </a:solidFill>
                      <a:prstDash val="solid"/>
                    </a:lnB>
                    <a:solidFill>
                      <a:srgbClr val="007F7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7123" y="1960879"/>
            <a:ext cx="6800215" cy="696595"/>
          </a:xfrm>
          <a:prstGeom prst="rect">
            <a:avLst/>
          </a:prstGeom>
        </p:spPr>
        <p:txBody>
          <a:bodyPr vert="horz" wrap="square" lIns="0" tIns="12700" rIns="0" bIns="0" rtlCol="0">
            <a:spAutoFit/>
          </a:bodyPr>
          <a:lstStyle/>
          <a:p>
            <a:pPr marL="12700">
              <a:lnSpc>
                <a:spcPct val="100000"/>
              </a:lnSpc>
              <a:spcBef>
                <a:spcPts val="100"/>
              </a:spcBef>
            </a:pPr>
            <a:r>
              <a:rPr sz="4400" spc="-5" dirty="0"/>
              <a:t>Limitations of </a:t>
            </a:r>
            <a:r>
              <a:rPr sz="4400" dirty="0"/>
              <a:t>the</a:t>
            </a:r>
            <a:r>
              <a:rPr sz="4400" spc="-20" dirty="0"/>
              <a:t> </a:t>
            </a:r>
            <a:r>
              <a:rPr sz="4400" spc="-5" dirty="0"/>
              <a:t>Paradigm</a:t>
            </a:r>
            <a:endParaRPr sz="440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2212339" y="2847847"/>
            <a:ext cx="5263515" cy="1830070"/>
          </a:xfrm>
          <a:prstGeom prst="rect">
            <a:avLst/>
          </a:prstGeom>
        </p:spPr>
        <p:txBody>
          <a:bodyPr vert="horz" wrap="square" lIns="0" tIns="85725" rIns="0" bIns="0" rtlCol="0">
            <a:spAutoFit/>
          </a:bodyPr>
          <a:lstStyle/>
          <a:p>
            <a:pPr marL="354965" indent="-342900">
              <a:lnSpc>
                <a:spcPct val="100000"/>
              </a:lnSpc>
              <a:spcBef>
                <a:spcPts val="675"/>
              </a:spcBef>
              <a:buChar char="•"/>
              <a:tabLst>
                <a:tab pos="354965" algn="l"/>
                <a:tab pos="355600" algn="l"/>
              </a:tabLst>
            </a:pPr>
            <a:r>
              <a:rPr sz="2400" spc="-5" dirty="0">
                <a:solidFill>
                  <a:srgbClr val="FFFFFF"/>
                </a:solidFill>
                <a:latin typeface="Arial"/>
                <a:cs typeface="Arial"/>
              </a:rPr>
              <a:t>Not</a:t>
            </a:r>
            <a:r>
              <a:rPr sz="2400" spc="-10" dirty="0">
                <a:solidFill>
                  <a:srgbClr val="FFFFFF"/>
                </a:solidFill>
                <a:latin typeface="Arial"/>
                <a:cs typeface="Arial"/>
              </a:rPr>
              <a:t> </a:t>
            </a:r>
            <a:r>
              <a:rPr sz="2400" spc="-5" dirty="0">
                <a:solidFill>
                  <a:srgbClr val="FFFFFF"/>
                </a:solidFill>
                <a:latin typeface="Arial"/>
                <a:cs typeface="Arial"/>
              </a:rPr>
              <a:t>dynamic</a:t>
            </a:r>
            <a:endParaRPr sz="2400">
              <a:latin typeface="Arial"/>
              <a:cs typeface="Arial"/>
            </a:endParaRPr>
          </a:p>
          <a:p>
            <a:pPr marL="354965" marR="5080" indent="-342900">
              <a:lnSpc>
                <a:spcPct val="100000"/>
              </a:lnSpc>
              <a:spcBef>
                <a:spcPts val="575"/>
              </a:spcBef>
              <a:buChar char="•"/>
              <a:tabLst>
                <a:tab pos="354965" algn="l"/>
                <a:tab pos="355600" algn="l"/>
              </a:tabLst>
            </a:pPr>
            <a:r>
              <a:rPr sz="2400" spc="-5" dirty="0">
                <a:solidFill>
                  <a:srgbClr val="FFFFFF"/>
                </a:solidFill>
                <a:latin typeface="Arial"/>
                <a:cs typeface="Arial"/>
              </a:rPr>
              <a:t>Does not </a:t>
            </a:r>
            <a:r>
              <a:rPr sz="2400" spc="-10" dirty="0">
                <a:solidFill>
                  <a:srgbClr val="FFFFFF"/>
                </a:solidFill>
                <a:latin typeface="Arial"/>
                <a:cs typeface="Arial"/>
              </a:rPr>
              <a:t>examine </a:t>
            </a:r>
            <a:r>
              <a:rPr sz="2400" spc="-5" dirty="0">
                <a:solidFill>
                  <a:srgbClr val="FFFFFF"/>
                </a:solidFill>
                <a:latin typeface="Arial"/>
                <a:cs typeface="Arial"/>
              </a:rPr>
              <a:t>differences within  groups.</a:t>
            </a:r>
            <a:endParaRPr sz="2400">
              <a:latin typeface="Arial"/>
              <a:cs typeface="Arial"/>
            </a:endParaRPr>
          </a:p>
          <a:p>
            <a:pPr marL="354965" indent="-342900">
              <a:lnSpc>
                <a:spcPct val="100000"/>
              </a:lnSpc>
              <a:spcBef>
                <a:spcPts val="1535"/>
              </a:spcBef>
              <a:buChar char="•"/>
              <a:tabLst>
                <a:tab pos="354965" algn="l"/>
                <a:tab pos="355600" algn="l"/>
              </a:tabLst>
            </a:pPr>
            <a:r>
              <a:rPr sz="2400" spc="-5" dirty="0">
                <a:solidFill>
                  <a:srgbClr val="FFFFFF"/>
                </a:solidFill>
                <a:latin typeface="Arial"/>
                <a:cs typeface="Arial"/>
              </a:rPr>
              <a:t>Concept is </a:t>
            </a:r>
            <a:r>
              <a:rPr sz="2400" dirty="0">
                <a:solidFill>
                  <a:srgbClr val="FFFFFF"/>
                </a:solidFill>
                <a:latin typeface="Arial"/>
                <a:cs typeface="Arial"/>
              </a:rPr>
              <a:t>too </a:t>
            </a:r>
            <a:r>
              <a:rPr sz="2400" spc="-5" dirty="0">
                <a:solidFill>
                  <a:srgbClr val="FFFFFF"/>
                </a:solidFill>
                <a:latin typeface="Arial"/>
                <a:cs typeface="Arial"/>
              </a:rPr>
              <a:t>sweeping and</a:t>
            </a:r>
            <a:r>
              <a:rPr sz="2400" dirty="0">
                <a:solidFill>
                  <a:srgbClr val="FFFFFF"/>
                </a:solidFill>
                <a:latin typeface="Arial"/>
                <a:cs typeface="Arial"/>
              </a:rPr>
              <a:t> </a:t>
            </a:r>
            <a:r>
              <a:rPr sz="2400" spc="-5" dirty="0">
                <a:solidFill>
                  <a:srgbClr val="FFFFFF"/>
                </a:solidFill>
                <a:latin typeface="Arial"/>
                <a:cs typeface="Arial"/>
              </a:rPr>
              <a:t>broad</a:t>
            </a:r>
            <a:endParaRPr sz="2400">
              <a:latin typeface="Arial"/>
              <a:cs typeface="Arial"/>
            </a:endParaRPr>
          </a:p>
        </p:txBody>
      </p:sp>
      <p:sp>
        <p:nvSpPr>
          <p:cNvPr id="5" name="object 5"/>
          <p:cNvSpPr txBox="1"/>
          <p:nvPr/>
        </p:nvSpPr>
        <p:spPr>
          <a:xfrm>
            <a:off x="8840212" y="6729472"/>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4</a:t>
            </a:r>
            <a:r>
              <a:rPr sz="1400" dirty="0">
                <a:solidFill>
                  <a:srgbClr val="FFFFFF"/>
                </a:solidFill>
                <a:latin typeface="Arial"/>
                <a:cs typeface="Arial"/>
              </a:rPr>
              <a:t>8</a:t>
            </a:r>
            <a:endParaRPr sz="14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038225" marR="5080" indent="-1026160">
              <a:lnSpc>
                <a:spcPct val="120300"/>
              </a:lnSpc>
              <a:spcBef>
                <a:spcPts val="100"/>
              </a:spcBef>
            </a:pPr>
            <a:r>
              <a:rPr spc="-5" dirty="0"/>
              <a:t>Diaspora as </a:t>
            </a:r>
            <a:r>
              <a:rPr dirty="0"/>
              <a:t>a </a:t>
            </a:r>
            <a:r>
              <a:rPr spc="-5" dirty="0"/>
              <a:t>political concept for group  solidarity and political</a:t>
            </a:r>
            <a:r>
              <a:rPr spc="-40" dirty="0"/>
              <a:t> </a:t>
            </a:r>
            <a:r>
              <a:rPr spc="-5" dirty="0"/>
              <a:t>power.</a:t>
            </a:r>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1602739" y="3073399"/>
            <a:ext cx="6450330" cy="2219960"/>
          </a:xfrm>
          <a:prstGeom prst="rect">
            <a:avLst/>
          </a:prstGeom>
        </p:spPr>
        <p:txBody>
          <a:bodyPr vert="horz" wrap="square" lIns="0" tIns="12700" rIns="0" bIns="0" rtlCol="0">
            <a:spAutoFit/>
          </a:bodyPr>
          <a:lstStyle/>
          <a:p>
            <a:pPr marL="354965" marR="5080" indent="-342900">
              <a:lnSpc>
                <a:spcPct val="100000"/>
              </a:lnSpc>
              <a:spcBef>
                <a:spcPts val="100"/>
              </a:spcBef>
              <a:buChar char="•"/>
              <a:tabLst>
                <a:tab pos="354965" algn="l"/>
                <a:tab pos="355600" algn="l"/>
              </a:tabLst>
            </a:pPr>
            <a:r>
              <a:rPr sz="2400" spc="-5" dirty="0">
                <a:solidFill>
                  <a:srgbClr val="FFFFFF"/>
                </a:solidFill>
                <a:latin typeface="Arial"/>
                <a:cs typeface="Arial"/>
              </a:rPr>
              <a:t>“…at different times in their history, societies  may wax and wane in diasporism, depending  on changing possibilities—obstacles,  openings, antagonisms, and connections—in  their host countries and transnationally”  (James Clifford</a:t>
            </a:r>
            <a:r>
              <a:rPr sz="2400" spc="-10" dirty="0">
                <a:solidFill>
                  <a:srgbClr val="FFFFFF"/>
                </a:solidFill>
                <a:latin typeface="Arial"/>
                <a:cs typeface="Arial"/>
              </a:rPr>
              <a:t> </a:t>
            </a:r>
            <a:r>
              <a:rPr sz="2400" spc="-5" dirty="0">
                <a:solidFill>
                  <a:srgbClr val="FFFFFF"/>
                </a:solidFill>
                <a:latin typeface="Arial"/>
                <a:cs typeface="Arial"/>
              </a:rPr>
              <a:t>1994:306)</a:t>
            </a:r>
            <a:endParaRPr sz="240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9675" y="1535683"/>
            <a:ext cx="7563484"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FFFF99"/>
                </a:solidFill>
                <a:latin typeface="Arial"/>
                <a:cs typeface="Arial"/>
              </a:rPr>
              <a:t>Are you a </a:t>
            </a:r>
            <a:r>
              <a:rPr sz="4000" spc="-10" dirty="0">
                <a:solidFill>
                  <a:srgbClr val="FFFF99"/>
                </a:solidFill>
                <a:latin typeface="Arial"/>
                <a:cs typeface="Arial"/>
              </a:rPr>
              <a:t>member </a:t>
            </a:r>
            <a:r>
              <a:rPr sz="4000" spc="-5" dirty="0">
                <a:solidFill>
                  <a:srgbClr val="FFFF99"/>
                </a:solidFill>
                <a:latin typeface="Arial"/>
                <a:cs typeface="Arial"/>
              </a:rPr>
              <a:t>of a</a:t>
            </a:r>
            <a:r>
              <a:rPr sz="4000" spc="25" dirty="0">
                <a:solidFill>
                  <a:srgbClr val="FFFF99"/>
                </a:solidFill>
                <a:latin typeface="Arial"/>
                <a:cs typeface="Arial"/>
              </a:rPr>
              <a:t> </a:t>
            </a:r>
            <a:r>
              <a:rPr sz="4000" spc="-5" dirty="0">
                <a:solidFill>
                  <a:srgbClr val="FFFF99"/>
                </a:solidFill>
                <a:latin typeface="Arial"/>
                <a:cs typeface="Arial"/>
              </a:rPr>
              <a:t>diaspora?</a:t>
            </a:r>
            <a:endParaRPr sz="4000">
              <a:latin typeface="Arial"/>
              <a:cs typeface="Arial"/>
            </a:endParaRPr>
          </a:p>
        </p:txBody>
      </p:sp>
      <p:sp>
        <p:nvSpPr>
          <p:cNvPr id="3" name="object 3"/>
          <p:cNvSpPr txBox="1"/>
          <p:nvPr/>
        </p:nvSpPr>
        <p:spPr>
          <a:xfrm>
            <a:off x="2232151" y="2692399"/>
            <a:ext cx="5058410" cy="1122680"/>
          </a:xfrm>
          <a:prstGeom prst="rect">
            <a:avLst/>
          </a:prstGeom>
        </p:spPr>
        <p:txBody>
          <a:bodyPr vert="horz" wrap="square" lIns="0" tIns="12700" rIns="0" bIns="0" rtlCol="0">
            <a:spAutoFit/>
          </a:bodyPr>
          <a:lstStyle/>
          <a:p>
            <a:pPr marL="12065" marR="5080" algn="ctr">
              <a:lnSpc>
                <a:spcPct val="100000"/>
              </a:lnSpc>
              <a:spcBef>
                <a:spcPts val="100"/>
              </a:spcBef>
            </a:pPr>
            <a:r>
              <a:rPr sz="2400" spc="-5" dirty="0">
                <a:solidFill>
                  <a:srgbClr val="FFFFFF"/>
                </a:solidFill>
                <a:latin typeface="Arial"/>
                <a:cs typeface="Arial"/>
              </a:rPr>
              <a:t>Given what you know about </a:t>
            </a:r>
            <a:r>
              <a:rPr sz="2400" dirty="0">
                <a:solidFill>
                  <a:srgbClr val="FFFFFF"/>
                </a:solidFill>
                <a:latin typeface="Arial"/>
                <a:cs typeface="Arial"/>
              </a:rPr>
              <a:t>the term,  </a:t>
            </a:r>
            <a:r>
              <a:rPr sz="2400" spc="-5" dirty="0">
                <a:solidFill>
                  <a:srgbClr val="FFFFFF"/>
                </a:solidFill>
                <a:latin typeface="Arial"/>
                <a:cs typeface="Arial"/>
              </a:rPr>
              <a:t>do you personally identify as </a:t>
            </a:r>
            <a:r>
              <a:rPr sz="2400" dirty="0">
                <a:solidFill>
                  <a:srgbClr val="FFFFFF"/>
                </a:solidFill>
                <a:latin typeface="Arial"/>
                <a:cs typeface="Arial"/>
              </a:rPr>
              <a:t>a  </a:t>
            </a:r>
            <a:r>
              <a:rPr sz="2400" spc="-5" dirty="0">
                <a:solidFill>
                  <a:srgbClr val="FFFFFF"/>
                </a:solidFill>
                <a:latin typeface="Arial"/>
                <a:cs typeface="Arial"/>
              </a:rPr>
              <a:t>member of </a:t>
            </a:r>
            <a:r>
              <a:rPr sz="2400" dirty="0">
                <a:solidFill>
                  <a:srgbClr val="FFFFFF"/>
                </a:solidFill>
                <a:latin typeface="Arial"/>
                <a:cs typeface="Arial"/>
              </a:rPr>
              <a:t>a</a:t>
            </a:r>
            <a:r>
              <a:rPr sz="2400" spc="-25" dirty="0">
                <a:solidFill>
                  <a:srgbClr val="FFFFFF"/>
                </a:solidFill>
                <a:latin typeface="Arial"/>
                <a:cs typeface="Arial"/>
              </a:rPr>
              <a:t> </a:t>
            </a:r>
            <a:r>
              <a:rPr sz="2400" spc="-5" dirty="0">
                <a:solidFill>
                  <a:srgbClr val="FFFFFF"/>
                </a:solidFill>
                <a:latin typeface="Arial"/>
                <a:cs typeface="Arial"/>
              </a:rPr>
              <a:t>diaspora?</a:t>
            </a:r>
            <a:endParaRPr sz="2400">
              <a:latin typeface="Arial"/>
              <a:cs typeface="Arial"/>
            </a:endParaRPr>
          </a:p>
        </p:txBody>
      </p:sp>
      <p:sp>
        <p:nvSpPr>
          <p:cNvPr id="4" name="object 4"/>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650"/>
              </a:lnSpc>
            </a:pPr>
            <a:fld id="{81D60167-4931-47E6-BA6A-407CBD079E47}" type="slidenum">
              <a:rPr dirty="0"/>
              <a:t>44</a:t>
            </a:fld>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914400"/>
            <a:ext cx="2895600" cy="218998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45539" y="3077970"/>
            <a:ext cx="3097530" cy="269875"/>
          </a:xfrm>
          <a:prstGeom prst="rect">
            <a:avLst/>
          </a:prstGeom>
        </p:spPr>
        <p:txBody>
          <a:bodyPr vert="horz" wrap="square" lIns="0" tIns="12700" rIns="0" bIns="0" rtlCol="0">
            <a:spAutoFit/>
          </a:bodyPr>
          <a:lstStyle/>
          <a:p>
            <a:pPr marL="12700" marR="5080">
              <a:lnSpc>
                <a:spcPct val="100000"/>
              </a:lnSpc>
              <a:spcBef>
                <a:spcPts val="100"/>
              </a:spcBef>
            </a:pPr>
            <a:r>
              <a:rPr sz="800" spc="-5" dirty="0">
                <a:solidFill>
                  <a:srgbClr val="FFFFFF"/>
                </a:solidFill>
                <a:latin typeface="Arial"/>
                <a:cs typeface="Arial"/>
                <a:hlinkClick r:id="rId3"/>
              </a:rPr>
              <a:t>http://militaryhistory.about.com/od/battleswars1800s/p/secondopium </a:t>
            </a:r>
            <a:r>
              <a:rPr sz="800" spc="-5" dirty="0">
                <a:solidFill>
                  <a:srgbClr val="FFFFFF"/>
                </a:solidFill>
                <a:latin typeface="Arial"/>
                <a:cs typeface="Arial"/>
              </a:rPr>
              <a:t> war.htm</a:t>
            </a:r>
            <a:endParaRPr sz="800">
              <a:latin typeface="Arial"/>
              <a:cs typeface="Arial"/>
            </a:endParaRPr>
          </a:p>
        </p:txBody>
      </p:sp>
      <p:sp>
        <p:nvSpPr>
          <p:cNvPr id="4" name="object 4"/>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grpSp>
        <p:nvGrpSpPr>
          <p:cNvPr id="5" name="object 5"/>
          <p:cNvGrpSpPr/>
          <p:nvPr/>
        </p:nvGrpSpPr>
        <p:grpSpPr>
          <a:xfrm>
            <a:off x="885900" y="3942016"/>
            <a:ext cx="5248910" cy="2810510"/>
            <a:chOff x="3733800" y="3657600"/>
            <a:chExt cx="5248910" cy="2810510"/>
          </a:xfrm>
        </p:grpSpPr>
        <p:sp>
          <p:nvSpPr>
            <p:cNvPr id="6" name="object 6"/>
            <p:cNvSpPr/>
            <p:nvPr/>
          </p:nvSpPr>
          <p:spPr>
            <a:xfrm>
              <a:off x="3733800" y="3657600"/>
              <a:ext cx="5248655" cy="2285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733800" y="3886199"/>
              <a:ext cx="5248655" cy="2581655"/>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3276600" y="6906891"/>
            <a:ext cx="242443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Arial"/>
                <a:cs typeface="Arial"/>
                <a:hlinkClick r:id="rId6"/>
              </a:rPr>
              <a:t>http://web.jjay.cuny.edu/~jobrien/reference/ob36.html</a:t>
            </a:r>
            <a:endParaRPr sz="800" dirty="0">
              <a:latin typeface="Arial"/>
              <a:cs typeface="Arial"/>
            </a:endParaRPr>
          </a:p>
        </p:txBody>
      </p:sp>
      <p:sp>
        <p:nvSpPr>
          <p:cNvPr id="9" name="object 2">
            <a:extLst>
              <a:ext uri="{FF2B5EF4-FFF2-40B4-BE49-F238E27FC236}">
                <a16:creationId xmlns:a16="http://schemas.microsoft.com/office/drawing/2014/main" id="{CBD36138-5C3F-4CCB-953A-44869DE5390A}"/>
              </a:ext>
            </a:extLst>
          </p:cNvPr>
          <p:cNvSpPr/>
          <p:nvPr/>
        </p:nvSpPr>
        <p:spPr>
          <a:xfrm>
            <a:off x="4724400" y="914400"/>
            <a:ext cx="3838955" cy="1338071"/>
          </a:xfrm>
          <a:prstGeom prst="rect">
            <a:avLst/>
          </a:prstGeom>
          <a:blipFill>
            <a:blip r:embed="rId7" cstate="print"/>
            <a:stretch>
              <a:fillRect/>
            </a:stretch>
          </a:blipFill>
        </p:spPr>
        <p:txBody>
          <a:bodyPr wrap="square" lIns="0" tIns="0" rIns="0" bIns="0" rtlCol="0"/>
          <a:lstStyle/>
          <a:p>
            <a:endParaRPr/>
          </a:p>
        </p:txBody>
      </p:sp>
      <p:sp>
        <p:nvSpPr>
          <p:cNvPr id="10" name="object 4">
            <a:extLst>
              <a:ext uri="{FF2B5EF4-FFF2-40B4-BE49-F238E27FC236}">
                <a16:creationId xmlns:a16="http://schemas.microsoft.com/office/drawing/2014/main" id="{6F87E034-1B36-41BB-9E29-84919A92B46F}"/>
              </a:ext>
            </a:extLst>
          </p:cNvPr>
          <p:cNvSpPr/>
          <p:nvPr/>
        </p:nvSpPr>
        <p:spPr>
          <a:xfrm>
            <a:off x="4724399" y="2286250"/>
            <a:ext cx="3838955" cy="1339596"/>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5042" y="869695"/>
            <a:ext cx="1984375" cy="452120"/>
          </a:xfrm>
          <a:prstGeom prst="rect">
            <a:avLst/>
          </a:prstGeom>
        </p:spPr>
        <p:txBody>
          <a:bodyPr vert="horz" wrap="square" lIns="0" tIns="12065" rIns="0" bIns="0" rtlCol="0">
            <a:spAutoFit/>
          </a:bodyPr>
          <a:lstStyle/>
          <a:p>
            <a:pPr marL="12700">
              <a:lnSpc>
                <a:spcPct val="100000"/>
              </a:lnSpc>
              <a:spcBef>
                <a:spcPts val="95"/>
              </a:spcBef>
            </a:pPr>
            <a:r>
              <a:rPr sz="2800" spc="-5" dirty="0"/>
              <a:t>Bibliography</a:t>
            </a:r>
            <a:endParaRPr sz="280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1450339" y="1732279"/>
            <a:ext cx="7346315" cy="495046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FFFFFF"/>
                </a:solidFill>
                <a:latin typeface="Arial"/>
                <a:cs typeface="Arial"/>
              </a:rPr>
              <a:t>Clifford, James. (1994). “Diasporas,” Cultural Anthropology 9(3), pp.</a:t>
            </a:r>
            <a:r>
              <a:rPr sz="1600" spc="180" dirty="0">
                <a:solidFill>
                  <a:srgbClr val="FFFFFF"/>
                </a:solidFill>
                <a:latin typeface="Arial"/>
                <a:cs typeface="Arial"/>
              </a:rPr>
              <a:t> </a:t>
            </a:r>
            <a:r>
              <a:rPr sz="1600" spc="-5" dirty="0">
                <a:solidFill>
                  <a:srgbClr val="FFFFFF"/>
                </a:solidFill>
                <a:latin typeface="Arial"/>
                <a:cs typeface="Arial"/>
              </a:rPr>
              <a:t>302-338.</a:t>
            </a:r>
            <a:endParaRPr sz="1600">
              <a:latin typeface="Arial"/>
              <a:cs typeface="Arial"/>
            </a:endParaRPr>
          </a:p>
          <a:p>
            <a:pPr marL="354965" marR="80645" indent="-342900">
              <a:lnSpc>
                <a:spcPct val="80000"/>
              </a:lnSpc>
              <a:spcBef>
                <a:spcPts val="385"/>
              </a:spcBef>
            </a:pPr>
            <a:r>
              <a:rPr sz="1600" spc="-5" dirty="0">
                <a:solidFill>
                  <a:srgbClr val="FFFFFF"/>
                </a:solidFill>
                <a:latin typeface="Arial"/>
                <a:cs typeface="Arial"/>
              </a:rPr>
              <a:t>Leweling, Tara (2005). </a:t>
            </a:r>
            <a:r>
              <a:rPr sz="1600" i="1" spc="-5" dirty="0">
                <a:solidFill>
                  <a:srgbClr val="FFFFFF"/>
                </a:solidFill>
                <a:latin typeface="Arial"/>
                <a:cs typeface="Arial"/>
              </a:rPr>
              <a:t>“</a:t>
            </a:r>
            <a:r>
              <a:rPr sz="1600" spc="-5" dirty="0">
                <a:solidFill>
                  <a:srgbClr val="FFFFFF"/>
                </a:solidFill>
                <a:latin typeface="Arial"/>
                <a:cs typeface="Arial"/>
              </a:rPr>
              <a:t>Exploring </a:t>
            </a:r>
            <a:r>
              <a:rPr sz="1600" dirty="0">
                <a:solidFill>
                  <a:srgbClr val="FFFFFF"/>
                </a:solidFill>
                <a:latin typeface="Arial"/>
                <a:cs typeface="Arial"/>
              </a:rPr>
              <a:t>Muslim </a:t>
            </a:r>
            <a:r>
              <a:rPr sz="1600" spc="-5" dirty="0">
                <a:solidFill>
                  <a:srgbClr val="FFFFFF"/>
                </a:solidFill>
                <a:latin typeface="Arial"/>
                <a:cs typeface="Arial"/>
              </a:rPr>
              <a:t>Diaspora Communities </a:t>
            </a:r>
            <a:r>
              <a:rPr sz="1600" dirty="0">
                <a:solidFill>
                  <a:srgbClr val="FFFFFF"/>
                </a:solidFill>
                <a:latin typeface="Arial"/>
                <a:cs typeface="Arial"/>
              </a:rPr>
              <a:t>in </a:t>
            </a:r>
            <a:r>
              <a:rPr sz="1600" spc="-5" dirty="0">
                <a:solidFill>
                  <a:srgbClr val="FFFFFF"/>
                </a:solidFill>
                <a:latin typeface="Arial"/>
                <a:cs typeface="Arial"/>
              </a:rPr>
              <a:t>Europe  through a Social Movement Lens: Some </a:t>
            </a:r>
            <a:r>
              <a:rPr sz="1600" dirty="0">
                <a:solidFill>
                  <a:srgbClr val="FFFFFF"/>
                </a:solidFill>
                <a:latin typeface="Arial"/>
                <a:cs typeface="Arial"/>
              </a:rPr>
              <a:t>Initial </a:t>
            </a:r>
            <a:r>
              <a:rPr sz="1600" spc="-5" dirty="0">
                <a:solidFill>
                  <a:srgbClr val="FFFFFF"/>
                </a:solidFill>
                <a:latin typeface="Arial"/>
                <a:cs typeface="Arial"/>
              </a:rPr>
              <a:t>Thoughts.” Strategic </a:t>
            </a:r>
            <a:r>
              <a:rPr sz="1600" dirty="0">
                <a:solidFill>
                  <a:srgbClr val="FFFFFF"/>
                </a:solidFill>
                <a:latin typeface="Arial"/>
                <a:cs typeface="Arial"/>
              </a:rPr>
              <a:t>Insights,  </a:t>
            </a:r>
            <a:r>
              <a:rPr sz="1600" spc="-5" dirty="0">
                <a:solidFill>
                  <a:srgbClr val="FFFFFF"/>
                </a:solidFill>
                <a:latin typeface="Arial"/>
                <a:cs typeface="Arial"/>
              </a:rPr>
              <a:t>4, no.</a:t>
            </a:r>
            <a:r>
              <a:rPr sz="1600" spc="10" dirty="0">
                <a:solidFill>
                  <a:srgbClr val="FFFFFF"/>
                </a:solidFill>
                <a:latin typeface="Arial"/>
                <a:cs typeface="Arial"/>
              </a:rPr>
              <a:t> </a:t>
            </a:r>
            <a:r>
              <a:rPr sz="1600" spc="-5" dirty="0">
                <a:solidFill>
                  <a:srgbClr val="FFFFFF"/>
                </a:solidFill>
                <a:latin typeface="Arial"/>
                <a:cs typeface="Arial"/>
              </a:rPr>
              <a:t>5.</a:t>
            </a:r>
            <a:endParaRPr sz="1600">
              <a:latin typeface="Arial"/>
              <a:cs typeface="Arial"/>
            </a:endParaRPr>
          </a:p>
          <a:p>
            <a:pPr marL="354965" marR="198120" indent="-342900">
              <a:lnSpc>
                <a:spcPct val="80000"/>
              </a:lnSpc>
              <a:spcBef>
                <a:spcPts val="384"/>
              </a:spcBef>
            </a:pPr>
            <a:r>
              <a:rPr sz="1600" spc="-5" dirty="0">
                <a:solidFill>
                  <a:srgbClr val="FFFFFF"/>
                </a:solidFill>
                <a:latin typeface="Arial"/>
                <a:cs typeface="Arial"/>
              </a:rPr>
              <a:t>Ma, Laurence J.C. (2003). “Space, </a:t>
            </a:r>
            <a:r>
              <a:rPr sz="1600" dirty="0">
                <a:solidFill>
                  <a:srgbClr val="FFFFFF"/>
                </a:solidFill>
                <a:latin typeface="Arial"/>
                <a:cs typeface="Arial"/>
              </a:rPr>
              <a:t>Place </a:t>
            </a:r>
            <a:r>
              <a:rPr sz="1600" spc="-5" dirty="0">
                <a:solidFill>
                  <a:srgbClr val="FFFFFF"/>
                </a:solidFill>
                <a:latin typeface="Arial"/>
                <a:cs typeface="Arial"/>
              </a:rPr>
              <a:t>and Transnationalism </a:t>
            </a:r>
            <a:r>
              <a:rPr sz="1600" dirty="0">
                <a:solidFill>
                  <a:srgbClr val="FFFFFF"/>
                </a:solidFill>
                <a:latin typeface="Arial"/>
                <a:cs typeface="Arial"/>
              </a:rPr>
              <a:t>in </a:t>
            </a:r>
            <a:r>
              <a:rPr sz="1600" spc="-5" dirty="0">
                <a:solidFill>
                  <a:srgbClr val="FFFFFF"/>
                </a:solidFill>
                <a:latin typeface="Arial"/>
                <a:cs typeface="Arial"/>
              </a:rPr>
              <a:t>the Chinese  Diaspora.” In, Ma, Laurence J.C. and </a:t>
            </a:r>
            <a:r>
              <a:rPr sz="1600" spc="-10" dirty="0">
                <a:solidFill>
                  <a:srgbClr val="FFFFFF"/>
                </a:solidFill>
                <a:latin typeface="Arial"/>
                <a:cs typeface="Arial"/>
              </a:rPr>
              <a:t>Carolyn </a:t>
            </a:r>
            <a:r>
              <a:rPr sz="1600" spc="-5" dirty="0">
                <a:solidFill>
                  <a:srgbClr val="FFFFFF"/>
                </a:solidFill>
                <a:latin typeface="Arial"/>
                <a:cs typeface="Arial"/>
              </a:rPr>
              <a:t>Cartier, eds. </a:t>
            </a:r>
            <a:r>
              <a:rPr sz="1600" i="1" spc="-5" dirty="0">
                <a:solidFill>
                  <a:srgbClr val="FFFFFF"/>
                </a:solidFill>
                <a:latin typeface="Arial"/>
                <a:cs typeface="Arial"/>
              </a:rPr>
              <a:t>The Chinese  Diaspora: Space, Place, Mobility, and Identity. </a:t>
            </a:r>
            <a:r>
              <a:rPr sz="1600" spc="-5" dirty="0">
                <a:solidFill>
                  <a:srgbClr val="FFFFFF"/>
                </a:solidFill>
                <a:latin typeface="Arial"/>
                <a:cs typeface="Arial"/>
              </a:rPr>
              <a:t>New </a:t>
            </a:r>
            <a:r>
              <a:rPr sz="1600" spc="-10" dirty="0">
                <a:solidFill>
                  <a:srgbClr val="FFFFFF"/>
                </a:solidFill>
                <a:latin typeface="Arial"/>
                <a:cs typeface="Arial"/>
              </a:rPr>
              <a:t>York, </a:t>
            </a:r>
            <a:r>
              <a:rPr sz="1600" spc="-15" dirty="0">
                <a:solidFill>
                  <a:srgbClr val="FFFFFF"/>
                </a:solidFill>
                <a:latin typeface="Arial"/>
                <a:cs typeface="Arial"/>
              </a:rPr>
              <a:t>NY: </a:t>
            </a:r>
            <a:r>
              <a:rPr sz="1600" spc="-10" dirty="0">
                <a:solidFill>
                  <a:srgbClr val="FFFFFF"/>
                </a:solidFill>
                <a:latin typeface="Arial"/>
                <a:cs typeface="Arial"/>
              </a:rPr>
              <a:t>Rowman </a:t>
            </a:r>
            <a:r>
              <a:rPr sz="1600" spc="-5" dirty="0">
                <a:solidFill>
                  <a:srgbClr val="FFFFFF"/>
                </a:solidFill>
                <a:latin typeface="Arial"/>
                <a:cs typeface="Arial"/>
              </a:rPr>
              <a:t>and  </a:t>
            </a:r>
            <a:r>
              <a:rPr sz="1600" dirty="0">
                <a:solidFill>
                  <a:srgbClr val="FFFFFF"/>
                </a:solidFill>
                <a:latin typeface="Arial"/>
                <a:cs typeface="Arial"/>
              </a:rPr>
              <a:t>Littlefield </a:t>
            </a:r>
            <a:r>
              <a:rPr sz="1600" spc="-5" dirty="0">
                <a:solidFill>
                  <a:srgbClr val="FFFFFF"/>
                </a:solidFill>
                <a:latin typeface="Arial"/>
                <a:cs typeface="Arial"/>
              </a:rPr>
              <a:t>Publishers, Inc. pp.</a:t>
            </a:r>
            <a:r>
              <a:rPr sz="1600" spc="-15" dirty="0">
                <a:solidFill>
                  <a:srgbClr val="FFFFFF"/>
                </a:solidFill>
                <a:latin typeface="Arial"/>
                <a:cs typeface="Arial"/>
              </a:rPr>
              <a:t> </a:t>
            </a:r>
            <a:r>
              <a:rPr sz="1600" spc="-5" dirty="0">
                <a:solidFill>
                  <a:srgbClr val="FFFFFF"/>
                </a:solidFill>
                <a:latin typeface="Arial"/>
                <a:cs typeface="Arial"/>
              </a:rPr>
              <a:t>1-49.</a:t>
            </a:r>
            <a:endParaRPr sz="1600">
              <a:latin typeface="Arial"/>
              <a:cs typeface="Arial"/>
            </a:endParaRPr>
          </a:p>
          <a:p>
            <a:pPr marL="354965" marR="97155" indent="-342900">
              <a:lnSpc>
                <a:spcPct val="80000"/>
              </a:lnSpc>
              <a:spcBef>
                <a:spcPts val="380"/>
              </a:spcBef>
            </a:pPr>
            <a:r>
              <a:rPr sz="1600" spc="-5" dirty="0">
                <a:solidFill>
                  <a:srgbClr val="FFFFFF"/>
                </a:solidFill>
                <a:latin typeface="Arial"/>
                <a:cs typeface="Arial"/>
              </a:rPr>
              <a:t>Safran, </a:t>
            </a:r>
            <a:r>
              <a:rPr sz="1600" dirty="0">
                <a:solidFill>
                  <a:srgbClr val="FFFFFF"/>
                </a:solidFill>
                <a:latin typeface="Arial"/>
                <a:cs typeface="Arial"/>
              </a:rPr>
              <a:t>William, </a:t>
            </a:r>
            <a:r>
              <a:rPr sz="1600" spc="-5" dirty="0">
                <a:solidFill>
                  <a:srgbClr val="FFFFFF"/>
                </a:solidFill>
                <a:latin typeface="Arial"/>
                <a:cs typeface="Arial"/>
              </a:rPr>
              <a:t>(1991). “Diasporas </a:t>
            </a:r>
            <a:r>
              <a:rPr sz="1600" dirty="0">
                <a:solidFill>
                  <a:srgbClr val="FFFFFF"/>
                </a:solidFill>
                <a:latin typeface="Arial"/>
                <a:cs typeface="Arial"/>
              </a:rPr>
              <a:t>in </a:t>
            </a:r>
            <a:r>
              <a:rPr sz="1600" spc="-5" dirty="0">
                <a:solidFill>
                  <a:srgbClr val="FFFFFF"/>
                </a:solidFill>
                <a:latin typeface="Arial"/>
                <a:cs typeface="Arial"/>
              </a:rPr>
              <a:t>Modern </a:t>
            </a:r>
            <a:r>
              <a:rPr sz="1600" dirty="0">
                <a:solidFill>
                  <a:srgbClr val="FFFFFF"/>
                </a:solidFill>
                <a:latin typeface="Arial"/>
                <a:cs typeface="Arial"/>
              </a:rPr>
              <a:t>societies: </a:t>
            </a:r>
            <a:r>
              <a:rPr sz="1600" spc="-10" dirty="0">
                <a:solidFill>
                  <a:srgbClr val="FFFFFF"/>
                </a:solidFill>
                <a:latin typeface="Arial"/>
                <a:cs typeface="Arial"/>
              </a:rPr>
              <a:t>Myths </a:t>
            </a:r>
            <a:r>
              <a:rPr sz="1600" spc="-5" dirty="0">
                <a:solidFill>
                  <a:srgbClr val="FFFFFF"/>
                </a:solidFill>
                <a:latin typeface="Arial"/>
                <a:cs typeface="Arial"/>
              </a:rPr>
              <a:t>of Homeland and  Return.” </a:t>
            </a:r>
            <a:r>
              <a:rPr sz="1600" i="1" spc="-5" dirty="0">
                <a:solidFill>
                  <a:srgbClr val="FFFFFF"/>
                </a:solidFill>
                <a:latin typeface="Arial"/>
                <a:cs typeface="Arial"/>
              </a:rPr>
              <a:t>Diasporas: A Journal of Transnational Studies</a:t>
            </a:r>
            <a:r>
              <a:rPr sz="1600" spc="-5" dirty="0">
                <a:solidFill>
                  <a:srgbClr val="FFFFFF"/>
                </a:solidFill>
                <a:latin typeface="Arial"/>
                <a:cs typeface="Arial"/>
              </a:rPr>
              <a:t>, 1 no.1, pp.</a:t>
            </a:r>
            <a:r>
              <a:rPr sz="1600" spc="155" dirty="0">
                <a:solidFill>
                  <a:srgbClr val="FFFFFF"/>
                </a:solidFill>
                <a:latin typeface="Arial"/>
                <a:cs typeface="Arial"/>
              </a:rPr>
              <a:t> </a:t>
            </a:r>
            <a:r>
              <a:rPr sz="1600" spc="-5" dirty="0">
                <a:solidFill>
                  <a:srgbClr val="FFFFFF"/>
                </a:solidFill>
                <a:latin typeface="Arial"/>
                <a:cs typeface="Arial"/>
              </a:rPr>
              <a:t>83-99.</a:t>
            </a:r>
            <a:endParaRPr sz="1600">
              <a:latin typeface="Arial"/>
              <a:cs typeface="Arial"/>
            </a:endParaRPr>
          </a:p>
          <a:p>
            <a:pPr marL="354965" marR="607695" indent="-342900">
              <a:lnSpc>
                <a:spcPct val="80000"/>
              </a:lnSpc>
              <a:spcBef>
                <a:spcPts val="385"/>
              </a:spcBef>
            </a:pPr>
            <a:r>
              <a:rPr sz="1600" spc="-5" dirty="0">
                <a:solidFill>
                  <a:srgbClr val="FFFFFF"/>
                </a:solidFill>
                <a:latin typeface="Arial"/>
                <a:cs typeface="Arial"/>
              </a:rPr>
              <a:t>Spence, Jonathan D. (1990) The Search for Modern China. New </a:t>
            </a:r>
            <a:r>
              <a:rPr sz="1600" spc="-10" dirty="0">
                <a:solidFill>
                  <a:srgbClr val="FFFFFF"/>
                </a:solidFill>
                <a:latin typeface="Arial"/>
                <a:cs typeface="Arial"/>
              </a:rPr>
              <a:t>York, </a:t>
            </a:r>
            <a:r>
              <a:rPr sz="1600" spc="-15" dirty="0">
                <a:solidFill>
                  <a:srgbClr val="FFFFFF"/>
                </a:solidFill>
                <a:latin typeface="Arial"/>
                <a:cs typeface="Arial"/>
              </a:rPr>
              <a:t>NY:  </a:t>
            </a:r>
            <a:r>
              <a:rPr sz="1600" spc="-5" dirty="0">
                <a:solidFill>
                  <a:srgbClr val="FFFFFF"/>
                </a:solidFill>
                <a:latin typeface="Arial"/>
                <a:cs typeface="Arial"/>
              </a:rPr>
              <a:t>W.W.Norton &amp;</a:t>
            </a:r>
            <a:r>
              <a:rPr sz="1600" spc="20" dirty="0">
                <a:solidFill>
                  <a:srgbClr val="FFFFFF"/>
                </a:solidFill>
                <a:latin typeface="Arial"/>
                <a:cs typeface="Arial"/>
              </a:rPr>
              <a:t> </a:t>
            </a:r>
            <a:r>
              <a:rPr sz="1600" spc="-5" dirty="0">
                <a:solidFill>
                  <a:srgbClr val="FFFFFF"/>
                </a:solidFill>
                <a:latin typeface="Arial"/>
                <a:cs typeface="Arial"/>
              </a:rPr>
              <a:t>Co.</a:t>
            </a:r>
            <a:endParaRPr sz="1600">
              <a:latin typeface="Arial"/>
              <a:cs typeface="Arial"/>
            </a:endParaRPr>
          </a:p>
          <a:p>
            <a:pPr marL="354965" marR="748030" indent="-342900">
              <a:lnSpc>
                <a:spcPts val="1540"/>
              </a:lnSpc>
              <a:spcBef>
                <a:spcPts val="370"/>
              </a:spcBef>
            </a:pPr>
            <a:r>
              <a:rPr sz="1600" spc="-5" dirty="0">
                <a:solidFill>
                  <a:srgbClr val="FFFFFF"/>
                </a:solidFill>
                <a:latin typeface="Arial"/>
                <a:cs typeface="Arial"/>
              </a:rPr>
              <a:t>Tololyan, Khachig (1996) “Rethinking Diaspora(s): Stateless </a:t>
            </a:r>
            <a:r>
              <a:rPr sz="1600" spc="-10" dirty="0">
                <a:solidFill>
                  <a:srgbClr val="FFFFFF"/>
                </a:solidFill>
                <a:latin typeface="Arial"/>
                <a:cs typeface="Arial"/>
              </a:rPr>
              <a:t>Power </a:t>
            </a:r>
            <a:r>
              <a:rPr sz="1600" dirty="0">
                <a:solidFill>
                  <a:srgbClr val="FFFFFF"/>
                </a:solidFill>
                <a:latin typeface="Arial"/>
                <a:cs typeface="Arial"/>
              </a:rPr>
              <a:t>in </a:t>
            </a:r>
            <a:r>
              <a:rPr sz="1600" spc="-5" dirty="0">
                <a:solidFill>
                  <a:srgbClr val="FFFFFF"/>
                </a:solidFill>
                <a:latin typeface="Arial"/>
                <a:cs typeface="Arial"/>
              </a:rPr>
              <a:t>the  Transnational Moment.” </a:t>
            </a:r>
            <a:r>
              <a:rPr sz="1600" i="1" spc="-5" dirty="0">
                <a:solidFill>
                  <a:srgbClr val="FFFFFF"/>
                </a:solidFill>
                <a:latin typeface="Arial"/>
                <a:cs typeface="Arial"/>
              </a:rPr>
              <a:t>Diaspora </a:t>
            </a:r>
            <a:r>
              <a:rPr sz="1600" spc="-5" dirty="0">
                <a:solidFill>
                  <a:srgbClr val="FFFFFF"/>
                </a:solidFill>
                <a:latin typeface="Arial"/>
                <a:cs typeface="Arial"/>
              </a:rPr>
              <a:t>5, no.1,</a:t>
            </a:r>
            <a:r>
              <a:rPr sz="1600" spc="60" dirty="0">
                <a:solidFill>
                  <a:srgbClr val="FFFFFF"/>
                </a:solidFill>
                <a:latin typeface="Arial"/>
                <a:cs typeface="Arial"/>
              </a:rPr>
              <a:t> </a:t>
            </a:r>
            <a:r>
              <a:rPr sz="1600" spc="-5" dirty="0">
                <a:solidFill>
                  <a:srgbClr val="FFFFFF"/>
                </a:solidFill>
                <a:latin typeface="Arial"/>
                <a:cs typeface="Arial"/>
              </a:rPr>
              <a:t>pp.3-35.</a:t>
            </a:r>
            <a:endParaRPr sz="1600">
              <a:latin typeface="Arial"/>
              <a:cs typeface="Arial"/>
            </a:endParaRPr>
          </a:p>
          <a:p>
            <a:pPr marL="354965" marR="184150" indent="-342900">
              <a:lnSpc>
                <a:spcPct val="80000"/>
              </a:lnSpc>
              <a:spcBef>
                <a:spcPts val="390"/>
              </a:spcBef>
            </a:pPr>
            <a:r>
              <a:rPr sz="1600" spc="-5" dirty="0">
                <a:solidFill>
                  <a:srgbClr val="FFFFFF"/>
                </a:solidFill>
                <a:latin typeface="Arial"/>
                <a:cs typeface="Arial"/>
              </a:rPr>
              <a:t>Tu, Wei-ming, ed. (1994). “Cultural China: The Periphery as the Center,” In, Tu,  Wei-ming, ed. </a:t>
            </a:r>
            <a:r>
              <a:rPr sz="1600" i="1" spc="-5" dirty="0">
                <a:solidFill>
                  <a:srgbClr val="FFFFFF"/>
                </a:solidFill>
                <a:latin typeface="Arial"/>
                <a:cs typeface="Arial"/>
              </a:rPr>
              <a:t>The </a:t>
            </a:r>
            <a:r>
              <a:rPr sz="1600" i="1" dirty="0">
                <a:solidFill>
                  <a:srgbClr val="FFFFFF"/>
                </a:solidFill>
                <a:latin typeface="Arial"/>
                <a:cs typeface="Arial"/>
              </a:rPr>
              <a:t>Living </a:t>
            </a:r>
            <a:r>
              <a:rPr sz="1600" i="1" spc="-5" dirty="0">
                <a:solidFill>
                  <a:srgbClr val="FFFFFF"/>
                </a:solidFill>
                <a:latin typeface="Arial"/>
                <a:cs typeface="Arial"/>
              </a:rPr>
              <a:t>Tree: The Changing Meaning of Being Chinese  Today. </a:t>
            </a:r>
            <a:r>
              <a:rPr sz="1600" spc="-5" dirty="0">
                <a:solidFill>
                  <a:srgbClr val="FFFFFF"/>
                </a:solidFill>
                <a:latin typeface="Arial"/>
                <a:cs typeface="Arial"/>
              </a:rPr>
              <a:t>Stanford, CA, Stanford University Press, pp.</a:t>
            </a:r>
            <a:r>
              <a:rPr sz="1600" spc="95" dirty="0">
                <a:solidFill>
                  <a:srgbClr val="FFFFFF"/>
                </a:solidFill>
                <a:latin typeface="Arial"/>
                <a:cs typeface="Arial"/>
              </a:rPr>
              <a:t> </a:t>
            </a:r>
            <a:r>
              <a:rPr sz="1600" spc="-5" dirty="0">
                <a:solidFill>
                  <a:srgbClr val="FFFFFF"/>
                </a:solidFill>
                <a:latin typeface="Arial"/>
                <a:cs typeface="Arial"/>
              </a:rPr>
              <a:t>1-34.</a:t>
            </a:r>
            <a:endParaRPr sz="1600">
              <a:latin typeface="Arial"/>
              <a:cs typeface="Arial"/>
            </a:endParaRPr>
          </a:p>
          <a:p>
            <a:pPr marL="354965" marR="187325" indent="-342900">
              <a:lnSpc>
                <a:spcPts val="1540"/>
              </a:lnSpc>
              <a:spcBef>
                <a:spcPts val="370"/>
              </a:spcBef>
            </a:pPr>
            <a:r>
              <a:rPr sz="1600" spc="-5" dirty="0">
                <a:solidFill>
                  <a:srgbClr val="FFFFFF"/>
                </a:solidFill>
                <a:latin typeface="Arial"/>
                <a:cs typeface="Arial"/>
              </a:rPr>
              <a:t>Wang, </a:t>
            </a:r>
            <a:r>
              <a:rPr sz="1600" spc="-10" dirty="0">
                <a:solidFill>
                  <a:srgbClr val="FFFFFF"/>
                </a:solidFill>
                <a:latin typeface="Arial"/>
                <a:cs typeface="Arial"/>
              </a:rPr>
              <a:t>Gungwu. </a:t>
            </a:r>
            <a:r>
              <a:rPr sz="1600" spc="-5" dirty="0">
                <a:solidFill>
                  <a:srgbClr val="FFFFFF"/>
                </a:solidFill>
                <a:latin typeface="Arial"/>
                <a:cs typeface="Arial"/>
              </a:rPr>
              <a:t>(2000). </a:t>
            </a:r>
            <a:r>
              <a:rPr sz="1600" i="1" spc="-5" dirty="0">
                <a:solidFill>
                  <a:srgbClr val="FFFFFF"/>
                </a:solidFill>
                <a:latin typeface="Arial"/>
                <a:cs typeface="Arial"/>
              </a:rPr>
              <a:t>The Chinese Overseas: From Earthbound China to the  Quest for Autonomy</a:t>
            </a:r>
            <a:r>
              <a:rPr sz="1600" spc="-5" dirty="0">
                <a:solidFill>
                  <a:srgbClr val="FFFFFF"/>
                </a:solidFill>
                <a:latin typeface="Arial"/>
                <a:cs typeface="Arial"/>
              </a:rPr>
              <a:t>. Cambridge, MA: Harvard University</a:t>
            </a:r>
            <a:r>
              <a:rPr sz="1600" spc="110" dirty="0">
                <a:solidFill>
                  <a:srgbClr val="FFFFFF"/>
                </a:solidFill>
                <a:latin typeface="Arial"/>
                <a:cs typeface="Arial"/>
              </a:rPr>
              <a:t> </a:t>
            </a:r>
            <a:r>
              <a:rPr sz="1600" spc="-5" dirty="0">
                <a:solidFill>
                  <a:srgbClr val="FFFFFF"/>
                </a:solidFill>
                <a:latin typeface="Arial"/>
                <a:cs typeface="Arial"/>
              </a:rPr>
              <a:t>Press.</a:t>
            </a:r>
            <a:endParaRPr sz="1600">
              <a:latin typeface="Arial"/>
              <a:cs typeface="Arial"/>
            </a:endParaRPr>
          </a:p>
          <a:p>
            <a:pPr marL="354965" marR="5080" indent="-342900">
              <a:lnSpc>
                <a:spcPct val="80000"/>
              </a:lnSpc>
              <a:spcBef>
                <a:spcPts val="390"/>
              </a:spcBef>
            </a:pPr>
            <a:r>
              <a:rPr sz="1600" spc="-5" dirty="0">
                <a:solidFill>
                  <a:srgbClr val="FFFFFF"/>
                </a:solidFill>
                <a:latin typeface="Arial"/>
                <a:cs typeface="Arial"/>
              </a:rPr>
              <a:t>Wang, L. Ling-chi. (1994). “Roots and the Changing Identity of the Chinese </a:t>
            </a:r>
            <a:r>
              <a:rPr sz="1600" dirty="0">
                <a:solidFill>
                  <a:srgbClr val="FFFFFF"/>
                </a:solidFill>
                <a:latin typeface="Arial"/>
                <a:cs typeface="Arial"/>
              </a:rPr>
              <a:t>in </a:t>
            </a:r>
            <a:r>
              <a:rPr sz="1600" spc="-5" dirty="0">
                <a:solidFill>
                  <a:srgbClr val="FFFFFF"/>
                </a:solidFill>
                <a:latin typeface="Arial"/>
                <a:cs typeface="Arial"/>
              </a:rPr>
              <a:t>the  United States.” In, Tu, Wei-ming, ed. </a:t>
            </a:r>
            <a:r>
              <a:rPr sz="1600" i="1" spc="-5" dirty="0">
                <a:solidFill>
                  <a:srgbClr val="FFFFFF"/>
                </a:solidFill>
                <a:latin typeface="Arial"/>
                <a:cs typeface="Arial"/>
              </a:rPr>
              <a:t>The </a:t>
            </a:r>
            <a:r>
              <a:rPr sz="1600" i="1" dirty="0">
                <a:solidFill>
                  <a:srgbClr val="FFFFFF"/>
                </a:solidFill>
                <a:latin typeface="Arial"/>
                <a:cs typeface="Arial"/>
              </a:rPr>
              <a:t>Living </a:t>
            </a:r>
            <a:r>
              <a:rPr sz="1600" i="1" spc="-5" dirty="0">
                <a:solidFill>
                  <a:srgbClr val="FFFFFF"/>
                </a:solidFill>
                <a:latin typeface="Arial"/>
                <a:cs typeface="Arial"/>
              </a:rPr>
              <a:t>Tree: The Changing Meaning  of Being Chinese Today. </a:t>
            </a:r>
            <a:r>
              <a:rPr sz="1600" spc="-5" dirty="0">
                <a:solidFill>
                  <a:srgbClr val="FFFFFF"/>
                </a:solidFill>
                <a:latin typeface="Arial"/>
                <a:cs typeface="Arial"/>
              </a:rPr>
              <a:t>Stanford, CA, Stanford University Press, pp. 185-  212.</a:t>
            </a:r>
            <a:endParaRPr sz="16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6B70E5-AF4E-482A-B011-2484502AF71E}"/>
              </a:ext>
            </a:extLst>
          </p:cNvPr>
          <p:cNvPicPr>
            <a:picLocks noChangeAspect="1"/>
          </p:cNvPicPr>
          <p:nvPr/>
        </p:nvPicPr>
        <p:blipFill>
          <a:blip r:embed="rId2"/>
          <a:stretch>
            <a:fillRect/>
          </a:stretch>
        </p:blipFill>
        <p:spPr>
          <a:xfrm>
            <a:off x="-31820" y="-15074"/>
            <a:ext cx="10058400" cy="7787473"/>
          </a:xfrm>
          <a:prstGeom prst="rect">
            <a:avLst/>
          </a:prstGeom>
        </p:spPr>
      </p:pic>
      <p:sp>
        <p:nvSpPr>
          <p:cNvPr id="4" name="object 4"/>
          <p:cNvSpPr txBox="1"/>
          <p:nvPr/>
        </p:nvSpPr>
        <p:spPr>
          <a:xfrm>
            <a:off x="958780" y="2169591"/>
            <a:ext cx="8077200" cy="4803238"/>
          </a:xfrm>
          <a:prstGeom prst="rect">
            <a:avLst/>
          </a:prstGeom>
        </p:spPr>
        <p:txBody>
          <a:bodyPr vert="horz" wrap="square" lIns="0" tIns="12065" rIns="0" bIns="0" rtlCol="0">
            <a:spAutoFit/>
          </a:bodyPr>
          <a:lstStyle/>
          <a:p>
            <a:pPr marL="307340" marR="355600" indent="-307340">
              <a:lnSpc>
                <a:spcPct val="100000"/>
              </a:lnSpc>
              <a:spcBef>
                <a:spcPts val="95"/>
              </a:spcBef>
              <a:buAutoNum type="romanUcPeriod"/>
              <a:tabLst>
                <a:tab pos="307340" algn="l"/>
              </a:tabLst>
            </a:pPr>
            <a:r>
              <a:rPr sz="3200" spc="-5" dirty="0">
                <a:cs typeface="Arial"/>
              </a:rPr>
              <a:t>Describe the concept of “diaspora” as  currently used in </a:t>
            </a:r>
            <a:r>
              <a:rPr sz="3200" dirty="0">
                <a:cs typeface="Arial"/>
              </a:rPr>
              <a:t>social science</a:t>
            </a:r>
            <a:r>
              <a:rPr sz="3200" spc="-25" dirty="0">
                <a:cs typeface="Arial"/>
              </a:rPr>
              <a:t> </a:t>
            </a:r>
            <a:r>
              <a:rPr sz="3200" spc="-5" dirty="0">
                <a:cs typeface="Arial"/>
              </a:rPr>
              <a:t>today</a:t>
            </a:r>
            <a:endParaRPr lang="en-US" sz="3200" spc="-5" dirty="0">
              <a:cs typeface="Arial"/>
            </a:endParaRPr>
          </a:p>
          <a:p>
            <a:pPr marL="12065" marR="78105">
              <a:lnSpc>
                <a:spcPct val="100000"/>
              </a:lnSpc>
              <a:spcBef>
                <a:spcPts val="670"/>
              </a:spcBef>
              <a:buClr>
                <a:srgbClr val="FFFFFF"/>
              </a:buClr>
              <a:tabLst>
                <a:tab pos="405130" algn="l"/>
              </a:tabLst>
            </a:pPr>
            <a:endParaRPr lang="en-US" sz="3200" dirty="0">
              <a:cs typeface="Arial"/>
            </a:endParaRPr>
          </a:p>
          <a:p>
            <a:pPr marL="12065" marR="78105">
              <a:lnSpc>
                <a:spcPct val="100000"/>
              </a:lnSpc>
              <a:spcBef>
                <a:spcPts val="670"/>
              </a:spcBef>
              <a:buClr>
                <a:srgbClr val="FFFFFF"/>
              </a:buClr>
              <a:tabLst>
                <a:tab pos="405130" algn="l"/>
              </a:tabLst>
            </a:pPr>
            <a:r>
              <a:rPr lang="en-AU" sz="3200" spc="-5" dirty="0">
                <a:cs typeface="Arial"/>
              </a:rPr>
              <a:t>2.</a:t>
            </a:r>
            <a:r>
              <a:rPr sz="3200" spc="-5" dirty="0">
                <a:cs typeface="Arial"/>
              </a:rPr>
              <a:t>Explore the history and patterns of  Chinese migrations in the framework of  diaspora</a:t>
            </a:r>
            <a:endParaRPr lang="en-US" sz="3200" spc="-5" dirty="0">
              <a:cs typeface="Arial"/>
            </a:endParaRPr>
          </a:p>
          <a:p>
            <a:pPr marL="12065" marR="78105">
              <a:lnSpc>
                <a:spcPct val="100000"/>
              </a:lnSpc>
              <a:spcBef>
                <a:spcPts val="670"/>
              </a:spcBef>
              <a:buClr>
                <a:srgbClr val="FFFFFF"/>
              </a:buClr>
              <a:tabLst>
                <a:tab pos="405130" algn="l"/>
              </a:tabLst>
            </a:pPr>
            <a:endParaRPr sz="3200" dirty="0">
              <a:cs typeface="Arial"/>
            </a:endParaRPr>
          </a:p>
          <a:p>
            <a:pPr marL="12065" marR="5080">
              <a:lnSpc>
                <a:spcPct val="100000"/>
              </a:lnSpc>
              <a:spcBef>
                <a:spcPts val="675"/>
              </a:spcBef>
              <a:tabLst>
                <a:tab pos="504190" algn="l"/>
              </a:tabLst>
            </a:pPr>
            <a:r>
              <a:rPr lang="en-US" sz="3200" spc="-5" dirty="0">
                <a:cs typeface="Arial"/>
              </a:rPr>
              <a:t>3. </a:t>
            </a:r>
            <a:r>
              <a:rPr sz="3200" spc="-5" dirty="0">
                <a:cs typeface="Arial"/>
              </a:rPr>
              <a:t>Introduce “diaspora” as an explanatory  paradigm for understanding </a:t>
            </a:r>
            <a:r>
              <a:rPr sz="3200" dirty="0">
                <a:cs typeface="Arial"/>
              </a:rPr>
              <a:t>social </a:t>
            </a:r>
            <a:r>
              <a:rPr sz="3200" spc="-5" dirty="0">
                <a:cs typeface="Arial"/>
              </a:rPr>
              <a:t>and  cultural</a:t>
            </a:r>
            <a:r>
              <a:rPr sz="3200" spc="-15" dirty="0">
                <a:cs typeface="Arial"/>
              </a:rPr>
              <a:t> </a:t>
            </a:r>
            <a:r>
              <a:rPr sz="3200" spc="-5" dirty="0">
                <a:cs typeface="Arial"/>
              </a:rPr>
              <a:t>phenomena</a:t>
            </a:r>
            <a:endParaRPr sz="3200" dirty="0">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36525">
              <a:lnSpc>
                <a:spcPts val="1650"/>
              </a:lnSpc>
            </a:pPr>
            <a:fld id="{81D60167-4931-47E6-BA6A-407CBD079E47}" type="slidenum">
              <a:rPr dirty="0"/>
              <a:t>5</a:t>
            </a:fld>
            <a:endParaRPr dirty="0"/>
          </a:p>
        </p:txBody>
      </p:sp>
      <p:pic>
        <p:nvPicPr>
          <p:cNvPr id="7" name="Picture 6">
            <a:extLst>
              <a:ext uri="{FF2B5EF4-FFF2-40B4-BE49-F238E27FC236}">
                <a16:creationId xmlns:a16="http://schemas.microsoft.com/office/drawing/2014/main" id="{E626F07A-DAC1-409A-BB6C-5243BB5E8331}"/>
              </a:ext>
            </a:extLst>
          </p:cNvPr>
          <p:cNvPicPr>
            <a:picLocks noChangeAspect="1"/>
          </p:cNvPicPr>
          <p:nvPr/>
        </p:nvPicPr>
        <p:blipFill>
          <a:blip r:embed="rId3"/>
          <a:stretch>
            <a:fillRect/>
          </a:stretch>
        </p:blipFill>
        <p:spPr>
          <a:xfrm>
            <a:off x="3048000" y="152400"/>
            <a:ext cx="3185383" cy="1723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p:cTn id="1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5466" y="939799"/>
            <a:ext cx="4344670" cy="696595"/>
          </a:xfrm>
          <a:prstGeom prst="rect">
            <a:avLst/>
          </a:prstGeom>
        </p:spPr>
        <p:txBody>
          <a:bodyPr vert="horz" wrap="square" lIns="0" tIns="12700" rIns="0" bIns="0" rtlCol="0">
            <a:spAutoFit/>
          </a:bodyPr>
          <a:lstStyle/>
          <a:p>
            <a:pPr marL="12700">
              <a:lnSpc>
                <a:spcPct val="100000"/>
              </a:lnSpc>
              <a:spcBef>
                <a:spcPts val="100"/>
              </a:spcBef>
            </a:pPr>
            <a:r>
              <a:rPr sz="4400" spc="-5" dirty="0"/>
              <a:t>Merriam-Webster</a:t>
            </a:r>
            <a:endParaRPr sz="4400" dirty="0"/>
          </a:p>
        </p:txBody>
      </p:sp>
      <p:sp>
        <p:nvSpPr>
          <p:cNvPr id="3" name="object 3"/>
          <p:cNvSpPr/>
          <p:nvPr/>
        </p:nvSpPr>
        <p:spPr>
          <a:xfrm>
            <a:off x="457200" y="3886199"/>
            <a:ext cx="9144000" cy="3429000"/>
          </a:xfrm>
          <a:custGeom>
            <a:avLst/>
            <a:gdLst/>
            <a:ahLst/>
            <a:cxnLst/>
            <a:rect l="l" t="t" r="r" b="b"/>
            <a:pathLst>
              <a:path w="9144000" h="3429000">
                <a:moveTo>
                  <a:pt x="9143999" y="3428999"/>
                </a:moveTo>
                <a:lnTo>
                  <a:pt x="9143999" y="0"/>
                </a:lnTo>
                <a:lnTo>
                  <a:pt x="0" y="0"/>
                </a:lnTo>
                <a:lnTo>
                  <a:pt x="0" y="3428999"/>
                </a:lnTo>
                <a:lnTo>
                  <a:pt x="9143999" y="3428999"/>
                </a:lnTo>
                <a:close/>
              </a:path>
            </a:pathLst>
          </a:custGeom>
          <a:solidFill>
            <a:srgbClr val="007F7F"/>
          </a:solidFill>
        </p:spPr>
        <p:txBody>
          <a:bodyPr wrap="square" lIns="0" tIns="0" rIns="0" bIns="0" rtlCol="0"/>
          <a:lstStyle/>
          <a:p>
            <a:endParaRPr/>
          </a:p>
        </p:txBody>
      </p:sp>
      <p:sp>
        <p:nvSpPr>
          <p:cNvPr id="4" name="object 4"/>
          <p:cNvSpPr txBox="1"/>
          <p:nvPr/>
        </p:nvSpPr>
        <p:spPr>
          <a:xfrm>
            <a:off x="993015" y="2021839"/>
            <a:ext cx="8042909" cy="4616648"/>
          </a:xfrm>
          <a:prstGeom prst="rect">
            <a:avLst/>
          </a:prstGeom>
        </p:spPr>
        <p:txBody>
          <a:bodyPr vert="horz" wrap="square" lIns="0" tIns="12700" rIns="0" bIns="0" rtlCol="0">
            <a:spAutoFit/>
          </a:bodyPr>
          <a:lstStyle/>
          <a:p>
            <a:pPr marL="12700">
              <a:lnSpc>
                <a:spcPts val="2160"/>
              </a:lnSpc>
              <a:spcBef>
                <a:spcPts val="100"/>
              </a:spcBef>
            </a:pPr>
            <a:r>
              <a:rPr sz="2000" spc="90" dirty="0">
                <a:solidFill>
                  <a:srgbClr val="FFFFFF"/>
                </a:solidFill>
                <a:latin typeface="Arial"/>
                <a:cs typeface="Arial"/>
              </a:rPr>
              <a:t>Etymology: </a:t>
            </a:r>
            <a:r>
              <a:rPr sz="2000" dirty="0">
                <a:solidFill>
                  <a:srgbClr val="FFFFFF"/>
                </a:solidFill>
                <a:latin typeface="Arial"/>
                <a:cs typeface="Arial"/>
              </a:rPr>
              <a:t>Greek, dispersion, from </a:t>
            </a:r>
            <a:r>
              <a:rPr sz="2000" i="1" dirty="0">
                <a:solidFill>
                  <a:srgbClr val="FFFFFF"/>
                </a:solidFill>
                <a:latin typeface="Arial"/>
                <a:cs typeface="Arial"/>
              </a:rPr>
              <a:t>diaspeirein </a:t>
            </a:r>
            <a:r>
              <a:rPr sz="2000" spc="-5" dirty="0">
                <a:solidFill>
                  <a:srgbClr val="FFFFFF"/>
                </a:solidFill>
                <a:latin typeface="Arial"/>
                <a:cs typeface="Arial"/>
              </a:rPr>
              <a:t>to </a:t>
            </a:r>
            <a:r>
              <a:rPr sz="2000" dirty="0">
                <a:solidFill>
                  <a:srgbClr val="FFFFFF"/>
                </a:solidFill>
                <a:latin typeface="Arial"/>
                <a:cs typeface="Arial"/>
              </a:rPr>
              <a:t>scatter, from </a:t>
            </a:r>
            <a:r>
              <a:rPr sz="2000" i="1" dirty="0">
                <a:solidFill>
                  <a:srgbClr val="FFFFFF"/>
                </a:solidFill>
                <a:latin typeface="Arial"/>
                <a:cs typeface="Arial"/>
              </a:rPr>
              <a:t>dia-</a:t>
            </a:r>
            <a:r>
              <a:rPr sz="2000" i="1" spc="-310" dirty="0">
                <a:solidFill>
                  <a:srgbClr val="FFFFFF"/>
                </a:solidFill>
                <a:latin typeface="Arial"/>
                <a:cs typeface="Arial"/>
              </a:rPr>
              <a:t> </a:t>
            </a:r>
            <a:r>
              <a:rPr sz="2000" dirty="0">
                <a:solidFill>
                  <a:srgbClr val="FFFFFF"/>
                </a:solidFill>
                <a:latin typeface="Arial"/>
                <a:cs typeface="Arial"/>
              </a:rPr>
              <a:t>+</a:t>
            </a:r>
            <a:endParaRPr sz="2000" dirty="0">
              <a:latin typeface="Arial"/>
              <a:cs typeface="Arial"/>
            </a:endParaRPr>
          </a:p>
          <a:p>
            <a:pPr marR="5629275" algn="ctr">
              <a:lnSpc>
                <a:spcPts val="2160"/>
              </a:lnSpc>
            </a:pPr>
            <a:r>
              <a:rPr sz="2000" i="1" dirty="0">
                <a:solidFill>
                  <a:srgbClr val="FFFFFF"/>
                </a:solidFill>
                <a:latin typeface="Arial"/>
                <a:cs typeface="Arial"/>
              </a:rPr>
              <a:t>speirein </a:t>
            </a:r>
            <a:r>
              <a:rPr sz="2000" spc="-5" dirty="0">
                <a:solidFill>
                  <a:srgbClr val="FFFFFF"/>
                </a:solidFill>
                <a:latin typeface="Arial"/>
                <a:cs typeface="Arial"/>
              </a:rPr>
              <a:t>to</a:t>
            </a:r>
            <a:r>
              <a:rPr sz="2000" spc="-65" dirty="0">
                <a:solidFill>
                  <a:srgbClr val="FFFFFF"/>
                </a:solidFill>
                <a:latin typeface="Arial"/>
                <a:cs typeface="Arial"/>
              </a:rPr>
              <a:t> </a:t>
            </a:r>
            <a:r>
              <a:rPr sz="2000" dirty="0">
                <a:solidFill>
                  <a:srgbClr val="FFFFFF"/>
                </a:solidFill>
                <a:latin typeface="Arial"/>
                <a:cs typeface="Arial"/>
              </a:rPr>
              <a:t>sow</a:t>
            </a:r>
            <a:endParaRPr sz="2000" dirty="0">
              <a:latin typeface="Arial"/>
              <a:cs typeface="Arial"/>
            </a:endParaRPr>
          </a:p>
          <a:p>
            <a:pPr>
              <a:lnSpc>
                <a:spcPct val="100000"/>
              </a:lnSpc>
              <a:spcBef>
                <a:spcPts val="5"/>
              </a:spcBef>
            </a:pPr>
            <a:endParaRPr sz="2500" dirty="0">
              <a:latin typeface="Arial"/>
              <a:cs typeface="Arial"/>
            </a:endParaRPr>
          </a:p>
          <a:p>
            <a:pPr marL="307340" marR="5080" indent="-307340">
              <a:lnSpc>
                <a:spcPct val="80000"/>
              </a:lnSpc>
              <a:spcBef>
                <a:spcPts val="5"/>
              </a:spcBef>
              <a:buFont typeface="Arial"/>
              <a:buAutoNum type="arabicParenR"/>
              <a:tabLst>
                <a:tab pos="307340" algn="l"/>
                <a:tab pos="1743710" algn="l"/>
              </a:tabLst>
            </a:pPr>
            <a:r>
              <a:rPr sz="2000" i="1" spc="70" dirty="0">
                <a:solidFill>
                  <a:srgbClr val="FFFFFF"/>
                </a:solidFill>
                <a:latin typeface="Arial"/>
                <a:cs typeface="Arial"/>
              </a:rPr>
              <a:t>capitalized	</a:t>
            </a:r>
            <a:r>
              <a:rPr sz="2000" spc="55" dirty="0">
                <a:solidFill>
                  <a:srgbClr val="FFFFFF"/>
                </a:solidFill>
                <a:latin typeface="Arial"/>
                <a:cs typeface="Arial"/>
              </a:rPr>
              <a:t>a: </a:t>
            </a:r>
            <a:r>
              <a:rPr sz="2000" dirty="0">
                <a:solidFill>
                  <a:srgbClr val="FFFFFF"/>
                </a:solidFill>
                <a:latin typeface="Arial"/>
                <a:cs typeface="Arial"/>
              </a:rPr>
              <a:t>the </a:t>
            </a:r>
            <a:r>
              <a:rPr sz="2000" spc="-5" dirty="0">
                <a:solidFill>
                  <a:srgbClr val="FFFFFF"/>
                </a:solidFill>
                <a:latin typeface="Arial"/>
                <a:cs typeface="Arial"/>
              </a:rPr>
              <a:t>settling </a:t>
            </a:r>
            <a:r>
              <a:rPr sz="2000" dirty="0">
                <a:solidFill>
                  <a:srgbClr val="FFFFFF"/>
                </a:solidFill>
                <a:latin typeface="Arial"/>
                <a:cs typeface="Arial"/>
              </a:rPr>
              <a:t>of scattered colonies of Jews outside  Palestine </a:t>
            </a:r>
            <a:r>
              <a:rPr sz="2000" spc="-5" dirty="0">
                <a:solidFill>
                  <a:srgbClr val="FFFFFF"/>
                </a:solidFill>
                <a:latin typeface="Arial"/>
                <a:cs typeface="Arial"/>
              </a:rPr>
              <a:t>after </a:t>
            </a:r>
            <a:r>
              <a:rPr sz="2000" dirty="0">
                <a:solidFill>
                  <a:srgbClr val="FFFFFF"/>
                </a:solidFill>
                <a:latin typeface="Arial"/>
                <a:cs typeface="Arial"/>
              </a:rPr>
              <a:t>the </a:t>
            </a:r>
            <a:r>
              <a:rPr sz="2000" spc="-5" dirty="0">
                <a:solidFill>
                  <a:srgbClr val="FFFFFF"/>
                </a:solidFill>
                <a:latin typeface="Arial"/>
                <a:cs typeface="Arial"/>
              </a:rPr>
              <a:t>Babylonian exile </a:t>
            </a:r>
            <a:r>
              <a:rPr sz="2000" spc="110" dirty="0">
                <a:solidFill>
                  <a:srgbClr val="FFFFFF"/>
                </a:solidFill>
                <a:latin typeface="Arial"/>
                <a:cs typeface="Arial"/>
              </a:rPr>
              <a:t>b: </a:t>
            </a:r>
            <a:r>
              <a:rPr sz="2000" dirty="0">
                <a:solidFill>
                  <a:srgbClr val="FFFFFF"/>
                </a:solidFill>
                <a:latin typeface="Arial"/>
                <a:cs typeface="Arial"/>
              </a:rPr>
              <a:t>the area outside Palestine  settled by Jews </a:t>
            </a:r>
            <a:r>
              <a:rPr sz="2000" spc="110" dirty="0">
                <a:solidFill>
                  <a:srgbClr val="FFFFFF"/>
                </a:solidFill>
                <a:latin typeface="Arial"/>
                <a:cs typeface="Arial"/>
              </a:rPr>
              <a:t>c: </a:t>
            </a:r>
            <a:r>
              <a:rPr sz="2000" dirty="0">
                <a:solidFill>
                  <a:srgbClr val="FFFFFF"/>
                </a:solidFill>
                <a:latin typeface="Arial"/>
                <a:cs typeface="Arial"/>
              </a:rPr>
              <a:t>the Jews </a:t>
            </a:r>
            <a:r>
              <a:rPr sz="2000" spc="-5" dirty="0">
                <a:solidFill>
                  <a:srgbClr val="FFFFFF"/>
                </a:solidFill>
                <a:latin typeface="Arial"/>
                <a:cs typeface="Arial"/>
              </a:rPr>
              <a:t>living </a:t>
            </a:r>
            <a:r>
              <a:rPr sz="2000" dirty="0">
                <a:solidFill>
                  <a:srgbClr val="FFFFFF"/>
                </a:solidFill>
                <a:latin typeface="Arial"/>
                <a:cs typeface="Arial"/>
              </a:rPr>
              <a:t>outside Palestine or modern</a:t>
            </a:r>
            <a:r>
              <a:rPr sz="2000" spc="-330" dirty="0">
                <a:solidFill>
                  <a:srgbClr val="FFFFFF"/>
                </a:solidFill>
                <a:latin typeface="Arial"/>
                <a:cs typeface="Arial"/>
              </a:rPr>
              <a:t> </a:t>
            </a:r>
            <a:r>
              <a:rPr sz="2000" dirty="0">
                <a:solidFill>
                  <a:srgbClr val="FFFFFF"/>
                </a:solidFill>
                <a:latin typeface="Arial"/>
                <a:cs typeface="Arial"/>
              </a:rPr>
              <a:t>Israel</a:t>
            </a:r>
            <a:endParaRPr sz="2000" dirty="0">
              <a:latin typeface="Arial"/>
              <a:cs typeface="Arial"/>
            </a:endParaRPr>
          </a:p>
          <a:p>
            <a:pPr>
              <a:lnSpc>
                <a:spcPct val="100000"/>
              </a:lnSpc>
              <a:buClr>
                <a:srgbClr val="FFFFFF"/>
              </a:buClr>
              <a:buFont typeface="Arial"/>
              <a:buAutoNum type="arabicParenR"/>
            </a:pPr>
            <a:endParaRPr sz="2500" dirty="0">
              <a:latin typeface="Arial"/>
              <a:cs typeface="Arial"/>
            </a:endParaRPr>
          </a:p>
          <a:p>
            <a:pPr marL="307340" marR="189230" indent="-307340">
              <a:lnSpc>
                <a:spcPct val="80000"/>
              </a:lnSpc>
              <a:spcBef>
                <a:spcPts val="5"/>
              </a:spcBef>
              <a:buAutoNum type="arabicParenR"/>
              <a:tabLst>
                <a:tab pos="307340" algn="l"/>
              </a:tabLst>
            </a:pPr>
            <a:r>
              <a:rPr sz="2000" spc="55" dirty="0">
                <a:solidFill>
                  <a:srgbClr val="FFFFFF"/>
                </a:solidFill>
                <a:latin typeface="Arial"/>
                <a:cs typeface="Arial"/>
              </a:rPr>
              <a:t>a: </a:t>
            </a:r>
            <a:r>
              <a:rPr sz="2000" dirty="0">
                <a:solidFill>
                  <a:srgbClr val="FFFFFF"/>
                </a:solidFill>
                <a:latin typeface="Arial"/>
                <a:cs typeface="Arial"/>
              </a:rPr>
              <a:t>the </a:t>
            </a:r>
            <a:r>
              <a:rPr sz="2000" spc="-5" dirty="0">
                <a:solidFill>
                  <a:srgbClr val="FFFFFF"/>
                </a:solidFill>
                <a:latin typeface="Arial"/>
                <a:cs typeface="Arial"/>
              </a:rPr>
              <a:t>movement, migration, </a:t>
            </a:r>
            <a:r>
              <a:rPr sz="2000" dirty="0">
                <a:solidFill>
                  <a:srgbClr val="FFFFFF"/>
                </a:solidFill>
                <a:latin typeface="Arial"/>
                <a:cs typeface="Arial"/>
              </a:rPr>
              <a:t>or scattering of a people away from</a:t>
            </a:r>
            <a:r>
              <a:rPr sz="2000" spc="-270" dirty="0">
                <a:solidFill>
                  <a:srgbClr val="FFFFFF"/>
                </a:solidFill>
                <a:latin typeface="Arial"/>
                <a:cs typeface="Arial"/>
              </a:rPr>
              <a:t> </a:t>
            </a:r>
            <a:r>
              <a:rPr sz="2000" dirty="0">
                <a:solidFill>
                  <a:srgbClr val="FFFFFF"/>
                </a:solidFill>
                <a:latin typeface="Arial"/>
                <a:cs typeface="Arial"/>
              </a:rPr>
              <a:t>an  established or ancestral homeland </a:t>
            </a:r>
            <a:r>
              <a:rPr sz="2000" spc="55" dirty="0">
                <a:solidFill>
                  <a:srgbClr val="FFFFFF"/>
                </a:solidFill>
                <a:latin typeface="Arial"/>
                <a:cs typeface="Arial"/>
              </a:rPr>
              <a:t>&lt;the </a:t>
            </a:r>
            <a:r>
              <a:rPr sz="2000" spc="90" dirty="0">
                <a:solidFill>
                  <a:srgbClr val="FFFFFF"/>
                </a:solidFill>
                <a:latin typeface="Arial"/>
                <a:cs typeface="Arial"/>
              </a:rPr>
              <a:t>black </a:t>
            </a:r>
            <a:r>
              <a:rPr sz="2000" i="1" spc="80" dirty="0">
                <a:solidFill>
                  <a:srgbClr val="FFFFFF"/>
                </a:solidFill>
                <a:latin typeface="Arial"/>
                <a:cs typeface="Arial"/>
              </a:rPr>
              <a:t>diaspora </a:t>
            </a:r>
            <a:r>
              <a:rPr sz="2000" spc="110" dirty="0">
                <a:solidFill>
                  <a:srgbClr val="FFFFFF"/>
                </a:solidFill>
                <a:latin typeface="Arial"/>
                <a:cs typeface="Arial"/>
              </a:rPr>
              <a:t>to  </a:t>
            </a:r>
            <a:r>
              <a:rPr sz="2000" spc="95" dirty="0">
                <a:solidFill>
                  <a:srgbClr val="FFFFFF"/>
                </a:solidFill>
                <a:latin typeface="Arial"/>
                <a:cs typeface="Arial"/>
              </a:rPr>
              <a:t>northern </a:t>
            </a:r>
            <a:r>
              <a:rPr sz="2000" spc="80" dirty="0">
                <a:solidFill>
                  <a:srgbClr val="FFFFFF"/>
                </a:solidFill>
                <a:latin typeface="Arial"/>
                <a:cs typeface="Arial"/>
              </a:rPr>
              <a:t>cities&gt; </a:t>
            </a:r>
            <a:r>
              <a:rPr sz="2000" spc="110" dirty="0">
                <a:solidFill>
                  <a:srgbClr val="FFFFFF"/>
                </a:solidFill>
                <a:latin typeface="Arial"/>
                <a:cs typeface="Arial"/>
              </a:rPr>
              <a:t>b: </a:t>
            </a:r>
            <a:r>
              <a:rPr sz="2000" dirty="0">
                <a:solidFill>
                  <a:srgbClr val="FFFFFF"/>
                </a:solidFill>
                <a:latin typeface="Arial"/>
                <a:cs typeface="Arial"/>
              </a:rPr>
              <a:t>people settled </a:t>
            </a:r>
            <a:r>
              <a:rPr sz="2000" spc="-5" dirty="0">
                <a:solidFill>
                  <a:srgbClr val="FFFFFF"/>
                </a:solidFill>
                <a:latin typeface="Arial"/>
                <a:cs typeface="Arial"/>
              </a:rPr>
              <a:t>far </a:t>
            </a:r>
            <a:r>
              <a:rPr sz="2000" dirty="0">
                <a:solidFill>
                  <a:srgbClr val="FFFFFF"/>
                </a:solidFill>
                <a:latin typeface="Arial"/>
                <a:cs typeface="Arial"/>
              </a:rPr>
              <a:t>from </a:t>
            </a:r>
            <a:r>
              <a:rPr sz="2000" spc="-5" dirty="0">
                <a:solidFill>
                  <a:srgbClr val="FFFFFF"/>
                </a:solidFill>
                <a:latin typeface="Arial"/>
                <a:cs typeface="Arial"/>
              </a:rPr>
              <a:t>their </a:t>
            </a:r>
            <a:r>
              <a:rPr sz="2000" dirty="0">
                <a:solidFill>
                  <a:srgbClr val="FFFFFF"/>
                </a:solidFill>
                <a:latin typeface="Arial"/>
                <a:cs typeface="Arial"/>
              </a:rPr>
              <a:t>ancestral  homelands </a:t>
            </a:r>
            <a:r>
              <a:rPr sz="2000" spc="80" dirty="0">
                <a:solidFill>
                  <a:srgbClr val="FFFFFF"/>
                </a:solidFill>
                <a:latin typeface="Arial"/>
                <a:cs typeface="Arial"/>
              </a:rPr>
              <a:t>&lt;African </a:t>
            </a:r>
            <a:r>
              <a:rPr sz="2000" i="1" spc="70" dirty="0">
                <a:solidFill>
                  <a:srgbClr val="FFFFFF"/>
                </a:solidFill>
                <a:latin typeface="Arial"/>
                <a:cs typeface="Arial"/>
              </a:rPr>
              <a:t>diaspora</a:t>
            </a:r>
            <a:r>
              <a:rPr sz="2000" spc="70" dirty="0">
                <a:solidFill>
                  <a:srgbClr val="FFFFFF"/>
                </a:solidFill>
                <a:latin typeface="Arial"/>
                <a:cs typeface="Arial"/>
              </a:rPr>
              <a:t>&gt; </a:t>
            </a:r>
            <a:r>
              <a:rPr sz="2000" spc="110" dirty="0">
                <a:solidFill>
                  <a:srgbClr val="FFFFFF"/>
                </a:solidFill>
                <a:latin typeface="Arial"/>
                <a:cs typeface="Arial"/>
              </a:rPr>
              <a:t>c: </a:t>
            </a:r>
            <a:r>
              <a:rPr sz="2000" dirty="0">
                <a:solidFill>
                  <a:srgbClr val="FFFFFF"/>
                </a:solidFill>
                <a:latin typeface="Arial"/>
                <a:cs typeface="Arial"/>
              </a:rPr>
              <a:t>the place where these people  </a:t>
            </a:r>
            <a:r>
              <a:rPr sz="2000" spc="-5" dirty="0">
                <a:solidFill>
                  <a:srgbClr val="FFFFFF"/>
                </a:solidFill>
                <a:latin typeface="Arial"/>
                <a:cs typeface="Arial"/>
              </a:rPr>
              <a:t>live</a:t>
            </a:r>
            <a:endParaRPr sz="2000" dirty="0">
              <a:latin typeface="Arial"/>
              <a:cs typeface="Arial"/>
            </a:endParaRPr>
          </a:p>
          <a:p>
            <a:pPr>
              <a:lnSpc>
                <a:spcPct val="100000"/>
              </a:lnSpc>
              <a:spcBef>
                <a:spcPts val="40"/>
              </a:spcBef>
            </a:pPr>
            <a:endParaRPr sz="2050" dirty="0">
              <a:latin typeface="Arial"/>
              <a:cs typeface="Arial"/>
            </a:endParaRPr>
          </a:p>
          <a:p>
            <a:pPr marR="5605145" algn="ctr">
              <a:lnSpc>
                <a:spcPct val="100000"/>
              </a:lnSpc>
            </a:pPr>
            <a:r>
              <a:rPr sz="3200" i="1" dirty="0">
                <a:solidFill>
                  <a:srgbClr val="FFFFFF"/>
                </a:solidFill>
                <a:latin typeface="Arial"/>
                <a:cs typeface="Arial"/>
              </a:rPr>
              <a:t>Adjective:</a:t>
            </a:r>
            <a:r>
              <a:rPr sz="3200" i="1" spc="-95" dirty="0">
                <a:solidFill>
                  <a:srgbClr val="FFFFFF"/>
                </a:solidFill>
                <a:latin typeface="Arial"/>
                <a:cs typeface="Arial"/>
              </a:rPr>
              <a:t> </a:t>
            </a:r>
            <a:r>
              <a:rPr sz="3200" i="1" dirty="0">
                <a:solidFill>
                  <a:srgbClr val="FFFFFF"/>
                </a:solidFill>
                <a:latin typeface="Arial"/>
                <a:cs typeface="Arial"/>
              </a:rPr>
              <a:t>“Diasporic”</a:t>
            </a:r>
            <a:endParaRPr sz="3200" dirty="0">
              <a:latin typeface="Arial"/>
              <a:cs typeface="Arial"/>
            </a:endParaRPr>
          </a:p>
        </p:txBody>
      </p:sp>
      <p:sp>
        <p:nvSpPr>
          <p:cNvPr id="5" name="object 5"/>
          <p:cNvSpPr txBox="1"/>
          <p:nvPr/>
        </p:nvSpPr>
        <p:spPr>
          <a:xfrm>
            <a:off x="8840214" y="6729472"/>
            <a:ext cx="224154" cy="23939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a:cs typeface="Arial"/>
              </a:rPr>
              <a:t>5</a:t>
            </a:r>
            <a:r>
              <a:rPr sz="1400" dirty="0">
                <a:solidFill>
                  <a:srgbClr val="FFFFFF"/>
                </a:solidFill>
                <a:latin typeface="Arial"/>
                <a:cs typeface="Arial"/>
              </a:rPr>
              <a:t>8</a:t>
            </a:r>
            <a:endParaRPr sz="140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circle(in)">
                                      <p:cBhvr>
                                        <p:cTn id="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A759AB-CBAC-448B-96BD-3A954FD3C6B9}"/>
              </a:ext>
            </a:extLst>
          </p:cNvPr>
          <p:cNvPicPr>
            <a:picLocks noChangeAspect="1"/>
          </p:cNvPicPr>
          <p:nvPr/>
        </p:nvPicPr>
        <p:blipFill>
          <a:blip r:embed="rId2"/>
          <a:stretch>
            <a:fillRect/>
          </a:stretch>
        </p:blipFill>
        <p:spPr>
          <a:xfrm>
            <a:off x="0" y="1674"/>
            <a:ext cx="10058400" cy="7770725"/>
          </a:xfrm>
          <a:prstGeom prst="rect">
            <a:avLst/>
          </a:prstGeom>
        </p:spPr>
      </p:pic>
      <p:sp>
        <p:nvSpPr>
          <p:cNvPr id="2" name="object 2"/>
          <p:cNvSpPr txBox="1">
            <a:spLocks noGrp="1"/>
          </p:cNvSpPr>
          <p:nvPr>
            <p:ph type="title"/>
          </p:nvPr>
        </p:nvSpPr>
        <p:spPr>
          <a:xfrm>
            <a:off x="2071990" y="1643887"/>
            <a:ext cx="442087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chemeClr val="tx1"/>
                </a:solidFill>
              </a:rPr>
              <a:t>The </a:t>
            </a:r>
            <a:r>
              <a:rPr sz="3600" dirty="0">
                <a:solidFill>
                  <a:schemeClr val="tx1"/>
                </a:solidFill>
              </a:rPr>
              <a:t>classic</a:t>
            </a:r>
            <a:r>
              <a:rPr sz="3600" spc="-114" dirty="0">
                <a:solidFill>
                  <a:schemeClr val="tx1"/>
                </a:solidFill>
              </a:rPr>
              <a:t> </a:t>
            </a:r>
            <a:r>
              <a:rPr sz="3600" dirty="0">
                <a:solidFill>
                  <a:schemeClr val="tx1"/>
                </a:solidFill>
              </a:rPr>
              <a:t>diasporas</a:t>
            </a:r>
          </a:p>
        </p:txBody>
      </p:sp>
      <p:sp>
        <p:nvSpPr>
          <p:cNvPr id="4" name="object 4"/>
          <p:cNvSpPr txBox="1"/>
          <p:nvPr/>
        </p:nvSpPr>
        <p:spPr>
          <a:xfrm>
            <a:off x="3660138" y="2667100"/>
            <a:ext cx="2308860" cy="2983509"/>
          </a:xfrm>
          <a:prstGeom prst="rect">
            <a:avLst/>
          </a:prstGeom>
        </p:spPr>
        <p:txBody>
          <a:bodyPr vert="horz" wrap="square" lIns="0" tIns="109855" rIns="0" bIns="0" rtlCol="0">
            <a:spAutoFit/>
          </a:bodyPr>
          <a:lstStyle/>
          <a:p>
            <a:pPr marL="354965" indent="-342900">
              <a:lnSpc>
                <a:spcPct val="100000"/>
              </a:lnSpc>
              <a:spcBef>
                <a:spcPts val="865"/>
              </a:spcBef>
              <a:buChar char="•"/>
              <a:tabLst>
                <a:tab pos="354965" algn="l"/>
                <a:tab pos="355600" algn="l"/>
              </a:tabLst>
            </a:pPr>
            <a:r>
              <a:rPr sz="3200" dirty="0">
                <a:latin typeface="Arial"/>
                <a:cs typeface="Arial"/>
              </a:rPr>
              <a:t>Jews</a:t>
            </a:r>
          </a:p>
          <a:p>
            <a:pPr marL="354965" indent="-342900">
              <a:lnSpc>
                <a:spcPct val="100000"/>
              </a:lnSpc>
              <a:spcBef>
                <a:spcPts val="770"/>
              </a:spcBef>
              <a:buChar char="•"/>
              <a:tabLst>
                <a:tab pos="354965" algn="l"/>
                <a:tab pos="355600" algn="l"/>
              </a:tabLst>
            </a:pPr>
            <a:r>
              <a:rPr sz="3200" dirty="0">
                <a:latin typeface="Arial"/>
                <a:cs typeface="Arial"/>
              </a:rPr>
              <a:t>Ar</a:t>
            </a:r>
            <a:r>
              <a:rPr sz="3200" spc="-5" dirty="0">
                <a:latin typeface="Arial"/>
                <a:cs typeface="Arial"/>
              </a:rPr>
              <a:t>m</a:t>
            </a:r>
            <a:r>
              <a:rPr sz="3200" spc="-10" dirty="0">
                <a:latin typeface="Arial"/>
                <a:cs typeface="Arial"/>
              </a:rPr>
              <a:t>en</a:t>
            </a:r>
            <a:r>
              <a:rPr sz="3200" spc="-5" dirty="0">
                <a:latin typeface="Arial"/>
                <a:cs typeface="Arial"/>
              </a:rPr>
              <a:t>i</a:t>
            </a:r>
            <a:r>
              <a:rPr sz="3200" spc="-10" dirty="0">
                <a:latin typeface="Arial"/>
                <a:cs typeface="Arial"/>
              </a:rPr>
              <a:t>an</a:t>
            </a:r>
            <a:r>
              <a:rPr sz="3200" dirty="0">
                <a:latin typeface="Arial"/>
                <a:cs typeface="Arial"/>
              </a:rPr>
              <a:t>s</a:t>
            </a:r>
          </a:p>
          <a:p>
            <a:pPr marL="354965" indent="-342900">
              <a:lnSpc>
                <a:spcPct val="100000"/>
              </a:lnSpc>
              <a:spcBef>
                <a:spcPts val="765"/>
              </a:spcBef>
              <a:buChar char="•"/>
              <a:tabLst>
                <a:tab pos="354965" algn="l"/>
                <a:tab pos="355600" algn="l"/>
              </a:tabLst>
            </a:pPr>
            <a:r>
              <a:rPr sz="3200" spc="-5" dirty="0">
                <a:latin typeface="Arial"/>
                <a:cs typeface="Arial"/>
              </a:rPr>
              <a:t>Greeks</a:t>
            </a:r>
            <a:endParaRPr sz="3200" dirty="0">
              <a:latin typeface="Arial"/>
              <a:cs typeface="Arial"/>
            </a:endParaRPr>
          </a:p>
          <a:p>
            <a:pPr marL="354965" indent="-342900">
              <a:lnSpc>
                <a:spcPct val="100000"/>
              </a:lnSpc>
              <a:spcBef>
                <a:spcPts val="770"/>
              </a:spcBef>
              <a:buChar char="•"/>
              <a:tabLst>
                <a:tab pos="354965" algn="l"/>
                <a:tab pos="355600" algn="l"/>
              </a:tabLst>
            </a:pPr>
            <a:r>
              <a:rPr sz="3200" spc="-5" dirty="0">
                <a:latin typeface="Arial"/>
                <a:cs typeface="Arial"/>
              </a:rPr>
              <a:t>Africans</a:t>
            </a:r>
            <a:endParaRPr sz="3200" dirty="0">
              <a:latin typeface="Arial"/>
              <a:cs typeface="Arial"/>
            </a:endParaRPr>
          </a:p>
          <a:p>
            <a:pPr marL="354965" indent="-342900">
              <a:lnSpc>
                <a:spcPct val="100000"/>
              </a:lnSpc>
              <a:spcBef>
                <a:spcPts val="770"/>
              </a:spcBef>
              <a:buChar char="•"/>
              <a:tabLst>
                <a:tab pos="354965" algn="l"/>
                <a:tab pos="355600" algn="l"/>
              </a:tabLst>
            </a:pPr>
            <a:r>
              <a:rPr sz="3200" spc="-5" dirty="0">
                <a:latin typeface="Arial"/>
                <a:cs typeface="Arial"/>
              </a:rPr>
              <a:t>Basques</a:t>
            </a:r>
            <a:endParaRPr sz="32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36525">
              <a:lnSpc>
                <a:spcPts val="1650"/>
              </a:lnSpc>
            </a:pPr>
            <a:fld id="{81D60167-4931-47E6-BA6A-407CBD079E47}" type="slidenum">
              <a:rPr dirty="0"/>
              <a:t>7</a:t>
            </a:fld>
            <a:endParaRPr dirty="0"/>
          </a:p>
        </p:txBody>
      </p:sp>
      <p:pic>
        <p:nvPicPr>
          <p:cNvPr id="7" name="Picture 6">
            <a:extLst>
              <a:ext uri="{FF2B5EF4-FFF2-40B4-BE49-F238E27FC236}">
                <a16:creationId xmlns:a16="http://schemas.microsoft.com/office/drawing/2014/main" id="{BD0562DA-5C7D-4F02-B364-C4A50E10607A}"/>
              </a:ext>
            </a:extLst>
          </p:cNvPr>
          <p:cNvPicPr>
            <a:picLocks noChangeAspect="1"/>
          </p:cNvPicPr>
          <p:nvPr/>
        </p:nvPicPr>
        <p:blipFill>
          <a:blip r:embed="rId3"/>
          <a:stretch>
            <a:fillRect/>
          </a:stretch>
        </p:blipFill>
        <p:spPr>
          <a:xfrm>
            <a:off x="6804410" y="434417"/>
            <a:ext cx="2942440" cy="1958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14800"/>
            <a:ext cx="8990726" cy="4997145"/>
          </a:xfrm>
        </p:spPr>
        <p:txBody>
          <a:bodyPr>
            <a:normAutofit/>
          </a:bodyPr>
          <a:lstStyle/>
          <a:p>
            <a:r>
              <a:rPr lang="en-AU" sz="2400" dirty="0">
                <a:latin typeface="Calibri" panose="020F0502020204030204" pitchFamily="34" charset="0"/>
                <a:cs typeface="Calibri" panose="020F0502020204030204" pitchFamily="34" charset="0"/>
                <a:hlinkClick r:id="rId3" tooltip="Deuteronomy">
                  <a:extLst>
                    <a:ext uri="{A12FA001-AC4F-418D-AE19-62706E023703}">
                      <ahyp:hlinkClr xmlns:ahyp="http://schemas.microsoft.com/office/drawing/2018/hyperlinkcolor" val="tx"/>
                    </a:ext>
                  </a:extLst>
                </a:hlinkClick>
              </a:rPr>
              <a:t>Deuteronomy</a:t>
            </a:r>
            <a:r>
              <a:rPr lang="en-AU" sz="2400" dirty="0">
                <a:latin typeface="Calibri" panose="020F0502020204030204" pitchFamily="34" charset="0"/>
                <a:cs typeface="Calibri" panose="020F0502020204030204" pitchFamily="34" charset="0"/>
              </a:rPr>
              <a:t> 28:25, </a:t>
            </a:r>
          </a:p>
          <a:p>
            <a:r>
              <a:rPr lang="en-AU" sz="2400" dirty="0">
                <a:latin typeface="Calibri" panose="020F0502020204030204" pitchFamily="34" charset="0"/>
                <a:cs typeface="Calibri" panose="020F0502020204030204" pitchFamily="34" charset="0"/>
              </a:rPr>
              <a:t>"</a:t>
            </a:r>
            <a:r>
              <a:rPr lang="en-AU" sz="2400" u="sng" dirty="0">
                <a:latin typeface="Calibri" panose="020F0502020204030204" pitchFamily="34" charset="0"/>
                <a:cs typeface="Calibri" panose="020F0502020204030204" pitchFamily="34" charset="0"/>
              </a:rPr>
              <a:t>thou shalt be a dispersion in all kingdoms of the earth"</a:t>
            </a:r>
          </a:p>
        </p:txBody>
      </p:sp>
      <p:pic>
        <p:nvPicPr>
          <p:cNvPr id="2" name="Picture 1"/>
          <p:cNvPicPr>
            <a:picLocks noChangeAspect="1"/>
          </p:cNvPicPr>
          <p:nvPr/>
        </p:nvPicPr>
        <p:blipFill>
          <a:blip r:embed="rId4"/>
          <a:stretch>
            <a:fillRect/>
          </a:stretch>
        </p:blipFill>
        <p:spPr>
          <a:xfrm>
            <a:off x="691389" y="1066800"/>
            <a:ext cx="3387812" cy="2014060"/>
          </a:xfrm>
          <a:prstGeom prst="rect">
            <a:avLst/>
          </a:prstGeom>
        </p:spPr>
      </p:pic>
      <p:sp>
        <p:nvSpPr>
          <p:cNvPr id="4" name="Rectangle 3">
            <a:extLst>
              <a:ext uri="{FF2B5EF4-FFF2-40B4-BE49-F238E27FC236}">
                <a16:creationId xmlns:a16="http://schemas.microsoft.com/office/drawing/2014/main" id="{20DD8892-DC2C-4FD3-9E03-CF1BECAE5175}"/>
              </a:ext>
            </a:extLst>
          </p:cNvPr>
          <p:cNvSpPr/>
          <p:nvPr/>
        </p:nvSpPr>
        <p:spPr>
          <a:xfrm>
            <a:off x="381000" y="5181600"/>
            <a:ext cx="8914963" cy="830997"/>
          </a:xfrm>
          <a:prstGeom prst="rect">
            <a:avLst/>
          </a:prstGeom>
        </p:spPr>
        <p:txBody>
          <a:bodyPr wrap="square">
            <a:spAutoFit/>
          </a:bodyPr>
          <a:lstStyle/>
          <a:p>
            <a:r>
              <a:rPr lang="en-AU" sz="2400" dirty="0">
                <a:latin typeface="Calibri" panose="020F0502020204030204" pitchFamily="34" charset="0"/>
              </a:rPr>
              <a:t>Psalms:146-147</a:t>
            </a:r>
            <a:r>
              <a:rPr lang="en-AU" sz="2400" u="sng" dirty="0">
                <a:latin typeface="Calibri" panose="020F0502020204030204" pitchFamily="34" charset="0"/>
              </a:rPr>
              <a:t>"The Lord doth build up Jerusalem: he gathereth together the outcasts of Israel".</a:t>
            </a:r>
          </a:p>
        </p:txBody>
      </p:sp>
    </p:spTree>
    <p:extLst>
      <p:ext uri="{BB962C8B-B14F-4D97-AF65-F5344CB8AC3E}">
        <p14:creationId xmlns:p14="http://schemas.microsoft.com/office/powerpoint/2010/main" val="196491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33400" y="1752600"/>
            <a:ext cx="9372600" cy="6019800"/>
          </a:xfrm>
        </p:spPr>
        <p:txBody>
          <a:bodyPr>
            <a:normAutofit/>
          </a:bodyPr>
          <a:lstStyle/>
          <a:p>
            <a:r>
              <a:rPr lang="en-AU" altLang="en-US" sz="2000" dirty="0"/>
              <a:t>God recognizes immigrants as uniquely vulnerable to injustice, alongside the fatherless and the widow</a:t>
            </a:r>
          </a:p>
          <a:p>
            <a:pPr eaLnBrk="1" hangingPunct="1">
              <a:lnSpc>
                <a:spcPct val="130000"/>
              </a:lnSpc>
            </a:pPr>
            <a:r>
              <a:rPr lang="en-US" altLang="en-US" sz="2000" i="1" dirty="0"/>
              <a:t>The Lord watches over the </a:t>
            </a:r>
            <a:r>
              <a:rPr lang="en-US" altLang="en-US" sz="2000" i="1" dirty="0">
                <a:solidFill>
                  <a:srgbClr val="FF0000"/>
                </a:solidFill>
              </a:rPr>
              <a:t>foreigner</a:t>
            </a:r>
            <a:r>
              <a:rPr lang="en-US" altLang="en-US" sz="2000" i="1" dirty="0">
                <a:solidFill>
                  <a:schemeClr val="accent2"/>
                </a:solidFill>
              </a:rPr>
              <a:t> </a:t>
            </a:r>
            <a:r>
              <a:rPr lang="en-US" altLang="en-US" sz="2000" i="1" dirty="0"/>
              <a:t>and sustains the </a:t>
            </a:r>
            <a:r>
              <a:rPr lang="en-US" altLang="en-US" sz="2000" i="1" dirty="0">
                <a:solidFill>
                  <a:srgbClr val="FF0000"/>
                </a:solidFill>
                <a:cs typeface="Arial" panose="020B0604020202020204" pitchFamily="34" charset="0"/>
              </a:rPr>
              <a:t>fatherless</a:t>
            </a:r>
            <a:r>
              <a:rPr lang="en-US" altLang="en-US" sz="2000" i="1" dirty="0">
                <a:solidFill>
                  <a:srgbClr val="000099"/>
                </a:solidFill>
                <a:cs typeface="Arial" panose="020B0604020202020204" pitchFamily="34" charset="0"/>
              </a:rPr>
              <a:t> </a:t>
            </a:r>
            <a:r>
              <a:rPr lang="en-US" altLang="en-US" sz="2000" i="1" dirty="0">
                <a:cs typeface="Arial" panose="020B0604020202020204" pitchFamily="34" charset="0"/>
              </a:rPr>
              <a:t>and the widow </a:t>
            </a:r>
            <a:r>
              <a:rPr lang="en-US" altLang="en-US" sz="2000" dirty="0">
                <a:cs typeface="Arial" panose="020B0604020202020204" pitchFamily="34" charset="0"/>
              </a:rPr>
              <a:t>(Psalm 146:9 NIV)</a:t>
            </a:r>
          </a:p>
          <a:p>
            <a:pPr eaLnBrk="1" hangingPunct="1">
              <a:lnSpc>
                <a:spcPct val="130000"/>
              </a:lnSpc>
            </a:pPr>
            <a:r>
              <a:rPr lang="en-US" altLang="en-US" sz="2000" i="1" dirty="0">
                <a:cs typeface="Arial" panose="020B0604020202020204" pitchFamily="34" charset="0"/>
              </a:rPr>
              <a:t>Thus says the Lord of hosts: “Execute true justice, Show mercy and compassion… Do not oppress the </a:t>
            </a:r>
            <a:r>
              <a:rPr lang="en-US" altLang="en-US" sz="2000" i="1" dirty="0">
                <a:solidFill>
                  <a:srgbClr val="FF0000"/>
                </a:solidFill>
                <a:cs typeface="Arial" panose="020B0604020202020204" pitchFamily="34" charset="0"/>
              </a:rPr>
              <a:t>widow</a:t>
            </a:r>
            <a:r>
              <a:rPr lang="en-US" altLang="en-US" sz="2000" i="1" dirty="0">
                <a:solidFill>
                  <a:srgbClr val="000099"/>
                </a:solidFill>
                <a:cs typeface="Arial" panose="020B0604020202020204" pitchFamily="34" charset="0"/>
              </a:rPr>
              <a:t> </a:t>
            </a:r>
            <a:r>
              <a:rPr lang="en-US" altLang="en-US" sz="2000" i="1" dirty="0">
                <a:cs typeface="Arial" panose="020B0604020202020204" pitchFamily="34" charset="0"/>
              </a:rPr>
              <a:t>or the </a:t>
            </a:r>
            <a:r>
              <a:rPr lang="en-US" altLang="en-US" sz="2000" i="1" dirty="0">
                <a:solidFill>
                  <a:srgbClr val="FF0000"/>
                </a:solidFill>
                <a:cs typeface="Arial" panose="020B0604020202020204" pitchFamily="34" charset="0"/>
              </a:rPr>
              <a:t>fatherless</a:t>
            </a:r>
            <a:r>
              <a:rPr lang="en-US" altLang="en-US" sz="2000" i="1" dirty="0">
                <a:solidFill>
                  <a:srgbClr val="000099"/>
                </a:solidFill>
                <a:cs typeface="Arial" panose="020B0604020202020204" pitchFamily="34" charset="0"/>
              </a:rPr>
              <a:t>,</a:t>
            </a:r>
            <a:r>
              <a:rPr lang="en-US" altLang="en-US" sz="2000" i="1" dirty="0">
                <a:cs typeface="Arial" panose="020B0604020202020204" pitchFamily="34" charset="0"/>
              </a:rPr>
              <a:t> the </a:t>
            </a:r>
            <a:r>
              <a:rPr lang="en-US" altLang="en-US" sz="2000" i="1" dirty="0">
                <a:solidFill>
                  <a:srgbClr val="FF0000"/>
                </a:solidFill>
                <a:cs typeface="Arial" panose="020B0604020202020204" pitchFamily="34" charset="0"/>
              </a:rPr>
              <a:t>alien</a:t>
            </a:r>
            <a:r>
              <a:rPr lang="en-US" altLang="en-US" sz="2000" i="1" dirty="0">
                <a:solidFill>
                  <a:srgbClr val="000099"/>
                </a:solidFill>
                <a:cs typeface="Arial" panose="020B0604020202020204" pitchFamily="34" charset="0"/>
              </a:rPr>
              <a:t> </a:t>
            </a:r>
            <a:r>
              <a:rPr lang="en-US" altLang="en-US" sz="2000" i="1" dirty="0">
                <a:cs typeface="Arial" panose="020B0604020202020204" pitchFamily="34" charset="0"/>
              </a:rPr>
              <a:t>or the</a:t>
            </a:r>
            <a:r>
              <a:rPr lang="en-US" altLang="en-US" sz="2000" i="1" dirty="0">
                <a:solidFill>
                  <a:srgbClr val="000099"/>
                </a:solidFill>
                <a:cs typeface="Arial" panose="020B0604020202020204" pitchFamily="34" charset="0"/>
              </a:rPr>
              <a:t> </a:t>
            </a:r>
            <a:r>
              <a:rPr lang="en-US" altLang="en-US" sz="2000" i="1" dirty="0">
                <a:solidFill>
                  <a:srgbClr val="FF0000"/>
                </a:solidFill>
                <a:cs typeface="Arial" panose="020B0604020202020204" pitchFamily="34" charset="0"/>
              </a:rPr>
              <a:t>poor</a:t>
            </a:r>
            <a:r>
              <a:rPr lang="en-US" altLang="en-US" sz="2000" i="1" dirty="0">
                <a:solidFill>
                  <a:srgbClr val="000099"/>
                </a:solidFill>
                <a:cs typeface="Arial" panose="020B0604020202020204" pitchFamily="34" charset="0"/>
              </a:rPr>
              <a:t>” </a:t>
            </a:r>
            <a:r>
              <a:rPr lang="en-US" altLang="en-US" sz="2000" i="1" dirty="0">
                <a:cs typeface="Arial" panose="020B0604020202020204" pitchFamily="34" charset="0"/>
              </a:rPr>
              <a:t>(Zechariah 7:9-10 NKJV)</a:t>
            </a:r>
          </a:p>
          <a:p>
            <a:pPr eaLnBrk="1" hangingPunct="1">
              <a:lnSpc>
                <a:spcPct val="130000"/>
              </a:lnSpc>
            </a:pPr>
            <a:endParaRPr lang="en-US" altLang="en-US" sz="2000" i="1" dirty="0">
              <a:cs typeface="Arial" panose="020B0604020202020204" pitchFamily="34" charset="0"/>
            </a:endParaRPr>
          </a:p>
          <a:p>
            <a:pPr eaLnBrk="1" hangingPunct="1">
              <a:lnSpc>
                <a:spcPct val="130000"/>
              </a:lnSpc>
            </a:pPr>
            <a:endParaRPr lang="en-US" altLang="en-US" sz="2000" i="1" dirty="0">
              <a:cs typeface="Arial" panose="020B0604020202020204" pitchFamily="34" charset="0"/>
            </a:endParaRPr>
          </a:p>
          <a:p>
            <a:pPr eaLnBrk="1" hangingPunct="1">
              <a:lnSpc>
                <a:spcPct val="130000"/>
              </a:lnSpc>
            </a:pPr>
            <a:endParaRPr lang="en-US" altLang="en-US" sz="2000" i="1" dirty="0">
              <a:cs typeface="Arial" panose="020B0604020202020204" pitchFamily="34" charset="0"/>
            </a:endParaRPr>
          </a:p>
          <a:p>
            <a:pPr eaLnBrk="1" hangingPunct="1">
              <a:lnSpc>
                <a:spcPct val="130000"/>
              </a:lnSpc>
            </a:pPr>
            <a:endParaRPr lang="en-US" altLang="en-US" sz="2400" i="1" dirty="0">
              <a:cs typeface="Arial" panose="020B0604020202020204" pitchFamily="34" charset="0"/>
            </a:endParaRPr>
          </a:p>
          <a:p>
            <a:endParaRPr lang="en-AU" altLang="en-US" dirty="0"/>
          </a:p>
        </p:txBody>
      </p:sp>
      <p:pic>
        <p:nvPicPr>
          <p:cNvPr id="4099" name="Picture 8" descr="Biblical Viewpoint – A Biblical Perspective on Various Topics"/>
          <p:cNvPicPr>
            <a:picLocks noChangeAspect="1" noChangeArrowheads="1"/>
          </p:cNvPicPr>
          <p:nvPr/>
        </p:nvPicPr>
        <p:blipFill>
          <a:blip r:embed="rId2" cstate="print">
            <a:extLst>
              <a:ext uri="{28A0092B-C50C-407E-A947-70E740481C1C}">
                <a14:useLocalDpi xmlns:a14="http://schemas.microsoft.com/office/drawing/2010/main" val="0"/>
              </a:ext>
            </a:extLst>
          </a:blip>
          <a:srcRect b="16788"/>
          <a:stretch>
            <a:fillRect/>
          </a:stretch>
        </p:blipFill>
        <p:spPr bwMode="auto">
          <a:xfrm>
            <a:off x="533400" y="609600"/>
            <a:ext cx="4218503" cy="90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a:extLst>
              <a:ext uri="{FF2B5EF4-FFF2-40B4-BE49-F238E27FC236}">
                <a16:creationId xmlns:a16="http://schemas.microsoft.com/office/drawing/2014/main" id="{228D3C87-D353-4E1D-8A96-63A2C78D01B2}"/>
              </a:ext>
            </a:extLst>
          </p:cNvPr>
          <p:cNvSpPr txBox="1">
            <a:spLocks/>
          </p:cNvSpPr>
          <p:nvPr/>
        </p:nvSpPr>
        <p:spPr>
          <a:xfrm>
            <a:off x="553497" y="4114800"/>
            <a:ext cx="8675370" cy="3385542"/>
          </a:xfrm>
          <a:prstGeom prst="rect">
            <a:avLst/>
          </a:prstGeom>
          <a:extLs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2000" kern="0" dirty="0">
                <a:solidFill>
                  <a:srgbClr val="000099"/>
                </a:solidFill>
                <a:latin typeface="Arial" panose="020B0604020202020204" pitchFamily="34" charset="0"/>
                <a:ea typeface="ヒラギノ角ゴ ProN W3" charset="-128"/>
                <a:sym typeface="GillSans" pitchFamily="1" charset="0"/>
              </a:rPr>
              <a:t>God commands His people to remember their own immigrant history</a:t>
            </a:r>
          </a:p>
          <a:p>
            <a:pPr>
              <a:lnSpc>
                <a:spcPct val="130000"/>
              </a:lnSpc>
            </a:pPr>
            <a:r>
              <a:rPr lang="en-US" altLang="en-US" sz="2000" i="1" kern="0" dirty="0">
                <a:latin typeface="Arial" panose="020B0604020202020204" pitchFamily="34" charset="0"/>
                <a:ea typeface="ヒラギノ角ゴ ProN W3" charset="-128"/>
                <a:sym typeface="GillSans" pitchFamily="1" charset="0"/>
              </a:rPr>
              <a:t>You must not oppress foreigners. You know what it’s like to be a foreigner, for </a:t>
            </a:r>
            <a:r>
              <a:rPr lang="en-US" altLang="en-US" sz="2000" i="1" kern="0" dirty="0">
                <a:solidFill>
                  <a:srgbClr val="FF0000"/>
                </a:solidFill>
                <a:latin typeface="Arial" panose="020B0604020202020204" pitchFamily="34" charset="0"/>
                <a:ea typeface="ヒラギノ角ゴ ProN W3" charset="-128"/>
                <a:sym typeface="GillSans" pitchFamily="1" charset="0"/>
              </a:rPr>
              <a:t>you yourselves were once foreigners in the land of Egypt </a:t>
            </a:r>
            <a:r>
              <a:rPr lang="en-US" altLang="en-US" sz="2000" kern="0" dirty="0">
                <a:latin typeface="Arial" panose="020B0604020202020204" pitchFamily="34" charset="0"/>
                <a:ea typeface="ヒラギノ角ゴ ProN W3" charset="-128"/>
                <a:sym typeface="GillSans" pitchFamily="1" charset="0"/>
              </a:rPr>
              <a:t>(Exodus 23:9 NLT)</a:t>
            </a:r>
          </a:p>
          <a:p>
            <a:pPr>
              <a:lnSpc>
                <a:spcPct val="130000"/>
              </a:lnSpc>
            </a:pPr>
            <a:r>
              <a:rPr lang="en-US" altLang="en-US" sz="2000" i="1" kern="0" dirty="0">
                <a:latin typeface="Arial" panose="020B0604020202020204" pitchFamily="34" charset="0"/>
                <a:ea typeface="ヒラギノ角ゴ ProN W3" charset="-128"/>
                <a:sym typeface="GillSans" pitchFamily="1" charset="0"/>
              </a:rPr>
              <a:t> When a stranger resides with you in your land, you shall not do him wrong. The stranger who resides with you shall be to you as the native among you, and you shall love him as yourself, </a:t>
            </a:r>
            <a:r>
              <a:rPr lang="en-US" altLang="en-US" sz="2000" i="1" kern="0" dirty="0">
                <a:solidFill>
                  <a:srgbClr val="FF0000"/>
                </a:solidFill>
                <a:latin typeface="Arial" panose="020B0604020202020204" pitchFamily="34" charset="0"/>
                <a:ea typeface="ヒラギノ角ゴ ProN W3" charset="-128"/>
                <a:sym typeface="GillSans" pitchFamily="1" charset="0"/>
              </a:rPr>
              <a:t>for you were aliens in the land of Egypt</a:t>
            </a:r>
            <a:r>
              <a:rPr lang="en-US" altLang="en-US" sz="2000" i="1" kern="0" dirty="0">
                <a:solidFill>
                  <a:schemeClr val="accent2"/>
                </a:solidFill>
                <a:latin typeface="Arial" panose="020B0604020202020204" pitchFamily="34" charset="0"/>
                <a:ea typeface="ヒラギノ角ゴ ProN W3" charset="-128"/>
                <a:sym typeface="GillSans" pitchFamily="1" charset="0"/>
              </a:rPr>
              <a:t> </a:t>
            </a:r>
            <a:r>
              <a:rPr lang="en-US" altLang="en-US" sz="2000" kern="0" dirty="0">
                <a:latin typeface="Arial" panose="020B0604020202020204" pitchFamily="34" charset="0"/>
                <a:ea typeface="ヒラギノ角ゴ ProN W3" charset="-128"/>
                <a:sym typeface="GillSans" pitchFamily="1" charset="0"/>
              </a:rPr>
              <a:t>(Leviticus 19:33-34 NASB)</a:t>
            </a:r>
            <a:endParaRPr lang="en-US" altLang="en-US" sz="2000" i="1" kern="0" dirty="0">
              <a:latin typeface="Arial" panose="020B0604020202020204" pitchFamily="34" charset="0"/>
              <a:ea typeface="ヒラギノ角ゴ ProN W3" charset="-128"/>
              <a:sym typeface="GillSans" pitchFamily="1" charset="0"/>
            </a:endParaRPr>
          </a:p>
          <a:p>
            <a:endParaRPr lang="en-US" altLang="en-US" kern="0" dirty="0">
              <a:solidFill>
                <a:srgbClr val="000099"/>
              </a:solidFill>
              <a:latin typeface="Arial" panose="020B0604020202020204" pitchFamily="34" charset="0"/>
              <a:ea typeface="ヒラギノ角ゴ ProN W3" charset="-128"/>
              <a:sym typeface="GillSans" pitchFamily="1" charset="0"/>
            </a:endParaRPr>
          </a:p>
        </p:txBody>
      </p:sp>
    </p:spTree>
    <p:extLst>
      <p:ext uri="{BB962C8B-B14F-4D97-AF65-F5344CB8AC3E}">
        <p14:creationId xmlns:p14="http://schemas.microsoft.com/office/powerpoint/2010/main" val="280902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352</TotalTime>
  <Words>2038</Words>
  <Application>Microsoft Office PowerPoint</Application>
  <PresentationFormat>Custom</PresentationFormat>
  <Paragraphs>249</Paragraphs>
  <Slides>46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Microsoft JhengHei</vt:lpstr>
      <vt:lpstr>ＭＳ Ｐゴシック</vt:lpstr>
      <vt:lpstr>SimSun</vt:lpstr>
      <vt:lpstr>Arial</vt:lpstr>
      <vt:lpstr>Calibri</vt:lpstr>
      <vt:lpstr>GillSans</vt:lpstr>
      <vt:lpstr>Times New Roman</vt:lpstr>
      <vt:lpstr>ヒラギノ角ゴ ProN W3</vt:lpstr>
      <vt:lpstr>Office Theme</vt:lpstr>
      <vt:lpstr>PowerPoint Presentation</vt:lpstr>
      <vt:lpstr>Which groups do you think of when you hear  the term “diaspora?”</vt:lpstr>
      <vt:lpstr>PowerPoint Presentation</vt:lpstr>
      <vt:lpstr>Diaspora?</vt:lpstr>
      <vt:lpstr>PowerPoint Presentation</vt:lpstr>
      <vt:lpstr>Merriam-Webster</vt:lpstr>
      <vt:lpstr>The classic diasporas</vt:lpstr>
      <vt:lpstr>PowerPoint Presentation</vt:lpstr>
      <vt:lpstr>PowerPoint Presentation</vt:lpstr>
      <vt:lpstr>What are the central elements  of a classic diaspora?</vt:lpstr>
      <vt:lpstr>Do these groups meet the definition?</vt:lpstr>
      <vt:lpstr>PowerPoint Presentation</vt:lpstr>
      <vt:lpstr>PowerPoint Presentation</vt:lpstr>
      <vt:lpstr>What about a Chinese Diaspora?</vt:lpstr>
      <vt:lpstr>Is there evidence in  history of a  Chinese diaspora?</vt:lpstr>
      <vt:lpstr>Early Destinations</vt:lpstr>
      <vt:lpstr>What about a homeland?</vt:lpstr>
      <vt:lpstr>PowerPoint Presentation</vt:lpstr>
      <vt:lpstr>PowerPoint Presentation</vt:lpstr>
      <vt:lpstr>Were Chinese exiled? Pattern of Early Chinese Emigration</vt:lpstr>
      <vt:lpstr>Do overseas Chinese community consider  themselves as a diaspora?</vt:lpstr>
      <vt:lpstr>Who are the 华侨 (Hua Qiao)?</vt:lpstr>
      <vt:lpstr>Who are the 华侨 (Hua Qiao)?</vt:lpstr>
      <vt:lpstr>Do overseas Chinese meet the  elements of a diaspora?</vt:lpstr>
      <vt:lpstr>Is there a working  definition of “diaspora?”</vt:lpstr>
      <vt:lpstr>If there is no true definition of a  diaspora, why does it matter?</vt:lpstr>
      <vt:lpstr>Do diaspora populations  have to meet all of the elements?</vt:lpstr>
      <vt:lpstr>PowerPoint Presentation</vt:lpstr>
      <vt:lpstr>PowerPoint Presentation</vt:lpstr>
      <vt:lpstr>华侨 (Hua Qiao)? </vt:lpstr>
      <vt:lpstr>Need for new terminology</vt:lpstr>
      <vt:lpstr>So why is the term “diaspora”  commonly used today?</vt:lpstr>
      <vt:lpstr>Diaspora is a Useful Paradigm</vt:lpstr>
      <vt:lpstr>Diaspora as an Explanatory Model</vt:lpstr>
      <vt:lpstr>Diaspora as an Explanatory Model</vt:lpstr>
      <vt:lpstr>“Diaspora” describes populations  in the post-modern era</vt:lpstr>
      <vt:lpstr>Investment in Social Capital</vt:lpstr>
      <vt:lpstr>Diaspora is an Approach</vt:lpstr>
      <vt:lpstr>Do these groups meet  all of our criteria?</vt:lpstr>
      <vt:lpstr>Do these groups meet  the criteria diaspora?</vt:lpstr>
      <vt:lpstr>PowerPoint Presentation</vt:lpstr>
      <vt:lpstr>Limitations of the Paradigm</vt:lpstr>
      <vt:lpstr>Diaspora as a political concept for group  solidarity and political power.</vt:lpstr>
      <vt:lpstr>PowerPoint Presentation</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- 09-04-10Shih.ppt [Compatibility Mode]</dc:title>
  <dc:creator>Thomas Tam</dc:creator>
  <cp:lastModifiedBy>user</cp:lastModifiedBy>
  <cp:revision>29</cp:revision>
  <dcterms:created xsi:type="dcterms:W3CDTF">2020-11-10T08:43:03Z</dcterms:created>
  <dcterms:modified xsi:type="dcterms:W3CDTF">2023-03-08T00:29:09Z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2009-05-18T00:00:00Z</vt:filetime>
  </property>
  <property fmtid="{D5CDD505-2E9C-101B-9397-08002B2CF9AE}" pid="3" name="Creator">
    <vt:lpwstr>PScript5.dll Version 5.2.2</vt:lpwstr>
  </property>
  <property fmtid="{D5CDD505-2E9C-101B-9397-08002B2CF9AE}" pid="4" name="LastSaved">
    <vt:filetime>2020-11-10T00:00:00Z</vt:filetime>
  </property>
</Properties>
</file>