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7" r:id="rId5"/>
    <p:sldId id="356" r:id="rId6"/>
    <p:sldId id="328" r:id="rId7"/>
    <p:sldId id="357" r:id="rId8"/>
    <p:sldId id="359" r:id="rId9"/>
    <p:sldId id="358" r:id="rId10"/>
  </p:sldIdLst>
  <p:sldSz cx="12188825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5" autoAdjust="0"/>
    <p:restoredTop sz="94280" autoAdjust="0"/>
  </p:normalViewPr>
  <p:slideViewPr>
    <p:cSldViewPr>
      <p:cViewPr varScale="1">
        <p:scale>
          <a:sx n="114" d="100"/>
          <a:sy n="114" d="100"/>
        </p:scale>
        <p:origin x="498" y="96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8" cy="511731"/>
          </a:xfrm>
          <a:prstGeom prst="rect">
            <a:avLst/>
          </a:prstGeom>
        </p:spPr>
        <p:txBody>
          <a:bodyPr vert="horz" lIns="95491" tIns="47745" rIns="95491" bIns="47745" rtlCol="0"/>
          <a:lstStyle>
            <a:lvl1pPr algn="l">
              <a:defRPr sz="13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991" y="0"/>
            <a:ext cx="3078428" cy="511731"/>
          </a:xfrm>
          <a:prstGeom prst="rect">
            <a:avLst/>
          </a:prstGeom>
        </p:spPr>
        <p:txBody>
          <a:bodyPr vert="horz" lIns="95491" tIns="47745" rIns="95491" bIns="47745" rtlCol="0"/>
          <a:lstStyle>
            <a:lvl1pPr algn="r">
              <a:defRPr sz="1300"/>
            </a:lvl1pPr>
          </a:lstStyle>
          <a:p>
            <a:fld id="{BA5A207F-0F91-42F2-96D0-049C6003623B}" type="datetimeFigureOut">
              <a:rPr lang="en-US"/>
              <a:t>1/9/2023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8428" cy="511731"/>
          </a:xfrm>
          <a:prstGeom prst="rect">
            <a:avLst/>
          </a:prstGeom>
        </p:spPr>
        <p:txBody>
          <a:bodyPr vert="horz" lIns="95491" tIns="47745" rIns="95491" bIns="47745" rtlCol="0" anchor="b"/>
          <a:lstStyle>
            <a:lvl1pPr algn="l">
              <a:defRPr sz="13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991" y="9721106"/>
            <a:ext cx="3078428" cy="511731"/>
          </a:xfrm>
          <a:prstGeom prst="rect">
            <a:avLst/>
          </a:prstGeom>
        </p:spPr>
        <p:txBody>
          <a:bodyPr vert="horz" lIns="95491" tIns="47745" rIns="95491" bIns="47745" rtlCol="0" anchor="b"/>
          <a:lstStyle>
            <a:lvl1pPr algn="r">
              <a:defRPr sz="1300"/>
            </a:lvl1pPr>
          </a:lstStyle>
          <a:p>
            <a:fld id="{9C567D4A-04CB-4EDF-8FB1-342A02FC8EC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0125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8" cy="511731"/>
          </a:xfrm>
          <a:prstGeom prst="rect">
            <a:avLst/>
          </a:prstGeom>
        </p:spPr>
        <p:txBody>
          <a:bodyPr vert="horz" lIns="95491" tIns="47745" rIns="95491" bIns="47745" rtlCol="0"/>
          <a:lstStyle>
            <a:lvl1pPr algn="l">
              <a:defRPr sz="13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1" y="0"/>
            <a:ext cx="3078428" cy="511731"/>
          </a:xfrm>
          <a:prstGeom prst="rect">
            <a:avLst/>
          </a:prstGeom>
        </p:spPr>
        <p:txBody>
          <a:bodyPr vert="horz" lIns="95491" tIns="47745" rIns="95491" bIns="47745" rtlCol="0"/>
          <a:lstStyle>
            <a:lvl1pPr algn="r">
              <a:defRPr sz="1300"/>
            </a:lvl1pPr>
          </a:lstStyle>
          <a:p>
            <a:fld id="{48CC13F5-F2B1-464B-BE8F-27ABFBD2FBDE}" type="datetimeFigureOut">
              <a:rPr lang="en-US"/>
              <a:t>1/9/2023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6763"/>
            <a:ext cx="6821487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91" tIns="47745" rIns="95491" bIns="47745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861442"/>
            <a:ext cx="5683250" cy="4605576"/>
          </a:xfrm>
          <a:prstGeom prst="rect">
            <a:avLst/>
          </a:prstGeom>
        </p:spPr>
        <p:txBody>
          <a:bodyPr vert="horz" lIns="95491" tIns="47745" rIns="95491" bIns="47745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8" cy="511731"/>
          </a:xfrm>
          <a:prstGeom prst="rect">
            <a:avLst/>
          </a:prstGeom>
        </p:spPr>
        <p:txBody>
          <a:bodyPr vert="horz" lIns="95491" tIns="47745" rIns="95491" bIns="47745" rtlCol="0" anchor="b"/>
          <a:lstStyle>
            <a:lvl1pPr algn="l">
              <a:defRPr sz="13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1" y="9721106"/>
            <a:ext cx="3078428" cy="511731"/>
          </a:xfrm>
          <a:prstGeom prst="rect">
            <a:avLst/>
          </a:prstGeom>
        </p:spPr>
        <p:txBody>
          <a:bodyPr vert="horz" lIns="95491" tIns="47745" rIns="95491" bIns="47745" rtlCol="0" anchor="b"/>
          <a:lstStyle>
            <a:lvl1pPr algn="r">
              <a:defRPr sz="1300"/>
            </a:lvl1pPr>
          </a:lstStyle>
          <a:p>
            <a:fld id="{2E61351F-DBB1-4664-ADA9-83BC7CB8848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23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3814" y="990600"/>
            <a:ext cx="8458200" cy="3200400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3813" y="4267200"/>
            <a:ext cx="8458200" cy="1371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1/9/2023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53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1600200">
              <a:defRPr/>
            </a:lvl6pPr>
            <a:lvl7pPr marL="1874520">
              <a:defRPr/>
            </a:lvl7pPr>
            <a:lvl8pPr marL="2148840">
              <a:defRPr/>
            </a:lvl8pPr>
            <a:lvl9pPr marL="2423160"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57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2014" y="381000"/>
            <a:ext cx="1904998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3814" y="381000"/>
            <a:ext cx="8305800" cy="57912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26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1/9/2023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7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2057400"/>
            <a:ext cx="8458201" cy="2666999"/>
          </a:xfrm>
        </p:spPr>
        <p:txBody>
          <a:bodyPr anchor="b">
            <a:normAutofit/>
          </a:bodyPr>
          <a:lstStyle>
            <a:lvl1pPr algn="l">
              <a:defRPr sz="4800" b="0" i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4876800"/>
            <a:ext cx="8458201" cy="114300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2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3812" y="1676400"/>
            <a:ext cx="4700016" cy="4495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035" y="1676401"/>
            <a:ext cx="4700016" cy="4495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1/9/2023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46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1676399"/>
            <a:ext cx="4701142" cy="762001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3813" y="2516457"/>
            <a:ext cx="4701142" cy="365574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676399"/>
            <a:ext cx="4703259" cy="762001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516457"/>
            <a:ext cx="4703259" cy="365574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1/9/2023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55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1/9/2023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59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1/9/2023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39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0811" y="1676400"/>
            <a:ext cx="3810000" cy="243840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3813" y="685800"/>
            <a:ext cx="6172200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0811" y="4191000"/>
            <a:ext cx="3810000" cy="1524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1/9/2023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85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0812" y="1676400"/>
            <a:ext cx="3810000" cy="2438400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1522412" y="0"/>
            <a:ext cx="5943601" cy="6858000"/>
          </a:xfrm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0812" y="4191000"/>
            <a:ext cx="3810000" cy="1524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3949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36614" y="0"/>
            <a:ext cx="11352212" cy="6858000"/>
          </a:xfrm>
          <a:prstGeom prst="rect">
            <a:avLst/>
          </a:prstGeom>
          <a:gradFill>
            <a:gsLst>
              <a:gs pos="0">
                <a:schemeClr val="bg1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96012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7178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3CD9712D-992A-4AB1-A5C2-575F75921AA2}" type="datetimeFigureOut">
              <a:rPr lang="en-US" smtClean="0"/>
              <a:pPr/>
              <a:t>1/9/2023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512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2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e-ir.info/2018/12/02/china-in-africa-a-form-of-neo-colonialis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Chinese Diaspora in Modern World History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Africa</a:t>
            </a:r>
          </a:p>
        </p:txBody>
      </p:sp>
    </p:spTree>
    <p:extLst>
      <p:ext uri="{BB962C8B-B14F-4D97-AF65-F5344CB8AC3E}">
        <p14:creationId xmlns:p14="http://schemas.microsoft.com/office/powerpoint/2010/main" val="319817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7948" y="908720"/>
            <a:ext cx="8844481" cy="497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95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D52FE-1297-45D2-BFAB-B75DECAD3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solidFill>
                  <a:srgbClr val="0070C0"/>
                </a:solidFill>
              </a:rPr>
              <a:t>Africa (come criticisms of Kuhn!)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B2D80-2441-471A-B319-8529A1568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756" y="1628800"/>
            <a:ext cx="11999069" cy="4992960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Calibri" panose="020F0502020204030204" pitchFamily="34" charset="0"/>
              </a:rPr>
              <a:t> Kuhn's global focus presents narrative challenges. </a:t>
            </a:r>
          </a:p>
          <a:p>
            <a:r>
              <a:rPr lang="en-US" dirty="0">
                <a:latin typeface="Calibri" panose="020F0502020204030204" pitchFamily="34" charset="0"/>
              </a:rPr>
              <a:t>On the one hand, Southeast Asia plays a major role in the story and is consistently examined by Kuhn across the early, colonial, and postcolonial eras. </a:t>
            </a:r>
          </a:p>
          <a:p>
            <a:r>
              <a:rPr lang="en-US" dirty="0">
                <a:latin typeface="Calibri" panose="020F0502020204030204" pitchFamily="34" charset="0"/>
              </a:rPr>
              <a:t>But with mass emigration in the nineteenth century, the narrative necessarily extends beyond Southeast Asia, creating the problem of geographically and chronologically discontinuous listings of locations and their particularities. </a:t>
            </a:r>
          </a:p>
          <a:p>
            <a:r>
              <a:rPr lang="en-US" dirty="0">
                <a:latin typeface="Calibri" panose="020F0502020204030204" pitchFamily="34" charset="0"/>
              </a:rPr>
              <a:t>Kuhn's nonlinear organizational framework permits a greater emphasis on fugue-like themes, variations, and comparisons across space that help readers navigate the local (and </a:t>
            </a:r>
            <a:r>
              <a:rPr lang="en-US" dirty="0" err="1">
                <a:latin typeface="Calibri" panose="020F0502020204030204" pitchFamily="34" charset="0"/>
              </a:rPr>
              <a:t>translocal</a:t>
            </a:r>
            <a:r>
              <a:rPr lang="en-US" dirty="0">
                <a:latin typeface="Calibri" panose="020F0502020204030204" pitchFamily="34" charset="0"/>
              </a:rPr>
              <a:t>) histories that comprise the global. </a:t>
            </a:r>
          </a:p>
          <a:p>
            <a:r>
              <a:rPr lang="en-US" dirty="0">
                <a:latin typeface="Calibri" panose="020F0502020204030204" pitchFamily="34" charset="0"/>
              </a:rPr>
              <a:t>On the other hand, some significant areas, like </a:t>
            </a:r>
            <a:r>
              <a:rPr lang="en-US" u="sng" dirty="0">
                <a:latin typeface="Calibri" panose="020F0502020204030204" pitchFamily="34" charset="0"/>
              </a:rPr>
              <a:t>Africa, escape mention altogether</a:t>
            </a:r>
            <a:r>
              <a:rPr lang="en-US" dirty="0">
                <a:latin typeface="Calibri" panose="020F0502020204030204" pitchFamily="34" charset="0"/>
              </a:rPr>
              <a:t>, a</a:t>
            </a:r>
          </a:p>
          <a:p>
            <a:r>
              <a:rPr lang="en-US" dirty="0">
                <a:latin typeface="Calibri" panose="020F0502020204030204" pitchFamily="34" charset="0"/>
              </a:rPr>
              <a:t>understand, </a:t>
            </a:r>
            <a:r>
              <a:rPr lang="en-US" dirty="0" err="1">
                <a:latin typeface="Calibri" panose="020F0502020204030204" pitchFamily="34" charset="0"/>
              </a:rPr>
              <a:t>eg</a:t>
            </a:r>
            <a:r>
              <a:rPr lang="en-US" dirty="0">
                <a:latin typeface="Calibri" panose="020F0502020204030204" pitchFamily="34" charset="0"/>
              </a:rPr>
              <a:t>. the role that overseas Chinese communities in Africa have played in fostering China’s contemporary economic enterprises there</a:t>
            </a:r>
            <a:endParaRPr lang="en-AU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2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2" y="381000"/>
            <a:ext cx="10417223" cy="1143000"/>
          </a:xfrm>
        </p:spPr>
        <p:txBody>
          <a:bodyPr/>
          <a:lstStyle/>
          <a:p>
            <a:r>
              <a:rPr lang="en-AU" dirty="0">
                <a:latin typeface="Calibri" panose="020F0502020204030204" pitchFamily="34" charset="0"/>
              </a:rPr>
              <a:t>What China Is Really Up To In Africa (Belt and Road)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1200" dirty="0">
                <a:hlinkClick r:id="rId2"/>
              </a:rPr>
              <a:t>https://www.e-ir.info/2018/12/02/china-in-africa-a-form-of-neo-colonialism/</a:t>
            </a:r>
            <a:endParaRPr lang="en-AU" sz="1200" dirty="0"/>
          </a:p>
          <a:p>
            <a:r>
              <a:rPr lang="en-AU" dirty="0"/>
              <a:t>China in Africa: A Form of Neo-Colonialism?</a:t>
            </a:r>
          </a:p>
          <a:p>
            <a:endParaRPr lang="en-AU" sz="1200" dirty="0"/>
          </a:p>
        </p:txBody>
      </p:sp>
      <p:sp>
        <p:nvSpPr>
          <p:cNvPr id="4" name="Rectangle 3"/>
          <p:cNvSpPr/>
          <p:nvPr/>
        </p:nvSpPr>
        <p:spPr>
          <a:xfrm>
            <a:off x="1485899" y="6334780"/>
            <a:ext cx="107029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400" dirty="0"/>
              <a:t>https://www.forbes.com/sites/wadeshepard/2019/10/03/what-china-is-really-up-to-in-africa/?sh=56c64f1d5930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972" y="2490006"/>
            <a:ext cx="66675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564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What Happened to the Chinese Explorers that Landed in East Africa? History of Chinese in Africa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https://www.youtube.com/watch?v=fUQa33Cs1m8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932" y="2204864"/>
            <a:ext cx="8928992" cy="46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09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830243"/>
            <a:ext cx="5731510" cy="335661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33772" y="6060960"/>
            <a:ext cx="56806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/>
              <a:t>https://www.youtube.com/watch?v=aORVMZX1pMw</a:t>
            </a:r>
          </a:p>
        </p:txBody>
      </p:sp>
      <p:sp>
        <p:nvSpPr>
          <p:cNvPr id="7" name="Rectangle 6"/>
          <p:cNvSpPr/>
          <p:nvPr/>
        </p:nvSpPr>
        <p:spPr>
          <a:xfrm>
            <a:off x="6508167" y="5691628"/>
            <a:ext cx="56806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/>
              <a:t>https://www.youtube.com/watch?v=aORVMZX1pMw</a:t>
            </a:r>
          </a:p>
        </p:txBody>
      </p:sp>
      <p:sp>
        <p:nvSpPr>
          <p:cNvPr id="8" name="Rectangle 7"/>
          <p:cNvSpPr/>
          <p:nvPr/>
        </p:nvSpPr>
        <p:spPr>
          <a:xfrm>
            <a:off x="7966620" y="5138554"/>
            <a:ext cx="34420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>
                <a:latin typeface="Roboto"/>
              </a:rPr>
              <a:t>An African Chinese Descendant</a:t>
            </a:r>
            <a:endParaRPr lang="en-AU" b="0" i="0" dirty="0">
              <a:effectLst/>
              <a:latin typeface="Roboto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1040" y="4394914"/>
            <a:ext cx="60928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AU" dirty="0"/>
              <a:t>600 years of Chinese bloodline in Kenya</a:t>
            </a:r>
          </a:p>
          <a:p>
            <a:r>
              <a:rPr lang="en-AU" dirty="0"/>
              <a:t>https://www.youtube.com/watch?v=IMFeZ6zhVUI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428" y="850546"/>
            <a:ext cx="5730737" cy="304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55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erenity 16x9">
  <a:themeElements>
    <a:clrScheme name="Serenity_16x9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TF02801109.potx" id="{B47C65E8-9F73-4C4F-A3C2-84725F71438E}" vid="{CFC30A9F-F7E5-41F4-B6B7-D2E5B79E3BFB}"/>
    </a:ext>
  </a:extLst>
</a:theme>
</file>

<file path=ppt/theme/theme2.xml><?xml version="1.0" encoding="utf-8"?>
<a:theme xmlns:a="http://schemas.openxmlformats.org/drawingml/2006/main" name="Office Them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1360506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TP102801108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706526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4683C129-7B42-490A-AD74-E9303BC76D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11E33DF-2340-4F4E-B874-B73FEFEBFC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F249165-F638-412C-8E0A-DFB7045CA2E0}">
  <ds:schemaRefs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purl.org/dc/elements/1.1/"/>
    <ds:schemaRef ds:uri="4873beb7-5857-4685-be1f-d57550cc96cc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Serenity nature presentation (widescreen)</Template>
  <TotalTime>700</TotalTime>
  <Words>289</Words>
  <Application>Microsoft Office PowerPoint</Application>
  <PresentationFormat>Custom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Euphemia</vt:lpstr>
      <vt:lpstr>Roboto</vt:lpstr>
      <vt:lpstr>Serenity 16x9</vt:lpstr>
      <vt:lpstr>Chinese Diaspora in Modern World History</vt:lpstr>
      <vt:lpstr>PowerPoint Presentation</vt:lpstr>
      <vt:lpstr>Africa (come criticisms of Kuhn!)</vt:lpstr>
      <vt:lpstr>What China Is Really Up To In Africa (Belt and Road) </vt:lpstr>
      <vt:lpstr>What Happened to the Chinese Explorers that Landed in East Africa? History of Chinese in Africa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Shanae Sung</dc:creator>
  <cp:lastModifiedBy>user</cp:lastModifiedBy>
  <cp:revision>113</cp:revision>
  <cp:lastPrinted>2023-01-09T03:41:18Z</cp:lastPrinted>
  <dcterms:created xsi:type="dcterms:W3CDTF">2018-04-15T14:19:45Z</dcterms:created>
  <dcterms:modified xsi:type="dcterms:W3CDTF">2023-01-09T03:44:29Z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