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7" r:id="rId5"/>
    <p:sldId id="279" r:id="rId6"/>
    <p:sldId id="285" r:id="rId7"/>
    <p:sldId id="280" r:id="rId8"/>
    <p:sldId id="281" r:id="rId9"/>
    <p:sldId id="282" r:id="rId10"/>
    <p:sldId id="283" r:id="rId11"/>
    <p:sldId id="284" r:id="rId12"/>
  </p:sldIdLst>
  <p:sldSz cx="12188825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5" autoAdjust="0"/>
    <p:restoredTop sz="94280" autoAdjust="0"/>
  </p:normalViewPr>
  <p:slideViewPr>
    <p:cSldViewPr>
      <p:cViewPr varScale="1">
        <p:scale>
          <a:sx n="74" d="100"/>
          <a:sy n="74" d="100"/>
        </p:scale>
        <p:origin x="600" y="5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en-US"/>
              <a:t>12/3/2020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en-US"/>
              <a:t>12/3/2020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anchor="b">
            <a:normAutofit/>
          </a:bodyPr>
          <a:lstStyle>
            <a:lvl1pPr algn="l">
              <a:defRPr sz="4800" b="0" i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12/3/2020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12/3/2020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12/3/2020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12/3/2020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3CD9712D-992A-4AB1-A5C2-575F75921AA2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3CD9712D-992A-4AB1-A5C2-575F75921AA2}" type="datetimeFigureOut">
              <a:rPr lang="en-US" smtClean="0"/>
              <a:pPr/>
              <a:t>12/3/2020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QTtwh2GRME" TargetMode="External"/><Relationship Id="rId2" Type="http://schemas.openxmlformats.org/officeDocument/2006/relationships/hyperlink" Target="https://www.youtube.com/watch?v=StW7oGSR_Mg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Jr3KVM3lBo" TargetMode="External"/><Relationship Id="rId2" Type="http://schemas.openxmlformats.org/officeDocument/2006/relationships/hyperlink" Target="https://www.youtube.com/watch?v=MFdRUC670Z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Chinese Diaspora in Modern World History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12" y="4267200"/>
            <a:ext cx="9553127" cy="1826096"/>
          </a:xfrm>
        </p:spPr>
        <p:txBody>
          <a:bodyPr>
            <a:normAutofit fontScale="77500" lnSpcReduction="20000"/>
          </a:bodyPr>
          <a:lstStyle/>
          <a:p>
            <a:r>
              <a:rPr lang="en-AU" sz="3300" dirty="0">
                <a:latin typeface="Calibri" panose="020F0502020204030204" pitchFamily="34" charset="0"/>
              </a:rPr>
              <a:t>6: Revolution and "National Salvation"</a:t>
            </a:r>
          </a:p>
          <a:p>
            <a:r>
              <a:rPr lang="en-AU" sz="3300" dirty="0" smtClean="0">
                <a:latin typeface="Calibri" panose="020F0502020204030204" pitchFamily="34" charset="0"/>
              </a:rPr>
              <a:t>The </a:t>
            </a:r>
            <a:r>
              <a:rPr lang="en-AU" sz="3300" dirty="0">
                <a:latin typeface="Calibri" panose="020F0502020204030204" pitchFamily="34" charset="0"/>
              </a:rPr>
              <a:t>early 20th : </a:t>
            </a:r>
            <a:r>
              <a:rPr lang="en-AU" sz="3300" dirty="0" smtClean="0">
                <a:latin typeface="Calibri" panose="020F0502020204030204" pitchFamily="34" charset="0"/>
              </a:rPr>
              <a:t>New </a:t>
            </a:r>
            <a:r>
              <a:rPr lang="en-AU" sz="3300" dirty="0">
                <a:latin typeface="Calibri" panose="020F0502020204030204" pitchFamily="34" charset="0"/>
              </a:rPr>
              <a:t>nationalism </a:t>
            </a:r>
          </a:p>
          <a:p>
            <a:endParaRPr lang="en-AU" sz="3300" dirty="0">
              <a:latin typeface="Calibri" panose="020F0502020204030204" pitchFamily="34" charset="0"/>
            </a:endParaRPr>
          </a:p>
          <a:p>
            <a:r>
              <a:rPr lang="en-AU" sz="3300" dirty="0" smtClean="0">
                <a:latin typeface="Calibri" panose="020F0502020204030204" pitchFamily="34" charset="0"/>
              </a:rPr>
              <a:t>Overseas </a:t>
            </a:r>
            <a:r>
              <a:rPr lang="en-AU" sz="3300" dirty="0">
                <a:latin typeface="Calibri" panose="020F0502020204030204" pitchFamily="34" charset="0"/>
              </a:rPr>
              <a:t>Chinese identity and nationality, </a:t>
            </a:r>
          </a:p>
          <a:p>
            <a:r>
              <a:rPr lang="en-AU" sz="3300" dirty="0" smtClean="0">
                <a:latin typeface="Calibri" panose="020F0502020204030204" pitchFamily="34" charset="0"/>
              </a:rPr>
              <a:t>Chinese </a:t>
            </a:r>
            <a:r>
              <a:rPr lang="en-AU" sz="3300" dirty="0">
                <a:latin typeface="Calibri" panose="020F0502020204030204" pitchFamily="34" charset="0"/>
              </a:rPr>
              <a:t>ethnicity and state outreach in the context of state-building, national salvation, and revolution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New nationalism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836" y="1676400"/>
            <a:ext cx="11278989" cy="4495800"/>
          </a:xfrm>
        </p:spPr>
        <p:txBody>
          <a:bodyPr>
            <a:normAutofit/>
          </a:bodyPr>
          <a:lstStyle/>
          <a:p>
            <a:r>
              <a:rPr lang="en-AU" dirty="0"/>
              <a:t>By the early twentieth century there had developed a new nationalism that would structure ideas about overseas Chinese identity and nationality, as well as about Chinese ethnicity and state outreach in the context of state-building, national salvation, and revolution .</a:t>
            </a:r>
          </a:p>
          <a:p>
            <a:r>
              <a:rPr lang="en-AU" dirty="0"/>
              <a:t>Chinese nationalism emerged by the early twentieth century and was accompanied by changes in China’s attitudes toward its overseas emigrants.</a:t>
            </a:r>
          </a:p>
          <a:p>
            <a:r>
              <a:rPr lang="en-AU" dirty="0"/>
              <a:t>It is common knowledge that Chinese nationalism was embraced by the Chinese in the </a:t>
            </a:r>
            <a:r>
              <a:rPr lang="en-AU" dirty="0" err="1"/>
              <a:t>disapora</a:t>
            </a:r>
            <a:r>
              <a:rPr lang="en-AU" dirty="0"/>
              <a:t>. </a:t>
            </a:r>
          </a:p>
          <a:p>
            <a:r>
              <a:rPr lang="en-AU" dirty="0"/>
              <a:t>the old-time regional/local focus remained strong in the pan–Chinese mobilization and the </a:t>
            </a:r>
            <a:r>
              <a:rPr lang="en-AU" u="sng" dirty="0"/>
              <a:t>nationalism of overseas Chinese was different from that of those in China in intensity and vision</a:t>
            </a:r>
            <a:r>
              <a:rPr lang="en-AU" dirty="0"/>
              <a:t>. (agree??)</a:t>
            </a:r>
          </a:p>
        </p:txBody>
      </p:sp>
    </p:spTree>
    <p:extLst>
      <p:ext uri="{BB962C8B-B14F-4D97-AF65-F5344CB8AC3E}">
        <p14:creationId xmlns:p14="http://schemas.microsoft.com/office/powerpoint/2010/main" val="217339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836" y="188640"/>
            <a:ext cx="9601200" cy="4495800"/>
          </a:xfrm>
        </p:spPr>
        <p:txBody>
          <a:bodyPr/>
          <a:lstStyle/>
          <a:p>
            <a:r>
              <a:rPr lang="en-AU" dirty="0"/>
              <a:t>Malayan Jungle Patrol Aka Malaya Report (1953</a:t>
            </a:r>
            <a:r>
              <a:rPr lang="en-AU" dirty="0" smtClean="0"/>
              <a:t>)</a:t>
            </a:r>
          </a:p>
          <a:p>
            <a:r>
              <a:rPr lang="en-AU" dirty="0"/>
              <a:t>Malaya. British troops fighting communist rebels.</a:t>
            </a:r>
            <a:endParaRPr lang="en-AU" dirty="0"/>
          </a:p>
        </p:txBody>
      </p:sp>
      <p:pic>
        <p:nvPicPr>
          <p:cNvPr id="4" name="Malay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7948" y="1196752"/>
            <a:ext cx="7152728" cy="536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5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Down with the traitors </a:t>
            </a:r>
            <a:r>
              <a:rPr lang="en-AU" dirty="0" smtClean="0"/>
              <a:t>!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5982" y="1676400"/>
            <a:ext cx="5876862" cy="4495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3812" y="6140480"/>
            <a:ext cx="11593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Chinese students march with banners reading “Down with the traitors who buy Japanese goods” during demonstrations in Shanghai in 1919. SOVFOTO/UIG VIA GETTY IMAGES</a:t>
            </a:r>
          </a:p>
        </p:txBody>
      </p:sp>
    </p:spTree>
    <p:extLst>
      <p:ext uri="{BB962C8B-B14F-4D97-AF65-F5344CB8AC3E}">
        <p14:creationId xmlns:p14="http://schemas.microsoft.com/office/powerpoint/2010/main" val="31377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Mainland and overseas Chinese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How 156 years of British rule shaped Hong </a:t>
            </a:r>
            <a:r>
              <a:rPr lang="en-AU" dirty="0" smtClean="0"/>
              <a:t>Kong</a:t>
            </a:r>
          </a:p>
          <a:p>
            <a:r>
              <a:rPr lang="en-AU" dirty="0" smtClean="0">
                <a:hlinkClick r:id="rId2"/>
              </a:rPr>
              <a:t>https</a:t>
            </a:r>
            <a:r>
              <a:rPr lang="en-AU" dirty="0">
                <a:hlinkClick r:id="rId2"/>
              </a:rPr>
              <a:t>://</a:t>
            </a:r>
            <a:r>
              <a:rPr lang="en-AU" dirty="0" smtClean="0">
                <a:hlinkClick r:id="rId2"/>
              </a:rPr>
              <a:t>www.youtube.com/watch?v=StW7oGSR_Mg</a:t>
            </a:r>
            <a:endParaRPr lang="en-AU" dirty="0" smtClean="0"/>
          </a:p>
          <a:p>
            <a:endParaRPr lang="en-AU" dirty="0" smtClean="0"/>
          </a:p>
          <a:p>
            <a:r>
              <a:rPr lang="en-AU" dirty="0"/>
              <a:t>Is Taiwan a country... or part of China?</a:t>
            </a:r>
          </a:p>
          <a:p>
            <a:r>
              <a:rPr lang="en-AU" dirty="0" smtClean="0">
                <a:hlinkClick r:id="rId3"/>
              </a:rPr>
              <a:t>https</a:t>
            </a:r>
            <a:r>
              <a:rPr lang="en-AU" dirty="0">
                <a:hlinkClick r:id="rId3"/>
              </a:rPr>
              <a:t>://</a:t>
            </a:r>
            <a:r>
              <a:rPr lang="en-AU" dirty="0" smtClean="0">
                <a:hlinkClick r:id="rId3"/>
              </a:rPr>
              <a:t>www.youtube.com/watch?v=KQTtwh2GRME</a:t>
            </a:r>
            <a:endParaRPr lang="en-AU" dirty="0" smtClean="0"/>
          </a:p>
          <a:p>
            <a:endParaRPr lang="en-AU" dirty="0"/>
          </a:p>
          <a:p>
            <a:r>
              <a:rPr lang="en-AU" dirty="0"/>
              <a:t>Are Hong Kong &amp; Macau Countries?</a:t>
            </a:r>
          </a:p>
          <a:p>
            <a:r>
              <a:rPr lang="en-AU" dirty="0"/>
              <a:t>https://www.youtube.com/watch?v=piEayQ0T-qA</a:t>
            </a:r>
          </a:p>
        </p:txBody>
      </p:sp>
    </p:spTree>
    <p:extLst>
      <p:ext uri="{BB962C8B-B14F-4D97-AF65-F5344CB8AC3E}">
        <p14:creationId xmlns:p14="http://schemas.microsoft.com/office/powerpoint/2010/main" val="124481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Communism comes to </a:t>
            </a:r>
            <a:r>
              <a:rPr lang="en-AU" dirty="0" smtClean="0"/>
              <a:t>Singapore</a:t>
            </a:r>
          </a:p>
          <a:p>
            <a:r>
              <a:rPr lang="en-AU" dirty="0">
                <a:hlinkClick r:id="rId2"/>
              </a:rPr>
              <a:t>https://</a:t>
            </a:r>
            <a:r>
              <a:rPr lang="en-AU" dirty="0" smtClean="0">
                <a:hlinkClick r:id="rId2"/>
              </a:rPr>
              <a:t>www.youtube.com/watch?v=MFdRUC670Zg</a:t>
            </a:r>
            <a:endParaRPr lang="en-AU" dirty="0" smtClean="0"/>
          </a:p>
          <a:p>
            <a:r>
              <a:rPr lang="en-AU" dirty="0"/>
              <a:t>Feature History - Chinese Civil War</a:t>
            </a:r>
          </a:p>
          <a:p>
            <a:r>
              <a:rPr lang="en-AU" dirty="0">
                <a:hlinkClick r:id="rId3"/>
              </a:rPr>
              <a:t>https://</a:t>
            </a:r>
            <a:r>
              <a:rPr lang="en-AU" dirty="0" smtClean="0">
                <a:hlinkClick r:id="rId3"/>
              </a:rPr>
              <a:t>www.youtube.com/watch?v=jJr3KVM3lBo</a:t>
            </a:r>
            <a:endParaRPr lang="en-AU" dirty="0" smtClean="0"/>
          </a:p>
          <a:p>
            <a:endParaRPr lang="en-AU" dirty="0" smtClean="0"/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9286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C00000"/>
                </a:solidFill>
              </a:rPr>
              <a:t>Discuss : Chinese </a:t>
            </a:r>
            <a:r>
              <a:rPr lang="en-AU" dirty="0">
                <a:solidFill>
                  <a:srgbClr val="C00000"/>
                </a:solidFill>
              </a:rPr>
              <a:t>nationalism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1676400"/>
            <a:ext cx="10895012" cy="4992960"/>
          </a:xfrm>
        </p:spPr>
        <p:txBody>
          <a:bodyPr/>
          <a:lstStyle/>
          <a:p>
            <a:r>
              <a:rPr lang="en-AU" dirty="0"/>
              <a:t>Chinese </a:t>
            </a:r>
            <a:r>
              <a:rPr lang="en-AU" dirty="0" smtClean="0"/>
              <a:t>nationalism</a:t>
            </a:r>
          </a:p>
          <a:p>
            <a:pPr marL="0" indent="0">
              <a:buNone/>
            </a:pPr>
            <a:r>
              <a:rPr lang="en-AU" dirty="0" smtClean="0"/>
              <a:t>== </a:t>
            </a:r>
            <a:r>
              <a:rPr lang="en-AU" dirty="0"/>
              <a:t>“newly evident practices and symbols of ‘</a:t>
            </a:r>
            <a:r>
              <a:rPr lang="en-AU" dirty="0" err="1"/>
              <a:t>Chineseness</a:t>
            </a:r>
            <a:r>
              <a:rPr lang="en-AU" dirty="0"/>
              <a:t>’ (Chinese schools, newspapers, voluntary associations, and ritual practices) along with political activism related to China were obtrusive enough to cause resentment among indigenous peoples”(p. 354). </a:t>
            </a: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OR</a:t>
            </a:r>
            <a:endParaRPr lang="en-AU" dirty="0"/>
          </a:p>
          <a:p>
            <a:r>
              <a:rPr lang="en-AU" dirty="0"/>
              <a:t>it was anti-Chinese discrimination that made Chinese nationalism so popular in the diaspora???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6312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rgbClr val="C00000"/>
                </a:solidFill>
              </a:rPr>
              <a:t>Discuss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1676400"/>
            <a:ext cx="10895012" cy="4416896"/>
          </a:xfrm>
        </p:spPr>
        <p:txBody>
          <a:bodyPr/>
          <a:lstStyle/>
          <a:p>
            <a:r>
              <a:rPr lang="en-AU" dirty="0" smtClean="0"/>
              <a:t>“…</a:t>
            </a:r>
            <a:r>
              <a:rPr lang="en-AU" dirty="0"/>
              <a:t>in the United States, the fear of Chinese was economic (depression of wages and slave labour)and political (unsuitability for American democracy)” (p. 234).</a:t>
            </a:r>
          </a:p>
          <a:p>
            <a:pPr marL="342900" indent="-342900"/>
            <a:r>
              <a:rPr lang="en-AU" dirty="0" smtClean="0"/>
              <a:t>Chinese </a:t>
            </a:r>
            <a:r>
              <a:rPr lang="en-AU" dirty="0"/>
              <a:t>themselves generated anti-Chinese </a:t>
            </a:r>
            <a:r>
              <a:rPr lang="en-AU" dirty="0" smtClean="0"/>
              <a:t>hostility. 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6315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renity 16x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TF02801109.potx" id="{B47C65E8-9F73-4C4F-A3C2-84725F71438E}" vid="{CFC30A9F-F7E5-41F4-B6B7-D2E5B79E3BFB}"/>
    </a:ext>
  </a:extLst>
</a:theme>
</file>

<file path=ppt/theme/theme2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249165-F638-412C-8E0A-DFB7045CA2E0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4873beb7-5857-4685-be1f-d57550cc96c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Serenity nature presentation (widescreen)</Template>
  <TotalTime>1142</TotalTime>
  <Words>364</Words>
  <Application>Microsoft Office PowerPoint</Application>
  <PresentationFormat>Custom</PresentationFormat>
  <Paragraphs>37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Euphemia</vt:lpstr>
      <vt:lpstr>Serenity 16x9</vt:lpstr>
      <vt:lpstr>Chinese Diaspora in Modern World History</vt:lpstr>
      <vt:lpstr>New nationalism </vt:lpstr>
      <vt:lpstr>PowerPoint Presentation</vt:lpstr>
      <vt:lpstr>Down with the traitors !</vt:lpstr>
      <vt:lpstr>Mainland and overseas Chinese</vt:lpstr>
      <vt:lpstr>PowerPoint Presentation</vt:lpstr>
      <vt:lpstr>Discuss : Chinese nationalism</vt:lpstr>
      <vt:lpstr>Discuss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Shanae Sung</dc:creator>
  <cp:lastModifiedBy>Leei Sung</cp:lastModifiedBy>
  <cp:revision>90</cp:revision>
  <cp:lastPrinted>2018-05-21T04:03:47Z</cp:lastPrinted>
  <dcterms:created xsi:type="dcterms:W3CDTF">2018-04-15T14:19:45Z</dcterms:created>
  <dcterms:modified xsi:type="dcterms:W3CDTF">2020-12-03T13:54:34Z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