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7" r:id="rId5"/>
    <p:sldId id="279" r:id="rId6"/>
    <p:sldId id="285" r:id="rId7"/>
    <p:sldId id="280" r:id="rId8"/>
    <p:sldId id="281" r:id="rId9"/>
    <p:sldId id="282" r:id="rId10"/>
    <p:sldId id="283" r:id="rId11"/>
    <p:sldId id="284" r:id="rId12"/>
  </p:sldIdLst>
  <p:sldSz cx="12188825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75" autoAdjust="0"/>
    <p:restoredTop sz="94280" autoAdjust="0"/>
  </p:normalViewPr>
  <p:slideViewPr>
    <p:cSldViewPr>
      <p:cViewPr varScale="1">
        <p:scale>
          <a:sx n="74" d="100"/>
          <a:sy n="74" d="100"/>
        </p:scale>
        <p:origin x="600" y="54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5A207F-0F91-42F2-96D0-049C6003623B}" type="datetimeFigureOut">
              <a:rPr lang="en-US"/>
              <a:t>12/3/2020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67D4A-04CB-4EDF-8FB1-342A02FC8EC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0125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CC13F5-F2B1-464B-BE8F-27ABFBD2FBDE}" type="datetimeFigureOut">
              <a:rPr lang="en-US"/>
              <a:t>12/3/2020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0963" y="739775"/>
            <a:ext cx="6573837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1351F-DBB1-4664-ADA9-83BC7CB8848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236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3814" y="990600"/>
            <a:ext cx="8458200" cy="3200400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3813" y="4267200"/>
            <a:ext cx="8458200" cy="1371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12/3/2020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53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1600200">
              <a:defRPr/>
            </a:lvl6pPr>
            <a:lvl7pPr marL="1874520">
              <a:defRPr/>
            </a:lvl7pPr>
            <a:lvl8pPr marL="2148840">
              <a:defRPr/>
            </a:lvl8pPr>
            <a:lvl9pPr marL="2423160"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57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52014" y="381000"/>
            <a:ext cx="1904998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3814" y="381000"/>
            <a:ext cx="8305800" cy="57912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26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12/3/2020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7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2057400"/>
            <a:ext cx="8458201" cy="2666999"/>
          </a:xfrm>
        </p:spPr>
        <p:txBody>
          <a:bodyPr anchor="b">
            <a:normAutofit/>
          </a:bodyPr>
          <a:lstStyle>
            <a:lvl1pPr algn="l">
              <a:defRPr sz="4800" b="0" i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4876800"/>
            <a:ext cx="8458201" cy="1143000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2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3812" y="1676400"/>
            <a:ext cx="4700016" cy="4495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035" y="1676401"/>
            <a:ext cx="4700016" cy="4495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12/3/2020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46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1676399"/>
            <a:ext cx="4701142" cy="762001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3813" y="2516457"/>
            <a:ext cx="4701142" cy="365574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676399"/>
            <a:ext cx="4703259" cy="762001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516457"/>
            <a:ext cx="4703259" cy="365574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12/3/2020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55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12/3/2020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59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12/3/2020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39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0811" y="1676400"/>
            <a:ext cx="3810000" cy="243840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3813" y="685800"/>
            <a:ext cx="6172200" cy="5486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0811" y="4191000"/>
            <a:ext cx="3810000" cy="1524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85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0812" y="1676400"/>
            <a:ext cx="3810000" cy="2438400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1522412" y="0"/>
            <a:ext cx="5943601" cy="6858000"/>
          </a:xfrm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0812" y="4191000"/>
            <a:ext cx="3810000" cy="1524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3949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36614" y="0"/>
            <a:ext cx="11352212" cy="6858000"/>
          </a:xfrm>
          <a:prstGeom prst="rect">
            <a:avLst/>
          </a:prstGeom>
          <a:gradFill>
            <a:gsLst>
              <a:gs pos="0">
                <a:schemeClr val="bg1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1676400"/>
            <a:ext cx="9601200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7178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3CD9712D-992A-4AB1-A5C2-575F75921AA2}" type="datetimeFigureOut">
              <a:rPr lang="en-US" smtClean="0"/>
              <a:pPr/>
              <a:t>12/3/2020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512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2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8600" algn="l" defTabSz="914400" rtl="0" eaLnBrk="1" latinLnBrk="0" hangingPunct="1">
        <a:lnSpc>
          <a:spcPct val="90000"/>
        </a:lnSpc>
        <a:spcBef>
          <a:spcPts val="1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QTtwh2GRME" TargetMode="External"/><Relationship Id="rId2" Type="http://schemas.openxmlformats.org/officeDocument/2006/relationships/hyperlink" Target="https://www.youtube.com/watch?v=StW7oGSR_M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Jr3KVM3lBo" TargetMode="External"/><Relationship Id="rId2" Type="http://schemas.openxmlformats.org/officeDocument/2006/relationships/hyperlink" Target="https://www.youtube.com/watch?v=MFdRUC670Z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Chinese Diaspora in Modern World History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3812" y="4267200"/>
            <a:ext cx="9553127" cy="1826096"/>
          </a:xfrm>
        </p:spPr>
        <p:txBody>
          <a:bodyPr>
            <a:normAutofit fontScale="77500" lnSpcReduction="20000"/>
          </a:bodyPr>
          <a:lstStyle/>
          <a:p>
            <a:r>
              <a:rPr lang="en-AU" sz="3300" dirty="0">
                <a:latin typeface="Calibri" panose="020F0502020204030204" pitchFamily="34" charset="0"/>
              </a:rPr>
              <a:t>6: Revolution and "National Salvation"</a:t>
            </a:r>
          </a:p>
          <a:p>
            <a:r>
              <a:rPr lang="en-AU" sz="3300" dirty="0" smtClean="0">
                <a:latin typeface="Calibri" panose="020F0502020204030204" pitchFamily="34" charset="0"/>
              </a:rPr>
              <a:t>The </a:t>
            </a:r>
            <a:r>
              <a:rPr lang="en-AU" sz="3300" dirty="0">
                <a:latin typeface="Calibri" panose="020F0502020204030204" pitchFamily="34" charset="0"/>
              </a:rPr>
              <a:t>early 20th : </a:t>
            </a:r>
            <a:r>
              <a:rPr lang="en-AU" sz="3300" dirty="0" smtClean="0">
                <a:latin typeface="Calibri" panose="020F0502020204030204" pitchFamily="34" charset="0"/>
              </a:rPr>
              <a:t>New </a:t>
            </a:r>
            <a:r>
              <a:rPr lang="en-AU" sz="3300" dirty="0">
                <a:latin typeface="Calibri" panose="020F0502020204030204" pitchFamily="34" charset="0"/>
              </a:rPr>
              <a:t>nationalism </a:t>
            </a:r>
          </a:p>
          <a:p>
            <a:endParaRPr lang="en-AU" sz="3300" dirty="0">
              <a:latin typeface="Calibri" panose="020F0502020204030204" pitchFamily="34" charset="0"/>
            </a:endParaRPr>
          </a:p>
          <a:p>
            <a:r>
              <a:rPr lang="en-AU" sz="3300" dirty="0" smtClean="0">
                <a:latin typeface="Calibri" panose="020F0502020204030204" pitchFamily="34" charset="0"/>
              </a:rPr>
              <a:t>Overseas </a:t>
            </a:r>
            <a:r>
              <a:rPr lang="en-AU" sz="3300" dirty="0">
                <a:latin typeface="Calibri" panose="020F0502020204030204" pitchFamily="34" charset="0"/>
              </a:rPr>
              <a:t>Chinese identity and nationality, </a:t>
            </a:r>
          </a:p>
          <a:p>
            <a:r>
              <a:rPr lang="en-AU" sz="3300" dirty="0" smtClean="0">
                <a:latin typeface="Calibri" panose="020F0502020204030204" pitchFamily="34" charset="0"/>
              </a:rPr>
              <a:t>Chinese </a:t>
            </a:r>
            <a:r>
              <a:rPr lang="en-AU" sz="3300" dirty="0">
                <a:latin typeface="Calibri" panose="020F0502020204030204" pitchFamily="34" charset="0"/>
              </a:rPr>
              <a:t>ethnicity and state outreach in the context of state-building, national salvation, and revolution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9817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New nationalism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836" y="1676400"/>
            <a:ext cx="11278989" cy="4495800"/>
          </a:xfrm>
        </p:spPr>
        <p:txBody>
          <a:bodyPr>
            <a:normAutofit/>
          </a:bodyPr>
          <a:lstStyle/>
          <a:p>
            <a:r>
              <a:rPr lang="en-AU" dirty="0"/>
              <a:t>By the early twentieth century there had developed a new nationalism that would structure ideas about overseas Chinese identity and nationality, as well as about Chinese ethnicity and state outreach in the context of state-building, national salvation, and revolution .</a:t>
            </a:r>
          </a:p>
          <a:p>
            <a:r>
              <a:rPr lang="en-AU" dirty="0"/>
              <a:t>Chinese nationalism emerged by the early twentieth century and was accompanied by changes in China’s attitudes toward its overseas emigrants.</a:t>
            </a:r>
          </a:p>
          <a:p>
            <a:r>
              <a:rPr lang="en-AU" dirty="0"/>
              <a:t>It is common knowledge that Chinese nationalism was embraced by the Chinese in the </a:t>
            </a:r>
            <a:r>
              <a:rPr lang="en-AU" dirty="0" err="1"/>
              <a:t>disapora</a:t>
            </a:r>
            <a:r>
              <a:rPr lang="en-AU" dirty="0"/>
              <a:t>. </a:t>
            </a:r>
          </a:p>
          <a:p>
            <a:r>
              <a:rPr lang="en-AU" dirty="0"/>
              <a:t>the old-time regional/local focus remained strong in the pan–Chinese mobilization and the </a:t>
            </a:r>
            <a:r>
              <a:rPr lang="en-AU" u="sng" dirty="0"/>
              <a:t>nationalism of overseas Chinese was different from that of those in China in intensity and vision</a:t>
            </a:r>
            <a:r>
              <a:rPr lang="en-AU" dirty="0"/>
              <a:t>. (agree??)</a:t>
            </a:r>
          </a:p>
        </p:txBody>
      </p:sp>
    </p:spTree>
    <p:extLst>
      <p:ext uri="{BB962C8B-B14F-4D97-AF65-F5344CB8AC3E}">
        <p14:creationId xmlns:p14="http://schemas.microsoft.com/office/powerpoint/2010/main" val="2173391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836" y="188640"/>
            <a:ext cx="9601200" cy="4495800"/>
          </a:xfrm>
        </p:spPr>
        <p:txBody>
          <a:bodyPr/>
          <a:lstStyle/>
          <a:p>
            <a:r>
              <a:rPr lang="en-AU" dirty="0"/>
              <a:t>Malayan Jungle Patrol Aka Malaya Report (1953</a:t>
            </a:r>
            <a:r>
              <a:rPr lang="en-AU" dirty="0" smtClean="0"/>
              <a:t>)</a:t>
            </a:r>
          </a:p>
          <a:p>
            <a:r>
              <a:rPr lang="en-AU" dirty="0"/>
              <a:t>Malaya. British troops fighting communist rebels.</a:t>
            </a:r>
            <a:endParaRPr lang="en-AU" dirty="0"/>
          </a:p>
        </p:txBody>
      </p:sp>
      <p:pic>
        <p:nvPicPr>
          <p:cNvPr id="4" name="Malaya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17948" y="1196752"/>
            <a:ext cx="7152728" cy="536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25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Down with the traitors </a:t>
            </a:r>
            <a:r>
              <a:rPr lang="en-AU" dirty="0" smtClean="0"/>
              <a:t>!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55982" y="1676400"/>
            <a:ext cx="5876862" cy="4495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93812" y="6140480"/>
            <a:ext cx="115932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/>
              <a:t>Chinese students march with banners reading “Down with the traitors who buy Japanese goods” during demonstrations in Shanghai in 1919. SOVFOTO/UIG VIA GETTY IMAGES</a:t>
            </a:r>
          </a:p>
        </p:txBody>
      </p:sp>
    </p:spTree>
    <p:extLst>
      <p:ext uri="{BB962C8B-B14F-4D97-AF65-F5344CB8AC3E}">
        <p14:creationId xmlns:p14="http://schemas.microsoft.com/office/powerpoint/2010/main" val="31377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Mainland and overseas Chinese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How 156 years of British rule shaped Hong </a:t>
            </a:r>
            <a:r>
              <a:rPr lang="en-AU" dirty="0" smtClean="0"/>
              <a:t>Kong</a:t>
            </a:r>
          </a:p>
          <a:p>
            <a:r>
              <a:rPr lang="en-AU" dirty="0" smtClean="0">
                <a:hlinkClick r:id="rId2"/>
              </a:rPr>
              <a:t>https</a:t>
            </a:r>
            <a:r>
              <a:rPr lang="en-AU" dirty="0">
                <a:hlinkClick r:id="rId2"/>
              </a:rPr>
              <a:t>://</a:t>
            </a:r>
            <a:r>
              <a:rPr lang="en-AU" dirty="0" smtClean="0">
                <a:hlinkClick r:id="rId2"/>
              </a:rPr>
              <a:t>www.youtube.com/watch?v=StW7oGSR_Mg</a:t>
            </a:r>
            <a:endParaRPr lang="en-AU" dirty="0" smtClean="0"/>
          </a:p>
          <a:p>
            <a:endParaRPr lang="en-AU" dirty="0" smtClean="0"/>
          </a:p>
          <a:p>
            <a:r>
              <a:rPr lang="en-AU" dirty="0"/>
              <a:t>Is Taiwan a country... or part of China?</a:t>
            </a:r>
          </a:p>
          <a:p>
            <a:r>
              <a:rPr lang="en-AU" dirty="0" smtClean="0">
                <a:hlinkClick r:id="rId3"/>
              </a:rPr>
              <a:t>https</a:t>
            </a:r>
            <a:r>
              <a:rPr lang="en-AU" dirty="0">
                <a:hlinkClick r:id="rId3"/>
              </a:rPr>
              <a:t>://</a:t>
            </a:r>
            <a:r>
              <a:rPr lang="en-AU" dirty="0" smtClean="0">
                <a:hlinkClick r:id="rId3"/>
              </a:rPr>
              <a:t>www.youtube.com/watch?v=KQTtwh2GRME</a:t>
            </a:r>
            <a:endParaRPr lang="en-AU" dirty="0" smtClean="0"/>
          </a:p>
          <a:p>
            <a:endParaRPr lang="en-AU" dirty="0"/>
          </a:p>
          <a:p>
            <a:r>
              <a:rPr lang="en-AU" dirty="0"/>
              <a:t>Are Hong Kong &amp; Macau Countries?</a:t>
            </a:r>
          </a:p>
          <a:p>
            <a:r>
              <a:rPr lang="en-AU" dirty="0"/>
              <a:t>https://www.youtube.com/watch?v=piEayQ0T-qA</a:t>
            </a:r>
          </a:p>
        </p:txBody>
      </p:sp>
    </p:spTree>
    <p:extLst>
      <p:ext uri="{BB962C8B-B14F-4D97-AF65-F5344CB8AC3E}">
        <p14:creationId xmlns:p14="http://schemas.microsoft.com/office/powerpoint/2010/main" val="1244815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Communism comes to </a:t>
            </a:r>
            <a:r>
              <a:rPr lang="en-AU" dirty="0" smtClean="0"/>
              <a:t>Singapore</a:t>
            </a:r>
          </a:p>
          <a:p>
            <a:r>
              <a:rPr lang="en-AU" dirty="0">
                <a:hlinkClick r:id="rId2"/>
              </a:rPr>
              <a:t>https://</a:t>
            </a:r>
            <a:r>
              <a:rPr lang="en-AU" dirty="0" smtClean="0">
                <a:hlinkClick r:id="rId2"/>
              </a:rPr>
              <a:t>www.youtube.com/watch?v=MFdRUC670Zg</a:t>
            </a:r>
            <a:endParaRPr lang="en-AU" dirty="0" smtClean="0"/>
          </a:p>
          <a:p>
            <a:r>
              <a:rPr lang="en-AU" dirty="0"/>
              <a:t>Feature History - Chinese Civil War</a:t>
            </a:r>
          </a:p>
          <a:p>
            <a:r>
              <a:rPr lang="en-AU" dirty="0">
                <a:hlinkClick r:id="rId3"/>
              </a:rPr>
              <a:t>https://</a:t>
            </a:r>
            <a:r>
              <a:rPr lang="en-AU" dirty="0" smtClean="0">
                <a:hlinkClick r:id="rId3"/>
              </a:rPr>
              <a:t>www.youtube.com/watch?v=jJr3KVM3lBo</a:t>
            </a:r>
            <a:endParaRPr lang="en-AU" dirty="0" smtClean="0"/>
          </a:p>
          <a:p>
            <a:endParaRPr lang="en-AU" dirty="0" smtClean="0"/>
          </a:p>
          <a:p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9286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>
                <a:solidFill>
                  <a:srgbClr val="C00000"/>
                </a:solidFill>
              </a:rPr>
              <a:t>Discuss : Chinese </a:t>
            </a:r>
            <a:r>
              <a:rPr lang="en-AU" dirty="0">
                <a:solidFill>
                  <a:srgbClr val="C00000"/>
                </a:solidFill>
              </a:rPr>
              <a:t>nationalism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3813" y="1676400"/>
            <a:ext cx="10895012" cy="4992960"/>
          </a:xfrm>
        </p:spPr>
        <p:txBody>
          <a:bodyPr/>
          <a:lstStyle/>
          <a:p>
            <a:r>
              <a:rPr lang="en-AU" dirty="0"/>
              <a:t>Chinese </a:t>
            </a:r>
            <a:r>
              <a:rPr lang="en-AU" dirty="0" smtClean="0"/>
              <a:t>nationalism</a:t>
            </a:r>
          </a:p>
          <a:p>
            <a:pPr marL="0" indent="0">
              <a:buNone/>
            </a:pPr>
            <a:r>
              <a:rPr lang="en-AU" dirty="0" smtClean="0"/>
              <a:t>== </a:t>
            </a:r>
            <a:r>
              <a:rPr lang="en-AU" dirty="0"/>
              <a:t>“newly evident practices and symbols of ‘</a:t>
            </a:r>
            <a:r>
              <a:rPr lang="en-AU" dirty="0" err="1"/>
              <a:t>Chineseness</a:t>
            </a:r>
            <a:r>
              <a:rPr lang="en-AU" dirty="0"/>
              <a:t>’ (Chinese schools, newspapers, voluntary associations, and ritual practices) along with political activism related to China were obtrusive enough to cause resentment among indigenous peoples”(p. 354). </a:t>
            </a:r>
            <a:endParaRPr lang="en-AU" dirty="0" smtClean="0"/>
          </a:p>
          <a:p>
            <a:pPr marL="0" indent="0">
              <a:buNone/>
            </a:pPr>
            <a:r>
              <a:rPr lang="en-AU" dirty="0" smtClean="0"/>
              <a:t>OR</a:t>
            </a:r>
            <a:endParaRPr lang="en-AU" dirty="0"/>
          </a:p>
          <a:p>
            <a:r>
              <a:rPr lang="en-AU" dirty="0"/>
              <a:t>it was anti-Chinese discrimination that made Chinese nationalism so popular in the diaspora???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63120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>
                <a:solidFill>
                  <a:srgbClr val="C00000"/>
                </a:solidFill>
              </a:rPr>
              <a:t>Discuss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3813" y="1676400"/>
            <a:ext cx="10895012" cy="4416896"/>
          </a:xfrm>
        </p:spPr>
        <p:txBody>
          <a:bodyPr/>
          <a:lstStyle/>
          <a:p>
            <a:r>
              <a:rPr lang="en-AU" dirty="0" smtClean="0"/>
              <a:t>“…</a:t>
            </a:r>
            <a:r>
              <a:rPr lang="en-AU" dirty="0"/>
              <a:t>in the United States, the fear of Chinese was economic (depression of wages and slave labour)and political (unsuitability for American democracy)” (p. 234).</a:t>
            </a:r>
          </a:p>
          <a:p>
            <a:pPr marL="342900" indent="-342900"/>
            <a:r>
              <a:rPr lang="en-AU" dirty="0" smtClean="0"/>
              <a:t>Chinese </a:t>
            </a:r>
            <a:r>
              <a:rPr lang="en-AU" dirty="0"/>
              <a:t>themselves generated anti-Chinese </a:t>
            </a:r>
            <a:r>
              <a:rPr lang="en-AU" dirty="0" smtClean="0"/>
              <a:t>hostility. </a:t>
            </a: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63155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erenity 16x9">
  <a:themeElements>
    <a:clrScheme name="Serenity_16x9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TF02801109.potx" id="{B47C65E8-9F73-4C4F-A3C2-84725F71438E}" vid="{CFC30A9F-F7E5-41F4-B6B7-D2E5B79E3BFB}"/>
    </a:ext>
  </a:extLst>
</a:theme>
</file>

<file path=ppt/theme/theme2.xml><?xml version="1.0" encoding="utf-8"?>
<a:theme xmlns:a="http://schemas.openxmlformats.org/drawingml/2006/main" name="Office Them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1360506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TP102801108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706526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211E33DF-2340-4F4E-B874-B73FEFEBFC8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683C129-7B42-490A-AD74-E9303BC76D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F249165-F638-412C-8E0A-DFB7045CA2E0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4873beb7-5857-4685-be1f-d57550cc96cc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Serenity nature presentation (widescreen)</Template>
  <TotalTime>1142</TotalTime>
  <Words>364</Words>
  <Application>Microsoft Office PowerPoint</Application>
  <PresentationFormat>Custom</PresentationFormat>
  <Paragraphs>37</Paragraphs>
  <Slides>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Euphemia</vt:lpstr>
      <vt:lpstr>Serenity 16x9</vt:lpstr>
      <vt:lpstr>Chinese Diaspora in Modern World History</vt:lpstr>
      <vt:lpstr>New nationalism </vt:lpstr>
      <vt:lpstr>PowerPoint Presentation</vt:lpstr>
      <vt:lpstr>Down with the traitors !</vt:lpstr>
      <vt:lpstr>Mainland and overseas Chinese</vt:lpstr>
      <vt:lpstr>PowerPoint Presentation</vt:lpstr>
      <vt:lpstr>Discuss : Chinese nationalism</vt:lpstr>
      <vt:lpstr>Discuss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Shanae Sung</dc:creator>
  <cp:lastModifiedBy>Leei Sung</cp:lastModifiedBy>
  <cp:revision>90</cp:revision>
  <cp:lastPrinted>2018-05-21T04:03:47Z</cp:lastPrinted>
  <dcterms:created xsi:type="dcterms:W3CDTF">2018-04-15T14:19:45Z</dcterms:created>
  <dcterms:modified xsi:type="dcterms:W3CDTF">2020-12-03T13:54:34Z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