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 id="2147483887" r:id="rId2"/>
  </p:sldMasterIdLst>
  <p:sldIdLst>
    <p:sldId id="256" r:id="rId3"/>
    <p:sldId id="326" r:id="rId4"/>
    <p:sldId id="257" r:id="rId5"/>
    <p:sldId id="327" r:id="rId6"/>
    <p:sldId id="328" r:id="rId7"/>
    <p:sldId id="329" r:id="rId8"/>
    <p:sldId id="310" r:id="rId9"/>
    <p:sldId id="311" r:id="rId10"/>
    <p:sldId id="312" r:id="rId11"/>
    <p:sldId id="313" r:id="rId12"/>
    <p:sldId id="319" r:id="rId13"/>
    <p:sldId id="320" r:id="rId14"/>
    <p:sldId id="321" r:id="rId15"/>
    <p:sldId id="322" r:id="rId16"/>
    <p:sldId id="323" r:id="rId17"/>
    <p:sldId id="324" r:id="rId18"/>
    <p:sldId id="325" r:id="rId19"/>
    <p:sldId id="330" r:id="rId20"/>
    <p:sldId id="291" r:id="rId21"/>
    <p:sldId id="292" r:id="rId22"/>
    <p:sldId id="293" r:id="rId23"/>
    <p:sldId id="306" r:id="rId24"/>
    <p:sldId id="307" r:id="rId25"/>
    <p:sldId id="308" r:id="rId26"/>
    <p:sldId id="309" r:id="rId27"/>
    <p:sldId id="294" r:id="rId28"/>
    <p:sldId id="295" r:id="rId29"/>
    <p:sldId id="296" r:id="rId30"/>
    <p:sldId id="297" r:id="rId31"/>
    <p:sldId id="298" r:id="rId32"/>
    <p:sldId id="299" r:id="rId33"/>
    <p:sldId id="300" r:id="rId34"/>
    <p:sldId id="301" r:id="rId35"/>
    <p:sldId id="302" r:id="rId36"/>
    <p:sldId id="303" r:id="rId37"/>
    <p:sldId id="304" r:id="rId38"/>
    <p:sldId id="331" r:id="rId39"/>
    <p:sldId id="332" r:id="rId40"/>
    <p:sldId id="333" r:id="rId41"/>
    <p:sldId id="334" r:id="rId42"/>
    <p:sldId id="335" r:id="rId43"/>
    <p:sldId id="336" r:id="rId44"/>
    <p:sldId id="337" r:id="rId45"/>
    <p:sldId id="338" r:id="rId46"/>
    <p:sldId id="33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31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236672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307976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637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174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31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62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806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55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718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39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3707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1624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091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958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298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9694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430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741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8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15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35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171983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48991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5391A-489F-49CC-84D8-D620DECB781A}"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207674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25391A-489F-49CC-84D8-D620DECB781A}" type="datetimeFigureOut">
              <a:rPr lang="en-US" smtClean="0"/>
              <a:t>5/19/2022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5157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25391A-489F-49CC-84D8-D620DECB781A}" type="datetimeFigureOut">
              <a:rPr lang="en-US" smtClean="0"/>
              <a:t>5/19/2022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87EE0E-FAB7-45CB-904A-BB68EDBC9685}" type="slidenum">
              <a:rPr lang="en-US" smtClean="0"/>
              <a:t>‹#›</a:t>
            </a:fld>
            <a:endParaRPr lang="en-US"/>
          </a:p>
        </p:txBody>
      </p:sp>
    </p:spTree>
    <p:extLst>
      <p:ext uri="{BB962C8B-B14F-4D97-AF65-F5344CB8AC3E}">
        <p14:creationId xmlns:p14="http://schemas.microsoft.com/office/powerpoint/2010/main" val="3512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253556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25391A-489F-49CC-84D8-D620DECB781A}" type="datetimeFigureOut">
              <a:rPr lang="en-US" smtClean="0"/>
              <a:t>5/19/2022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087EE0E-FAB7-45CB-904A-BB68EDBC968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3913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5/19/2022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026706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392" y="1871131"/>
            <a:ext cx="8646676" cy="2446869"/>
          </a:xfrm>
        </p:spPr>
        <p:txBody>
          <a:bodyPr>
            <a:normAutofit/>
          </a:bodyPr>
          <a:lstStyle/>
          <a:p>
            <a:r>
              <a:rPr lang="en-US" dirty="0" smtClean="0"/>
              <a:t>Semantics:</a:t>
            </a:r>
            <a:br>
              <a:rPr lang="en-US" dirty="0" smtClean="0"/>
            </a:br>
            <a:r>
              <a:rPr lang="en-US" dirty="0" smtClean="0"/>
              <a:t>Semantic Change</a:t>
            </a:r>
            <a:endParaRPr lang="en-US" dirty="0"/>
          </a:p>
        </p:txBody>
      </p:sp>
      <p:sp>
        <p:nvSpPr>
          <p:cNvPr id="3" name="Subtitle 2"/>
          <p:cNvSpPr>
            <a:spLocks noGrp="1"/>
          </p:cNvSpPr>
          <p:nvPr>
            <p:ph type="subTitle" idx="1"/>
          </p:nvPr>
        </p:nvSpPr>
        <p:spPr>
          <a:xfrm>
            <a:off x="2692398" y="4432299"/>
            <a:ext cx="6815669" cy="546099"/>
          </a:xfrm>
        </p:spPr>
        <p:txBody>
          <a:bodyPr>
            <a:normAutofit/>
          </a:bodyPr>
          <a:lstStyle/>
          <a:p>
            <a:r>
              <a:rPr lang="en-US" smtClean="0"/>
              <a:t>Week 12 </a:t>
            </a:r>
            <a:r>
              <a:rPr lang="en-US" dirty="0" smtClean="0"/>
              <a:t>(</a:t>
            </a:r>
            <a:r>
              <a:rPr lang="en-US" dirty="0" err="1" smtClean="0"/>
              <a:t>Traugott</a:t>
            </a:r>
            <a:r>
              <a:rPr lang="en-US" dirty="0" smtClean="0"/>
              <a:t> and Dasher, 1.3)</a:t>
            </a:r>
            <a:endParaRPr lang="en-US" dirty="0"/>
          </a:p>
        </p:txBody>
      </p:sp>
    </p:spTree>
    <p:extLst>
      <p:ext uri="{BB962C8B-B14F-4D97-AF65-F5344CB8AC3E}">
        <p14:creationId xmlns:p14="http://schemas.microsoft.com/office/powerpoint/2010/main" val="3983287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Talmy’s</a:t>
            </a:r>
            <a:r>
              <a:rPr lang="en-US" dirty="0" smtClean="0"/>
              <a:t> Typology of Motion Events</a:t>
            </a:r>
            <a:endParaRPr lang="en-US" dirty="0"/>
          </a:p>
        </p:txBody>
      </p:sp>
      <p:sp>
        <p:nvSpPr>
          <p:cNvPr id="3" name="Content Placeholder 2"/>
          <p:cNvSpPr>
            <a:spLocks noGrp="1"/>
          </p:cNvSpPr>
          <p:nvPr>
            <p:ph idx="1"/>
          </p:nvPr>
        </p:nvSpPr>
        <p:spPr/>
        <p:txBody>
          <a:bodyPr/>
          <a:lstStyle/>
          <a:p>
            <a:r>
              <a:rPr lang="en-US" dirty="0" smtClean="0"/>
              <a:t>Verb-framed and satellite-framed languages.</a:t>
            </a:r>
            <a:endParaRPr lang="en-US" dirty="0"/>
          </a:p>
        </p:txBody>
      </p:sp>
    </p:spTree>
    <p:extLst>
      <p:ext uri="{BB962C8B-B14F-4D97-AF65-F5344CB8AC3E}">
        <p14:creationId xmlns:p14="http://schemas.microsoft.com/office/powerpoint/2010/main" val="3725842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Jackendoff</a:t>
            </a:r>
            <a:r>
              <a:rPr lang="en-US" dirty="0" smtClean="0"/>
              <a:t> continued: Processes </a:t>
            </a:r>
            <a:r>
              <a:rPr lang="en-US" dirty="0" smtClean="0"/>
              <a:t>of semantic combination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CHANGE OF STATE or INCHOATIVE p282</a:t>
            </a:r>
          </a:p>
          <a:p>
            <a:r>
              <a:rPr lang="en-US" dirty="0" smtClean="0"/>
              <a:t>Consider </a:t>
            </a:r>
            <a:r>
              <a:rPr lang="en-US" dirty="0" smtClean="0"/>
              <a:t>the </a:t>
            </a:r>
            <a:r>
              <a:rPr lang="en-US" dirty="0" err="1" smtClean="0"/>
              <a:t>semelfactive</a:t>
            </a:r>
            <a:r>
              <a:rPr lang="en-US" dirty="0" smtClean="0"/>
              <a:t> (__________) combined with a durative adverb that we talked about before.</a:t>
            </a:r>
          </a:p>
          <a:p>
            <a:r>
              <a:rPr lang="en-US" dirty="0" smtClean="0"/>
              <a:t>9.102 shows it can be viewed in terms of levels of embedding.</a:t>
            </a:r>
          </a:p>
          <a:p>
            <a:r>
              <a:rPr lang="en-US" dirty="0" smtClean="0"/>
              <a:t>This also explains mass nouns used as count nouns</a:t>
            </a:r>
            <a:r>
              <a:rPr lang="en-US" dirty="0" smtClean="0"/>
              <a:t>.</a:t>
            </a:r>
          </a:p>
          <a:p>
            <a:r>
              <a:rPr lang="en-US" dirty="0" smtClean="0"/>
              <a:t>[+INTERNAL STRUCTURE], [+</a:t>
            </a:r>
            <a:r>
              <a:rPr lang="en-US" dirty="0" err="1" smtClean="0"/>
              <a:t>i</a:t>
            </a:r>
            <a:r>
              <a:rPr lang="en-US" dirty="0" smtClean="0"/>
              <a:t>]</a:t>
            </a:r>
          </a:p>
          <a:p>
            <a:r>
              <a:rPr lang="en-US" dirty="0" smtClean="0"/>
              <a:t>[+BOUNDED] [+b] or [-b]</a:t>
            </a:r>
          </a:p>
          <a:p>
            <a:r>
              <a:rPr lang="en-US" dirty="0" smtClean="0"/>
              <a:t>What does that remind you of?</a:t>
            </a:r>
            <a:endParaRPr lang="en-US" dirty="0" smtClean="0"/>
          </a:p>
          <a:p>
            <a:endParaRPr lang="en-US" dirty="0"/>
          </a:p>
        </p:txBody>
      </p:sp>
    </p:spTree>
    <p:extLst>
      <p:ext uri="{BB962C8B-B14F-4D97-AF65-F5344CB8AC3E}">
        <p14:creationId xmlns:p14="http://schemas.microsoft.com/office/powerpoint/2010/main" val="3151316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functions</a:t>
            </a:r>
            <a:endParaRPr lang="en-US" dirty="0"/>
          </a:p>
        </p:txBody>
      </p:sp>
      <p:sp>
        <p:nvSpPr>
          <p:cNvPr id="3" name="Content Placeholder 2"/>
          <p:cNvSpPr>
            <a:spLocks noGrp="1"/>
          </p:cNvSpPr>
          <p:nvPr>
            <p:ph idx="1"/>
          </p:nvPr>
        </p:nvSpPr>
        <p:spPr/>
        <p:txBody>
          <a:bodyPr/>
          <a:lstStyle/>
          <a:p>
            <a:r>
              <a:rPr lang="en-US" dirty="0" smtClean="0"/>
              <a:t>Plural (PL)</a:t>
            </a:r>
          </a:p>
          <a:p>
            <a:r>
              <a:rPr lang="en-US" dirty="0" smtClean="0"/>
              <a:t>Composed of (COMP)</a:t>
            </a:r>
          </a:p>
          <a:p>
            <a:r>
              <a:rPr lang="en-US" dirty="0" smtClean="0"/>
              <a:t>Containing (CONT</a:t>
            </a:r>
            <a:r>
              <a:rPr lang="en-US" dirty="0" smtClean="0"/>
              <a:t>)</a:t>
            </a:r>
          </a:p>
          <a:p>
            <a:r>
              <a:rPr lang="en-US" dirty="0" smtClean="0"/>
              <a:t>Examples!</a:t>
            </a:r>
            <a:endParaRPr lang="en-US" dirty="0"/>
          </a:p>
        </p:txBody>
      </p:sp>
    </p:spTree>
    <p:extLst>
      <p:ext uri="{BB962C8B-B14F-4D97-AF65-F5344CB8AC3E}">
        <p14:creationId xmlns:p14="http://schemas.microsoft.com/office/powerpoint/2010/main" val="963103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functions</a:t>
            </a:r>
            <a:endParaRPr lang="en-US" dirty="0"/>
          </a:p>
        </p:txBody>
      </p:sp>
      <p:sp>
        <p:nvSpPr>
          <p:cNvPr id="3" name="Content Placeholder 2"/>
          <p:cNvSpPr>
            <a:spLocks noGrp="1"/>
          </p:cNvSpPr>
          <p:nvPr>
            <p:ph idx="1"/>
          </p:nvPr>
        </p:nvSpPr>
        <p:spPr/>
        <p:txBody>
          <a:bodyPr/>
          <a:lstStyle/>
          <a:p>
            <a:r>
              <a:rPr lang="en-US" dirty="0" smtClean="0"/>
              <a:t>Element of (ELT)</a:t>
            </a:r>
          </a:p>
          <a:p>
            <a:r>
              <a:rPr lang="en-US" dirty="0" smtClean="0"/>
              <a:t>Partitive (PART)</a:t>
            </a:r>
          </a:p>
          <a:p>
            <a:r>
              <a:rPr lang="en-US" dirty="0" smtClean="0"/>
              <a:t>Universal grinder (GR</a:t>
            </a:r>
            <a:r>
              <a:rPr lang="en-US" dirty="0" smtClean="0"/>
              <a:t>)</a:t>
            </a:r>
          </a:p>
          <a:p>
            <a:r>
              <a:rPr lang="en-US" dirty="0" smtClean="0"/>
              <a:t>Examples!</a:t>
            </a:r>
            <a:endParaRPr lang="en-US" dirty="0"/>
          </a:p>
        </p:txBody>
      </p:sp>
    </p:spTree>
    <p:extLst>
      <p:ext uri="{BB962C8B-B14F-4D97-AF65-F5344CB8AC3E}">
        <p14:creationId xmlns:p14="http://schemas.microsoft.com/office/powerpoint/2010/main" val="39998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Grinder!</a:t>
            </a:r>
            <a:endParaRPr lang="en-US" dirty="0"/>
          </a:p>
        </p:txBody>
      </p:sp>
      <p:sp>
        <p:nvSpPr>
          <p:cNvPr id="3" name="Content Placeholder 2"/>
          <p:cNvSpPr>
            <a:spLocks noGrp="1"/>
          </p:cNvSpPr>
          <p:nvPr>
            <p:ph idx="1"/>
          </p:nvPr>
        </p:nvSpPr>
        <p:spPr/>
        <p:txBody>
          <a:bodyPr/>
          <a:lstStyle/>
          <a:p>
            <a:r>
              <a:rPr lang="en-US" dirty="0" smtClean="0"/>
              <a:t>Explains “instances where what are usually count nouns are used to describe substances.”</a:t>
            </a:r>
            <a:endParaRPr lang="en-US" dirty="0"/>
          </a:p>
        </p:txBody>
      </p:sp>
    </p:spTree>
    <p:extLst>
      <p:ext uri="{BB962C8B-B14F-4D97-AF65-F5344CB8AC3E}">
        <p14:creationId xmlns:p14="http://schemas.microsoft.com/office/powerpoint/2010/main" val="4240331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Pustejovsky’s</a:t>
            </a:r>
            <a:r>
              <a:rPr lang="en-US" dirty="0" smtClean="0"/>
              <a:t> Generative Lexicon</a:t>
            </a:r>
            <a:endParaRPr lang="en-US" dirty="0"/>
          </a:p>
        </p:txBody>
      </p:sp>
      <p:sp>
        <p:nvSpPr>
          <p:cNvPr id="3" name="Content Placeholder 2"/>
          <p:cNvSpPr>
            <a:spLocks noGrp="1"/>
          </p:cNvSpPr>
          <p:nvPr>
            <p:ph idx="1"/>
          </p:nvPr>
        </p:nvSpPr>
        <p:spPr/>
        <p:txBody>
          <a:bodyPr/>
          <a:lstStyle/>
          <a:p>
            <a:r>
              <a:rPr lang="en-US" dirty="0" smtClean="0"/>
              <a:t>Generally agrees with </a:t>
            </a:r>
            <a:r>
              <a:rPr lang="en-US" dirty="0" err="1" smtClean="0"/>
              <a:t>Jackendoff’s</a:t>
            </a:r>
            <a:r>
              <a:rPr lang="en-US" dirty="0" smtClean="0"/>
              <a:t> approach of conceptual semantics</a:t>
            </a:r>
          </a:p>
          <a:p>
            <a:r>
              <a:rPr lang="en-US" dirty="0" smtClean="0"/>
              <a:t>Four levels of semantic representation:</a:t>
            </a:r>
          </a:p>
          <a:p>
            <a:pPr lvl="1"/>
            <a:r>
              <a:rPr lang="en-US" dirty="0" smtClean="0"/>
              <a:t>Argument structure</a:t>
            </a:r>
          </a:p>
          <a:p>
            <a:pPr lvl="1"/>
            <a:r>
              <a:rPr lang="en-US" dirty="0" smtClean="0"/>
              <a:t>Event structure</a:t>
            </a:r>
          </a:p>
          <a:p>
            <a:pPr lvl="1"/>
            <a:r>
              <a:rPr lang="en-US" dirty="0" smtClean="0"/>
              <a:t>Qualia structure</a:t>
            </a:r>
          </a:p>
          <a:p>
            <a:pPr lvl="1"/>
            <a:endParaRPr lang="en-US" dirty="0"/>
          </a:p>
        </p:txBody>
      </p:sp>
    </p:spTree>
    <p:extLst>
      <p:ext uri="{BB962C8B-B14F-4D97-AF65-F5344CB8AC3E}">
        <p14:creationId xmlns:p14="http://schemas.microsoft.com/office/powerpoint/2010/main" val="1144016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structure</a:t>
            </a:r>
            <a:endParaRPr lang="en-US" dirty="0"/>
          </a:p>
        </p:txBody>
      </p:sp>
      <p:sp>
        <p:nvSpPr>
          <p:cNvPr id="3" name="Content Placeholder 2"/>
          <p:cNvSpPr>
            <a:spLocks noGrp="1"/>
          </p:cNvSpPr>
          <p:nvPr>
            <p:ph idx="1"/>
          </p:nvPr>
        </p:nvSpPr>
        <p:spPr/>
        <p:txBody>
          <a:bodyPr/>
          <a:lstStyle/>
          <a:p>
            <a:r>
              <a:rPr lang="en-US" dirty="0" smtClean="0"/>
              <a:t>9.115ff</a:t>
            </a:r>
          </a:p>
          <a:p>
            <a:r>
              <a:rPr lang="en-US" dirty="0" smtClean="0"/>
              <a:t>P290 and 291</a:t>
            </a:r>
          </a:p>
          <a:p>
            <a:r>
              <a:rPr lang="en-US" dirty="0" smtClean="0"/>
              <a:t>Also look at Qualia Structure</a:t>
            </a:r>
            <a:endParaRPr lang="en-US" dirty="0"/>
          </a:p>
        </p:txBody>
      </p:sp>
    </p:spTree>
    <p:extLst>
      <p:ext uri="{BB962C8B-B14F-4D97-AF65-F5344CB8AC3E}">
        <p14:creationId xmlns:p14="http://schemas.microsoft.com/office/powerpoint/2010/main" val="1341655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problems</a:t>
            </a:r>
            <a:endParaRPr lang="en-US" dirty="0"/>
          </a:p>
        </p:txBody>
      </p:sp>
      <p:sp>
        <p:nvSpPr>
          <p:cNvPr id="3" name="Content Placeholder 2"/>
          <p:cNvSpPr>
            <a:spLocks noGrp="1"/>
          </p:cNvSpPr>
          <p:nvPr>
            <p:ph idx="1"/>
          </p:nvPr>
        </p:nvSpPr>
        <p:spPr/>
        <p:txBody>
          <a:bodyPr/>
          <a:lstStyle/>
          <a:p>
            <a:r>
              <a:rPr lang="en-US" dirty="0" smtClean="0"/>
              <a:t>1. how to actually identify the semantic primitives!  How many, where to draw the line, goes back to necessary and sufficient conditions.</a:t>
            </a:r>
          </a:p>
          <a:p>
            <a:r>
              <a:rPr lang="en-US" dirty="0" smtClean="0"/>
              <a:t>2. also the problem of metalanguage.  Symbols?  Diagrams?  It is unsystematic, arbitrary and “at worst a kind of garbled version of English, French etc.</a:t>
            </a:r>
          </a:p>
          <a:p>
            <a:r>
              <a:rPr lang="en-US" dirty="0" smtClean="0"/>
              <a:t>“</a:t>
            </a:r>
            <a:r>
              <a:rPr lang="en-US" dirty="0" err="1" smtClean="0"/>
              <a:t>Markerese</a:t>
            </a:r>
            <a:r>
              <a:rPr lang="en-US" dirty="0" smtClean="0"/>
              <a:t>”</a:t>
            </a:r>
          </a:p>
          <a:p>
            <a:endParaRPr lang="en-US" dirty="0"/>
          </a:p>
        </p:txBody>
      </p:sp>
    </p:spTree>
    <p:extLst>
      <p:ext uri="{BB962C8B-B14F-4D97-AF65-F5344CB8AC3E}">
        <p14:creationId xmlns:p14="http://schemas.microsoft.com/office/powerpoint/2010/main" val="329263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change</a:t>
            </a:r>
            <a:endParaRPr lang="en-US" dirty="0"/>
          </a:p>
        </p:txBody>
      </p:sp>
      <p:sp>
        <p:nvSpPr>
          <p:cNvPr id="3" name="Content Placeholder 2"/>
          <p:cNvSpPr>
            <a:spLocks noGrp="1"/>
          </p:cNvSpPr>
          <p:nvPr>
            <p:ph idx="1"/>
          </p:nvPr>
        </p:nvSpPr>
        <p:spPr/>
        <p:txBody>
          <a:bodyPr>
            <a:normAutofit/>
          </a:bodyPr>
          <a:lstStyle/>
          <a:p>
            <a:r>
              <a:rPr lang="en-US" sz="3600" dirty="0" smtClean="0"/>
              <a:t>In what ways do languages change?</a:t>
            </a:r>
          </a:p>
          <a:p>
            <a:r>
              <a:rPr lang="en-US" sz="3600" dirty="0" smtClean="0"/>
              <a:t>Give examples…</a:t>
            </a:r>
            <a:endParaRPr lang="en-US" sz="3600" dirty="0"/>
          </a:p>
        </p:txBody>
      </p:sp>
    </p:spTree>
    <p:extLst>
      <p:ext uri="{BB962C8B-B14F-4D97-AF65-F5344CB8AC3E}">
        <p14:creationId xmlns:p14="http://schemas.microsoft.com/office/powerpoint/2010/main" val="2975612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Change</a:t>
            </a:r>
            <a:endParaRPr lang="en-US" dirty="0"/>
          </a:p>
        </p:txBody>
      </p:sp>
      <p:sp>
        <p:nvSpPr>
          <p:cNvPr id="3" name="Content Placeholder 2"/>
          <p:cNvSpPr>
            <a:spLocks noGrp="1"/>
          </p:cNvSpPr>
          <p:nvPr>
            <p:ph idx="1"/>
          </p:nvPr>
        </p:nvSpPr>
        <p:spPr/>
        <p:txBody>
          <a:bodyPr>
            <a:normAutofit/>
          </a:bodyPr>
          <a:lstStyle/>
          <a:p>
            <a:r>
              <a:rPr lang="en-US" sz="2800" dirty="0" smtClean="0"/>
              <a:t>The chief driving process is pragmatism</a:t>
            </a:r>
          </a:p>
          <a:p>
            <a:r>
              <a:rPr lang="en-US" sz="2800" dirty="0" smtClean="0"/>
              <a:t>There are actually twin and competing dynamics– </a:t>
            </a:r>
          </a:p>
          <a:p>
            <a:r>
              <a:rPr lang="en-US" sz="2800" dirty="0" smtClean="0"/>
              <a:t>1. The need for ease of communication (makes things shorten and change and simplify)</a:t>
            </a:r>
          </a:p>
          <a:p>
            <a:r>
              <a:rPr lang="en-US" sz="2800" dirty="0" smtClean="0"/>
              <a:t>2. The need for clarity of communication (makes things longer and change and explanatory)</a:t>
            </a:r>
            <a:endParaRPr lang="en-US" sz="2800" dirty="0"/>
          </a:p>
        </p:txBody>
      </p:sp>
    </p:spTree>
    <p:extLst>
      <p:ext uri="{BB962C8B-B14F-4D97-AF65-F5344CB8AC3E}">
        <p14:creationId xmlns:p14="http://schemas.microsoft.com/office/powerpoint/2010/main" val="3662611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smtClean="0"/>
              <a:t>Exercises (leftovers for in class work)</a:t>
            </a:r>
            <a:endParaRPr lang="en-US" dirty="0"/>
          </a:p>
        </p:txBody>
      </p:sp>
      <p:sp>
        <p:nvSpPr>
          <p:cNvPr id="3" name="Content Placeholder 2"/>
          <p:cNvSpPr>
            <a:spLocks noGrp="1"/>
          </p:cNvSpPr>
          <p:nvPr>
            <p:ph idx="1"/>
          </p:nvPr>
        </p:nvSpPr>
        <p:spPr/>
        <p:txBody>
          <a:bodyPr/>
          <a:lstStyle/>
          <a:p>
            <a:r>
              <a:rPr lang="en-US" dirty="0" smtClean="0"/>
              <a:t>9.1, 9.2, </a:t>
            </a:r>
            <a:r>
              <a:rPr lang="en-US" dirty="0" smtClean="0">
                <a:solidFill>
                  <a:srgbClr val="FF0000"/>
                </a:solidFill>
              </a:rPr>
              <a:t>(9.7), </a:t>
            </a:r>
            <a:r>
              <a:rPr lang="en-US" b="1" dirty="0" smtClean="0"/>
              <a:t>9.8, </a:t>
            </a:r>
            <a:r>
              <a:rPr lang="en-US" b="1" dirty="0" smtClean="0">
                <a:solidFill>
                  <a:srgbClr val="FF0000"/>
                </a:solidFill>
              </a:rPr>
              <a:t>9.9</a:t>
            </a:r>
          </a:p>
          <a:p>
            <a:r>
              <a:rPr lang="en-US" b="1" dirty="0" smtClean="0"/>
              <a:t>/22</a:t>
            </a:r>
            <a:endParaRPr lang="en-US" dirty="0" smtClean="0"/>
          </a:p>
          <a:p>
            <a:r>
              <a:rPr lang="en-US" dirty="0" smtClean="0"/>
              <a:t>/30 or /59</a:t>
            </a:r>
          </a:p>
          <a:p>
            <a:r>
              <a:rPr lang="en-US" dirty="0" smtClean="0"/>
              <a:t>Your assignment is due next week!</a:t>
            </a:r>
            <a:endParaRPr lang="en-US" dirty="0"/>
          </a:p>
        </p:txBody>
      </p:sp>
    </p:spTree>
    <p:extLst>
      <p:ext uri="{BB962C8B-B14F-4D97-AF65-F5344CB8AC3E}">
        <p14:creationId xmlns:p14="http://schemas.microsoft.com/office/powerpoint/2010/main" val="2823215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Implications/inferences are both cognitive (information-related) and communicative/rhetorical (arising out of negotiation between speaker and addressee.</a:t>
            </a:r>
          </a:p>
          <a:p>
            <a:r>
              <a:rPr lang="en-US" sz="2800" dirty="0" smtClean="0"/>
              <a:t>Sometimes the meaning has a starting point which actually changes during the conversation</a:t>
            </a:r>
            <a:r>
              <a:rPr lang="en-US" dirty="0" smtClean="0"/>
              <a:t>.</a:t>
            </a:r>
          </a:p>
          <a:p>
            <a:endParaRPr lang="en-US" dirty="0"/>
          </a:p>
        </p:txBody>
      </p:sp>
    </p:spTree>
    <p:extLst>
      <p:ext uri="{BB962C8B-B14F-4D97-AF65-F5344CB8AC3E}">
        <p14:creationId xmlns:p14="http://schemas.microsoft.com/office/powerpoint/2010/main" val="2470206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5" y="286603"/>
            <a:ext cx="11290852" cy="945849"/>
          </a:xfrm>
        </p:spPr>
        <p:txBody>
          <a:bodyPr/>
          <a:lstStyle/>
          <a:p>
            <a:r>
              <a:rPr lang="en-US" dirty="0" smtClean="0"/>
              <a:t>Three research questions in semantic change</a:t>
            </a:r>
            <a:endParaRPr lang="en-US" dirty="0"/>
          </a:p>
        </p:txBody>
      </p:sp>
      <p:sp>
        <p:nvSpPr>
          <p:cNvPr id="3" name="Content Placeholder 2"/>
          <p:cNvSpPr>
            <a:spLocks noGrp="1"/>
          </p:cNvSpPr>
          <p:nvPr>
            <p:ph idx="1"/>
          </p:nvPr>
        </p:nvSpPr>
        <p:spPr>
          <a:xfrm>
            <a:off x="516835" y="1378226"/>
            <a:ext cx="11078817" cy="4850296"/>
          </a:xfrm>
        </p:spPr>
        <p:txBody>
          <a:bodyPr>
            <a:normAutofit/>
          </a:bodyPr>
          <a:lstStyle/>
          <a:p>
            <a:r>
              <a:rPr lang="en-US" sz="3600" dirty="0" smtClean="0"/>
              <a:t>(</a:t>
            </a:r>
            <a:r>
              <a:rPr lang="en-US" sz="3600" dirty="0" err="1" smtClean="0"/>
              <a:t>i</a:t>
            </a:r>
            <a:r>
              <a:rPr lang="en-US" sz="3600" dirty="0" smtClean="0"/>
              <a:t>) Given the form-meaning pair L (lexeme) what changes did meaning M of L undergo?</a:t>
            </a:r>
          </a:p>
          <a:p>
            <a:pPr lvl="1"/>
            <a:r>
              <a:rPr lang="en-US" sz="3200" dirty="0" smtClean="0"/>
              <a:t>This is known as semasiology. </a:t>
            </a:r>
          </a:p>
          <a:p>
            <a:pPr lvl="1"/>
            <a:r>
              <a:rPr lang="en-US" sz="3200" dirty="0" smtClean="0"/>
              <a:t>In this approach form is typically constant.</a:t>
            </a:r>
          </a:p>
          <a:p>
            <a:pPr lvl="1"/>
            <a:r>
              <a:rPr lang="en-US" sz="3200" dirty="0" smtClean="0"/>
              <a:t>The focus is on splits (and mergers?).  Development of </a:t>
            </a:r>
            <a:r>
              <a:rPr lang="en-US" sz="3200" dirty="0" err="1" smtClean="0"/>
              <a:t>polysemies</a:t>
            </a:r>
            <a:r>
              <a:rPr lang="en-US" sz="3200" dirty="0" smtClean="0"/>
              <a:t>.</a:t>
            </a:r>
          </a:p>
          <a:p>
            <a:pPr lvl="1"/>
            <a:r>
              <a:rPr lang="en-US" sz="3200" dirty="0" smtClean="0"/>
              <a:t>(13)</a:t>
            </a:r>
          </a:p>
        </p:txBody>
      </p:sp>
    </p:spTree>
    <p:extLst>
      <p:ext uri="{BB962C8B-B14F-4D97-AF65-F5344CB8AC3E}">
        <p14:creationId xmlns:p14="http://schemas.microsoft.com/office/powerpoint/2010/main" val="799234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Qs on semantic change</a:t>
            </a:r>
            <a:endParaRPr lang="en-US" dirty="0"/>
          </a:p>
        </p:txBody>
      </p:sp>
      <p:sp>
        <p:nvSpPr>
          <p:cNvPr id="3" name="Content Placeholder 2"/>
          <p:cNvSpPr>
            <a:spLocks noGrp="1"/>
          </p:cNvSpPr>
          <p:nvPr>
            <p:ph idx="1"/>
          </p:nvPr>
        </p:nvSpPr>
        <p:spPr/>
        <p:txBody>
          <a:bodyPr/>
          <a:lstStyle/>
          <a:p>
            <a:r>
              <a:rPr lang="en-US" sz="3200" dirty="0"/>
              <a:t>(ii) Given a conceptual structure C, or meaning M, what lexemes can it be expressed by?</a:t>
            </a:r>
          </a:p>
          <a:p>
            <a:pPr lvl="1"/>
            <a:r>
              <a:rPr lang="en-US" sz="2800" dirty="0"/>
              <a:t>This is known as onomasiology.</a:t>
            </a:r>
          </a:p>
          <a:p>
            <a:pPr lvl="1"/>
            <a:r>
              <a:rPr lang="en-US" sz="2800" dirty="0"/>
              <a:t>Focus is on development or restructuring of coded representations</a:t>
            </a:r>
          </a:p>
          <a:p>
            <a:pPr lvl="1"/>
            <a:r>
              <a:rPr lang="en-US" sz="2800" dirty="0" err="1"/>
              <a:t>Eg</a:t>
            </a:r>
            <a:r>
              <a:rPr lang="en-US" sz="2800" dirty="0"/>
              <a:t>. COLOR, INTELLECT, or CONDITIONAL.</a:t>
            </a:r>
          </a:p>
          <a:p>
            <a:pPr lvl="1"/>
            <a:r>
              <a:rPr lang="en-US" sz="2800" dirty="0"/>
              <a:t>See examples from OE to PDE</a:t>
            </a:r>
          </a:p>
          <a:p>
            <a:pPr lvl="1"/>
            <a:r>
              <a:rPr lang="en-US" sz="2800" dirty="0"/>
              <a:t>(14)</a:t>
            </a:r>
          </a:p>
          <a:p>
            <a:endParaRPr lang="en-US" dirty="0"/>
          </a:p>
        </p:txBody>
      </p:sp>
    </p:spTree>
    <p:extLst>
      <p:ext uri="{BB962C8B-B14F-4D97-AF65-F5344CB8AC3E}">
        <p14:creationId xmlns:p14="http://schemas.microsoft.com/office/powerpoint/2010/main" val="91911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on semantic change</a:t>
            </a:r>
            <a:endParaRPr lang="en-US" dirty="0"/>
          </a:p>
        </p:txBody>
      </p:sp>
      <p:sp>
        <p:nvSpPr>
          <p:cNvPr id="3" name="Content Placeholder 2"/>
          <p:cNvSpPr>
            <a:spLocks noGrp="1"/>
          </p:cNvSpPr>
          <p:nvPr>
            <p:ph idx="1"/>
          </p:nvPr>
        </p:nvSpPr>
        <p:spPr/>
        <p:txBody>
          <a:bodyPr>
            <a:normAutofit/>
          </a:bodyPr>
          <a:lstStyle/>
          <a:p>
            <a:r>
              <a:rPr lang="en-US" sz="2800" dirty="0"/>
              <a:t>(iii) Given C, what paths of semantic change can be found to or from other Cs</a:t>
            </a:r>
            <a:r>
              <a:rPr lang="en-US" sz="2800" dirty="0" smtClean="0"/>
              <a:t>?</a:t>
            </a:r>
          </a:p>
          <a:p>
            <a:pPr lvl="1"/>
            <a:r>
              <a:rPr lang="en-US" sz="2400" dirty="0" smtClean="0"/>
              <a:t>Answers to (</a:t>
            </a:r>
            <a:r>
              <a:rPr lang="en-US" sz="2400" dirty="0" err="1" smtClean="0"/>
              <a:t>i</a:t>
            </a:r>
            <a:r>
              <a:rPr lang="en-US" sz="2400" dirty="0" smtClean="0"/>
              <a:t>) and (ii) inform research on (iii)</a:t>
            </a:r>
          </a:p>
          <a:p>
            <a:pPr lvl="1"/>
            <a:r>
              <a:rPr lang="en-US" sz="2400" dirty="0" smtClean="0"/>
              <a:t>it is about overall commonalities or regularities to change across abstract conceptual structure.</a:t>
            </a:r>
          </a:p>
          <a:p>
            <a:pPr lvl="1"/>
            <a:r>
              <a:rPr lang="en-US" sz="2400" dirty="0" smtClean="0"/>
              <a:t>Unidirectional relationships</a:t>
            </a:r>
          </a:p>
          <a:p>
            <a:pPr lvl="1"/>
            <a:r>
              <a:rPr lang="en-US" sz="2400" dirty="0" smtClean="0"/>
              <a:t>TEMPORAL&gt;CONDITIONAL (but not vice versa)</a:t>
            </a:r>
          </a:p>
          <a:p>
            <a:pPr lvl="1"/>
            <a:r>
              <a:rPr lang="en-US" sz="2400" dirty="0" smtClean="0"/>
              <a:t>TEMPORAL&gt;CONCESSIVE (“   “ )</a:t>
            </a:r>
          </a:p>
          <a:p>
            <a:pPr lvl="1"/>
            <a:r>
              <a:rPr lang="en-US" sz="2400" dirty="0" smtClean="0"/>
              <a:t>DEONTIC&gt;EPISTEMIC (“   “ )</a:t>
            </a:r>
            <a:endParaRPr lang="en-US" sz="2400" dirty="0"/>
          </a:p>
          <a:p>
            <a:pPr lvl="1"/>
            <a:r>
              <a:rPr lang="en-US" sz="2400" dirty="0" smtClean="0"/>
              <a:t>(15)</a:t>
            </a:r>
            <a:endParaRPr lang="en-US" sz="2400" dirty="0"/>
          </a:p>
        </p:txBody>
      </p:sp>
    </p:spTree>
    <p:extLst>
      <p:ext uri="{BB962C8B-B14F-4D97-AF65-F5344CB8AC3E}">
        <p14:creationId xmlns:p14="http://schemas.microsoft.com/office/powerpoint/2010/main" val="1894377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567766"/>
          </a:xfrm>
        </p:spPr>
        <p:txBody>
          <a:bodyPr>
            <a:normAutofit fontScale="92500" lnSpcReduction="10000"/>
          </a:bodyPr>
          <a:lstStyle/>
          <a:p>
            <a:r>
              <a:rPr lang="en-US" sz="2800" dirty="0" smtClean="0"/>
              <a:t>Language does not exist without language-users…  this is obvious but important to think about</a:t>
            </a:r>
          </a:p>
          <a:p>
            <a:r>
              <a:rPr lang="en-US" sz="2800" dirty="0" smtClean="0"/>
              <a:t>Each person’s abstract system of language differs due to unique people and unique history of acquisition.</a:t>
            </a:r>
          </a:p>
          <a:p>
            <a:r>
              <a:rPr lang="en-US" sz="2800" dirty="0" smtClean="0"/>
              <a:t>Even within an individual (idiolect) systems are always being expanded and changed</a:t>
            </a:r>
            <a:r>
              <a:rPr lang="en-US" sz="2800" dirty="0"/>
              <a:t> </a:t>
            </a:r>
            <a:r>
              <a:rPr lang="en-US" sz="2800" dirty="0" smtClean="0"/>
              <a:t>(in flux).</a:t>
            </a:r>
          </a:p>
          <a:p>
            <a:r>
              <a:rPr lang="en-US" sz="2800" dirty="0" smtClean="0"/>
              <a:t>This is called COEXISTENT VARIATION.</a:t>
            </a:r>
          </a:p>
          <a:p>
            <a:r>
              <a:rPr lang="en-US" sz="2800" dirty="0" smtClean="0"/>
              <a:t>Old structures continue with new ones and need not disappear.</a:t>
            </a:r>
          </a:p>
          <a:p>
            <a:r>
              <a:rPr lang="en-US" sz="2800" dirty="0" smtClean="0"/>
              <a:t>So, strictly speaking constructions do not “become” or “change” but this is the terminology we use.</a:t>
            </a:r>
          </a:p>
          <a:p>
            <a:endParaRPr lang="en-US" dirty="0" smtClean="0"/>
          </a:p>
        </p:txBody>
      </p:sp>
    </p:spTree>
    <p:extLst>
      <p:ext uri="{BB962C8B-B14F-4D97-AF65-F5344CB8AC3E}">
        <p14:creationId xmlns:p14="http://schemas.microsoft.com/office/powerpoint/2010/main" val="2438812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semantic change:</a:t>
            </a:r>
            <a:br>
              <a:rPr lang="en-US" dirty="0" smtClean="0"/>
            </a:br>
            <a:r>
              <a:rPr lang="en-US" dirty="0" err="1" smtClean="0"/>
              <a:t>metaphorization</a:t>
            </a:r>
            <a:r>
              <a:rPr lang="en-US" dirty="0" smtClean="0"/>
              <a:t> and </a:t>
            </a:r>
            <a:r>
              <a:rPr lang="en-US" dirty="0" err="1" smtClean="0"/>
              <a:t>metonymization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200" dirty="0" smtClean="0"/>
              <a:t>Three major mechanism of  </a:t>
            </a:r>
            <a:r>
              <a:rPr lang="en-US" sz="3200" dirty="0" err="1" smtClean="0"/>
              <a:t>morphosyntactic</a:t>
            </a:r>
            <a:r>
              <a:rPr lang="en-US" sz="3200" dirty="0" smtClean="0"/>
              <a:t> and phonological change:</a:t>
            </a:r>
          </a:p>
          <a:p>
            <a:r>
              <a:rPr lang="en-US" sz="3200" dirty="0" smtClean="0"/>
              <a:t>1. Reanalysis</a:t>
            </a:r>
          </a:p>
          <a:p>
            <a:pPr lvl="1"/>
            <a:r>
              <a:rPr lang="en-US" sz="2800" dirty="0" smtClean="0"/>
              <a:t>Cf. </a:t>
            </a:r>
            <a:r>
              <a:rPr lang="en-US" sz="2800" dirty="0" err="1" smtClean="0"/>
              <a:t>grammaticalization</a:t>
            </a:r>
            <a:r>
              <a:rPr lang="en-US" sz="2800" dirty="0" smtClean="0"/>
              <a:t>.</a:t>
            </a:r>
          </a:p>
          <a:p>
            <a:r>
              <a:rPr lang="en-US" sz="3200" dirty="0" smtClean="0"/>
              <a:t>2. Analogy</a:t>
            </a:r>
          </a:p>
          <a:p>
            <a:pPr lvl="1"/>
            <a:r>
              <a:rPr lang="en-US" sz="2800" dirty="0" smtClean="0"/>
              <a:t>Cf. extension </a:t>
            </a:r>
          </a:p>
          <a:p>
            <a:r>
              <a:rPr lang="en-US" sz="3200" dirty="0" smtClean="0"/>
              <a:t>3. Borrowing </a:t>
            </a:r>
            <a:endParaRPr lang="en-US" sz="3200" dirty="0"/>
          </a:p>
        </p:txBody>
      </p:sp>
    </p:spTree>
    <p:extLst>
      <p:ext uri="{BB962C8B-B14F-4D97-AF65-F5344CB8AC3E}">
        <p14:creationId xmlns:p14="http://schemas.microsoft.com/office/powerpoint/2010/main" val="3352094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673100"/>
            <a:ext cx="10685780" cy="5195994"/>
          </a:xfrm>
        </p:spPr>
        <p:txBody>
          <a:bodyPr>
            <a:noAutofit/>
          </a:bodyPr>
          <a:lstStyle/>
          <a:p>
            <a:r>
              <a:rPr lang="en-US" sz="2800" dirty="0" smtClean="0"/>
              <a:t>Two major mechanism in semantic change:</a:t>
            </a:r>
          </a:p>
          <a:p>
            <a:r>
              <a:rPr lang="en-US" sz="2800" dirty="0" smtClean="0"/>
              <a:t>1. Metaphor.</a:t>
            </a:r>
          </a:p>
          <a:p>
            <a:r>
              <a:rPr lang="en-US" sz="2800" dirty="0" smtClean="0"/>
              <a:t>2. Metonymy. (also bottom of p70 in Saeed, and 197).</a:t>
            </a:r>
          </a:p>
          <a:p>
            <a:endParaRPr lang="en-US" sz="2800" dirty="0"/>
          </a:p>
          <a:p>
            <a:r>
              <a:rPr lang="en-US" sz="2800" dirty="0" err="1" smtClean="0"/>
              <a:t>Nerlich</a:t>
            </a:r>
            <a:r>
              <a:rPr lang="en-US" sz="2800" dirty="0" smtClean="0"/>
              <a:t> and Clarke (1992): </a:t>
            </a:r>
          </a:p>
          <a:p>
            <a:r>
              <a:rPr lang="en-US" sz="2800" dirty="0" smtClean="0"/>
              <a:t>“the trick of being innovative and at the same time understandable is to use words in a novel way the meaning of which is self-evident” (</a:t>
            </a:r>
            <a:r>
              <a:rPr lang="en-US" sz="2800" dirty="0" err="1" smtClean="0"/>
              <a:t>semasiological</a:t>
            </a:r>
            <a:r>
              <a:rPr lang="en-US" sz="2800" dirty="0" smtClean="0"/>
              <a:t>)</a:t>
            </a:r>
          </a:p>
          <a:p>
            <a:r>
              <a:rPr lang="en-US" sz="2800" dirty="0" smtClean="0"/>
              <a:t>And “there are only two main ways of going about that: using words for the near neighbors of the things you mean (metonymy) or using words for the look-alikes (</a:t>
            </a:r>
            <a:r>
              <a:rPr lang="en-US" sz="2800" dirty="0" err="1" smtClean="0"/>
              <a:t>resemblars</a:t>
            </a:r>
            <a:r>
              <a:rPr lang="en-US" sz="2800" dirty="0" smtClean="0"/>
              <a:t>) of what you mean (metaphor).”</a:t>
            </a:r>
            <a:endParaRPr lang="en-US" sz="2800" dirty="0"/>
          </a:p>
        </p:txBody>
      </p:sp>
    </p:spTree>
    <p:extLst>
      <p:ext uri="{BB962C8B-B14F-4D97-AF65-F5344CB8AC3E}">
        <p14:creationId xmlns:p14="http://schemas.microsoft.com/office/powerpoint/2010/main" val="2731565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Synchronic change vs diachronic change</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90274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r>
              <a:rPr lang="en-US" dirty="0" err="1" smtClean="0"/>
              <a:t>ization</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Temporal “while” (“during that time”)</a:t>
            </a:r>
            <a:r>
              <a:rPr lang="en-US" sz="2800" dirty="0" smtClean="0">
                <a:sym typeface="Wingdings" panose="05000000000000000000" pitchFamily="2" charset="2"/>
              </a:rPr>
              <a:t> concessive “while” (“although”).</a:t>
            </a:r>
          </a:p>
          <a:p>
            <a:r>
              <a:rPr lang="en-US" sz="2800" dirty="0">
                <a:sym typeface="Wingdings" panose="05000000000000000000" pitchFamily="2" charset="2"/>
              </a:rPr>
              <a:t> </a:t>
            </a:r>
            <a:endParaRPr lang="en-US" sz="2800" dirty="0" smtClean="0">
              <a:sym typeface="Wingdings" panose="05000000000000000000" pitchFamily="2" charset="2"/>
            </a:endParaRPr>
          </a:p>
          <a:p>
            <a:r>
              <a:rPr lang="en-US" sz="2800" dirty="0" smtClean="0">
                <a:sym typeface="Wingdings" panose="05000000000000000000" pitchFamily="2" charset="2"/>
              </a:rPr>
              <a:t>“grasp” (seize)  understand</a:t>
            </a:r>
          </a:p>
          <a:p>
            <a:endParaRPr lang="en-US" sz="2800" dirty="0">
              <a:sym typeface="Wingdings" panose="05000000000000000000" pitchFamily="2" charset="2"/>
            </a:endParaRPr>
          </a:p>
          <a:p>
            <a:r>
              <a:rPr lang="en-US" sz="2800" dirty="0" smtClean="0">
                <a:sym typeface="Wingdings" panose="05000000000000000000" pitchFamily="2" charset="2"/>
              </a:rPr>
              <a:t>Shows a leap across domains</a:t>
            </a:r>
          </a:p>
          <a:p>
            <a:r>
              <a:rPr lang="en-US" dirty="0">
                <a:sym typeface="Wingdings" panose="05000000000000000000" pitchFamily="2" charset="2"/>
              </a:rPr>
              <a:t/>
            </a:r>
            <a:br>
              <a:rPr lang="en-US" dirty="0">
                <a:sym typeface="Wingdings" panose="05000000000000000000" pitchFamily="2" charset="2"/>
              </a:rPr>
            </a:br>
            <a:endParaRPr lang="en-US" dirty="0"/>
          </a:p>
        </p:txBody>
      </p:sp>
    </p:spTree>
    <p:extLst>
      <p:ext uri="{BB962C8B-B14F-4D97-AF65-F5344CB8AC3E}">
        <p14:creationId xmlns:p14="http://schemas.microsoft.com/office/powerpoint/2010/main" val="1490647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Metonym(</a:t>
            </a:r>
            <a:r>
              <a:rPr lang="en-US" dirty="0" err="1" smtClean="0"/>
              <a:t>ization</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Contiguity and association</a:t>
            </a:r>
          </a:p>
          <a:p>
            <a:endParaRPr lang="en-US" sz="2800" dirty="0"/>
          </a:p>
          <a:p>
            <a:r>
              <a:rPr lang="en-US" sz="2800" dirty="0" smtClean="0"/>
              <a:t>Part-whole, or cause-effect.</a:t>
            </a:r>
          </a:p>
          <a:p>
            <a:endParaRPr lang="en-US" sz="2800" dirty="0"/>
          </a:p>
          <a:p>
            <a:r>
              <a:rPr lang="en-US" sz="2800" dirty="0" smtClean="0"/>
              <a:t>“cheek” (jaw bone) </a:t>
            </a:r>
            <a:r>
              <a:rPr lang="en-US" sz="2800" dirty="0" smtClean="0">
                <a:sym typeface="Wingdings" panose="05000000000000000000" pitchFamily="2" charset="2"/>
              </a:rPr>
              <a:t> fleshy part above jaw-bone</a:t>
            </a:r>
          </a:p>
          <a:p>
            <a:r>
              <a:rPr lang="en-US" sz="2800" dirty="0" smtClean="0">
                <a:sym typeface="Wingdings" panose="05000000000000000000" pitchFamily="2" charset="2"/>
              </a:rPr>
              <a:t>“keel” for “ship”  (part for whole synecdoche)</a:t>
            </a:r>
          </a:p>
          <a:p>
            <a:r>
              <a:rPr lang="en-US" sz="2800" dirty="0" smtClean="0">
                <a:sym typeface="Wingdings" panose="05000000000000000000" pitchFamily="2" charset="2"/>
              </a:rPr>
              <a:t>“a </a:t>
            </a:r>
            <a:r>
              <a:rPr lang="en-US" sz="2800" dirty="0" err="1" smtClean="0">
                <a:sym typeface="Wingdings" panose="05000000000000000000" pitchFamily="2" charset="2"/>
              </a:rPr>
              <a:t>Hockney</a:t>
            </a:r>
            <a:r>
              <a:rPr lang="en-US" sz="2800" dirty="0" smtClean="0">
                <a:sym typeface="Wingdings" panose="05000000000000000000" pitchFamily="2" charset="2"/>
              </a:rPr>
              <a:t>” for a painting by “</a:t>
            </a:r>
            <a:r>
              <a:rPr lang="en-US" sz="2800" dirty="0" err="1" smtClean="0">
                <a:sym typeface="Wingdings" panose="05000000000000000000" pitchFamily="2" charset="2"/>
              </a:rPr>
              <a:t>Hockney</a:t>
            </a:r>
            <a:r>
              <a:rPr lang="en-US" sz="2800" dirty="0" smtClean="0">
                <a:sym typeface="Wingdings" panose="05000000000000000000" pitchFamily="2" charset="2"/>
              </a:rPr>
              <a:t>” (ellipsis)</a:t>
            </a:r>
          </a:p>
          <a:p>
            <a:endParaRPr lang="en-US" dirty="0" smtClean="0"/>
          </a:p>
        </p:txBody>
      </p:sp>
    </p:spTree>
    <p:extLst>
      <p:ext uri="{BB962C8B-B14F-4D97-AF65-F5344CB8AC3E}">
        <p14:creationId xmlns:p14="http://schemas.microsoft.com/office/powerpoint/2010/main" val="382711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sz="2800" dirty="0" smtClean="0"/>
              <a:t>Semantic </a:t>
            </a:r>
            <a:r>
              <a:rPr lang="en-US" sz="2800" dirty="0" smtClean="0"/>
              <a:t>components, CA and lexical relations, binary features (similar to distinctive features in phonology),</a:t>
            </a:r>
          </a:p>
          <a:p>
            <a:r>
              <a:rPr lang="en-US" sz="2800" dirty="0" smtClean="0"/>
              <a:t>Redundancy rules</a:t>
            </a:r>
            <a:endParaRPr lang="en-US" sz="2800" dirty="0" smtClean="0"/>
          </a:p>
          <a:p>
            <a:r>
              <a:rPr lang="en-US" sz="2800" dirty="0" smtClean="0"/>
              <a:t>Katz’s semantic theory– {grammar}, (semantic markers), [semantic distinguishers], &lt;selection restrictions&gt;</a:t>
            </a:r>
          </a:p>
          <a:p>
            <a:r>
              <a:rPr lang="en-US" sz="2800" dirty="0" smtClean="0"/>
              <a:t>Cut, break, touch, hit,-- conative </a:t>
            </a:r>
            <a:r>
              <a:rPr lang="en-US" sz="2800" dirty="0" err="1" smtClean="0"/>
              <a:t>cnstr</a:t>
            </a:r>
            <a:r>
              <a:rPr lang="en-US" sz="2800" dirty="0" smtClean="0"/>
              <a:t> (</a:t>
            </a:r>
            <a:r>
              <a:rPr lang="en-US" sz="2800" dirty="0" err="1" smtClean="0"/>
              <a:t>Cx</a:t>
            </a:r>
            <a:r>
              <a:rPr lang="en-US" sz="2800" dirty="0" smtClean="0"/>
              <a:t>), middle </a:t>
            </a:r>
            <a:r>
              <a:rPr lang="en-US" sz="2800" dirty="0" err="1" smtClean="0"/>
              <a:t>Cx</a:t>
            </a:r>
            <a:r>
              <a:rPr lang="en-US" sz="2800" dirty="0" smtClean="0"/>
              <a:t>, and body part ascension </a:t>
            </a:r>
            <a:r>
              <a:rPr lang="en-US" sz="2800" dirty="0" err="1" smtClean="0"/>
              <a:t>Cx</a:t>
            </a:r>
            <a:endParaRPr lang="en-US" sz="2800" dirty="0" smtClean="0"/>
          </a:p>
          <a:p>
            <a:r>
              <a:rPr lang="en-US" sz="2800" dirty="0" smtClean="0"/>
              <a:t>CHANGE, MOTION, CONTACT, CAUSE</a:t>
            </a:r>
            <a:endParaRPr lang="en-US" sz="2800" dirty="0" smtClean="0"/>
          </a:p>
        </p:txBody>
      </p:sp>
    </p:spTree>
    <p:extLst>
      <p:ext uri="{BB962C8B-B14F-4D97-AF65-F5344CB8AC3E}">
        <p14:creationId xmlns:p14="http://schemas.microsoft.com/office/powerpoint/2010/main" val="2387657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to whole relation</a:t>
            </a:r>
            <a:endParaRPr lang="en-US" dirty="0"/>
          </a:p>
        </p:txBody>
      </p:sp>
      <p:sp>
        <p:nvSpPr>
          <p:cNvPr id="3" name="Content Placeholder 2"/>
          <p:cNvSpPr>
            <a:spLocks noGrp="1"/>
          </p:cNvSpPr>
          <p:nvPr>
            <p:ph idx="1"/>
          </p:nvPr>
        </p:nvSpPr>
        <p:spPr/>
        <p:txBody>
          <a:bodyPr>
            <a:normAutofit/>
          </a:bodyPr>
          <a:lstStyle/>
          <a:p>
            <a:r>
              <a:rPr lang="en-US" sz="2400" dirty="0" smtClean="0"/>
              <a:t>What is it called again?</a:t>
            </a:r>
          </a:p>
          <a:p>
            <a:endParaRPr lang="en-US" sz="2400" dirty="0"/>
          </a:p>
          <a:p>
            <a:r>
              <a:rPr lang="en-US" sz="2400" dirty="0" smtClean="0"/>
              <a:t>In semantic change it has often been noted that a term for a part will often become a term for a whole, but not vice versa.</a:t>
            </a:r>
          </a:p>
          <a:p>
            <a:r>
              <a:rPr lang="en-US" sz="2400" dirty="0" smtClean="0"/>
              <a:t>FINGERNAIL &gt; FINGER &gt; HAND </a:t>
            </a:r>
          </a:p>
          <a:p>
            <a:r>
              <a:rPr lang="en-US" sz="2400" dirty="0" smtClean="0"/>
              <a:t>(in Australian Aboriginal languages.</a:t>
            </a:r>
          </a:p>
          <a:p>
            <a:r>
              <a:rPr lang="en-US" sz="2400" dirty="0" smtClean="0"/>
              <a:t>Related to the “</a:t>
            </a:r>
            <a:r>
              <a:rPr lang="en-US" sz="2400" dirty="0" err="1" smtClean="0"/>
              <a:t>unidirectionality</a:t>
            </a:r>
            <a:r>
              <a:rPr lang="en-US" sz="2400" dirty="0" smtClean="0"/>
              <a:t> of entailments in part-whole relationships.”</a:t>
            </a:r>
          </a:p>
          <a:p>
            <a:r>
              <a:rPr lang="en-US" sz="2400" dirty="0" smtClean="0"/>
              <a:t>Why do you think this is so?  Is there a generalization we can find?</a:t>
            </a:r>
            <a:endParaRPr lang="en-US" sz="2400" dirty="0"/>
          </a:p>
        </p:txBody>
      </p:sp>
    </p:spTree>
    <p:extLst>
      <p:ext uri="{BB962C8B-B14F-4D97-AF65-F5344CB8AC3E}">
        <p14:creationId xmlns:p14="http://schemas.microsoft.com/office/powerpoint/2010/main" val="2056811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330200"/>
            <a:ext cx="10934700" cy="6083300"/>
          </a:xfrm>
        </p:spPr>
        <p:txBody>
          <a:bodyPr>
            <a:normAutofit/>
          </a:bodyPr>
          <a:lstStyle/>
          <a:p>
            <a:r>
              <a:rPr lang="en-US" sz="2800" dirty="0" smtClean="0"/>
              <a:t>“Neither conceptual </a:t>
            </a:r>
            <a:r>
              <a:rPr lang="en-US" sz="2800" dirty="0" err="1" smtClean="0"/>
              <a:t>metaphorization</a:t>
            </a:r>
            <a:r>
              <a:rPr lang="en-US" sz="2800" dirty="0" smtClean="0"/>
              <a:t> nor conceptual </a:t>
            </a:r>
            <a:r>
              <a:rPr lang="en-US" sz="2800" dirty="0" err="1" smtClean="0"/>
              <a:t>metonymization</a:t>
            </a:r>
            <a:r>
              <a:rPr lang="en-US" sz="2800" dirty="0" smtClean="0"/>
              <a:t> in principle excludes the other.”</a:t>
            </a:r>
          </a:p>
          <a:p>
            <a:endParaRPr lang="en-US" sz="2800" dirty="0" smtClean="0"/>
          </a:p>
          <a:p>
            <a:r>
              <a:rPr lang="en-US" sz="2800" dirty="0" smtClean="0"/>
              <a:t>Note 1. </a:t>
            </a:r>
            <a:r>
              <a:rPr lang="en-US" sz="2800" dirty="0" err="1" smtClean="0"/>
              <a:t>subjectification</a:t>
            </a:r>
            <a:r>
              <a:rPr lang="en-US" sz="2800" dirty="0" smtClean="0"/>
              <a:t> and 2. objectification in semantic change.</a:t>
            </a:r>
          </a:p>
          <a:p>
            <a:r>
              <a:rPr lang="en-US" sz="2800" dirty="0" smtClean="0"/>
              <a:t>1. Latin example, etc.</a:t>
            </a:r>
          </a:p>
          <a:p>
            <a:r>
              <a:rPr lang="en-US" sz="2800" dirty="0" smtClean="0"/>
              <a:t>2. lawyers constraining interpretations of words,</a:t>
            </a:r>
          </a:p>
          <a:p>
            <a:r>
              <a:rPr lang="en-US" sz="2800" dirty="0" smtClean="0"/>
              <a:t>Also  technical jargon (to make the words as “immune as possible to personal interpretation”)</a:t>
            </a:r>
          </a:p>
          <a:p>
            <a:r>
              <a:rPr lang="en-US" sz="2800" dirty="0" smtClean="0"/>
              <a:t>Also the example of these words we use in linguistics being adapted to a specific purpose or phenomena.  </a:t>
            </a:r>
          </a:p>
          <a:p>
            <a:r>
              <a:rPr lang="en-US" sz="2800" dirty="0" smtClean="0"/>
              <a:t>Scientists use Latin or Greek and make up new words</a:t>
            </a:r>
          </a:p>
          <a:p>
            <a:endParaRPr lang="en-US" dirty="0"/>
          </a:p>
        </p:txBody>
      </p:sp>
    </p:spTree>
    <p:extLst>
      <p:ext uri="{BB962C8B-B14F-4D97-AF65-F5344CB8AC3E}">
        <p14:creationId xmlns:p14="http://schemas.microsoft.com/office/powerpoint/2010/main" val="3056003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Words then spread from technical jargon and scientific precision to the common arena of everyday use and are “de-objectified”</a:t>
            </a:r>
          </a:p>
          <a:p>
            <a:r>
              <a:rPr lang="en-US" sz="3200" dirty="0" smtClean="0"/>
              <a:t>“paradigm shift in shopping”</a:t>
            </a:r>
          </a:p>
          <a:p>
            <a:r>
              <a:rPr lang="en-US" sz="3200" dirty="0" smtClean="0"/>
              <a:t>People imagine the dictionary can fix the problems of change and “objectivize” it but they only represent the language of the time.  (Synchronically).</a:t>
            </a:r>
            <a:endParaRPr lang="en-US" sz="3200" dirty="0"/>
          </a:p>
        </p:txBody>
      </p:sp>
    </p:spTree>
    <p:extLst>
      <p:ext uri="{BB962C8B-B14F-4D97-AF65-F5344CB8AC3E}">
        <p14:creationId xmlns:p14="http://schemas.microsoft.com/office/powerpoint/2010/main" val="3685804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“so long as” or “as long as”</a:t>
            </a:r>
            <a:endParaRPr lang="en-US" dirty="0"/>
          </a:p>
        </p:txBody>
      </p:sp>
      <p:sp>
        <p:nvSpPr>
          <p:cNvPr id="3" name="Content Placeholder 2"/>
          <p:cNvSpPr>
            <a:spLocks noGrp="1"/>
          </p:cNvSpPr>
          <p:nvPr>
            <p:ph idx="1"/>
          </p:nvPr>
        </p:nvSpPr>
        <p:spPr/>
        <p:txBody>
          <a:bodyPr/>
          <a:lstStyle/>
          <a:p>
            <a:r>
              <a:rPr lang="en-US" dirty="0" smtClean="0"/>
              <a:t>p36ff</a:t>
            </a:r>
            <a:endParaRPr lang="en-US" dirty="0"/>
          </a:p>
        </p:txBody>
      </p:sp>
    </p:spTree>
    <p:extLst>
      <p:ext uri="{BB962C8B-B14F-4D97-AF65-F5344CB8AC3E}">
        <p14:creationId xmlns:p14="http://schemas.microsoft.com/office/powerpoint/2010/main" val="936901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kinds of language change</a:t>
            </a:r>
            <a:endParaRPr lang="en-US" dirty="0"/>
          </a:p>
        </p:txBody>
      </p:sp>
      <p:sp>
        <p:nvSpPr>
          <p:cNvPr id="3" name="Content Placeholder 2"/>
          <p:cNvSpPr>
            <a:spLocks noGrp="1"/>
          </p:cNvSpPr>
          <p:nvPr>
            <p:ph idx="1"/>
          </p:nvPr>
        </p:nvSpPr>
        <p:spPr/>
        <p:txBody>
          <a:bodyPr/>
          <a:lstStyle/>
          <a:p>
            <a:r>
              <a:rPr lang="en-US" dirty="0" smtClean="0"/>
              <a:t>What is this?</a:t>
            </a:r>
          </a:p>
          <a:p>
            <a:r>
              <a:rPr lang="en-US" dirty="0" smtClean="0"/>
              <a:t>I’m going to shop tomorrow.  </a:t>
            </a:r>
          </a:p>
          <a:p>
            <a:r>
              <a:rPr lang="en-US" dirty="0" smtClean="0"/>
              <a:t>I’m going to the shops.</a:t>
            </a:r>
          </a:p>
          <a:p>
            <a:r>
              <a:rPr lang="en-US" dirty="0" smtClean="0"/>
              <a:t>I’m going to go shopping.</a:t>
            </a:r>
          </a:p>
          <a:p>
            <a:r>
              <a:rPr lang="en-US" dirty="0" smtClean="0"/>
              <a:t>Yes, it’s reanalysis.  </a:t>
            </a:r>
          </a:p>
          <a:p>
            <a:r>
              <a:rPr lang="en-US" dirty="0" smtClean="0"/>
              <a:t>Reanalysis “changes </a:t>
            </a:r>
            <a:r>
              <a:rPr lang="en-US" dirty="0"/>
              <a:t>the underlying structure of a syntactic construction, but does not modify surface </a:t>
            </a:r>
            <a:r>
              <a:rPr lang="en-US" dirty="0" smtClean="0"/>
              <a:t>manifestation</a:t>
            </a:r>
            <a:r>
              <a:rPr lang="en-US" dirty="0"/>
              <a:t>” (Campbell, 2004:284). </a:t>
            </a:r>
            <a:endParaRPr lang="en-US" dirty="0"/>
          </a:p>
        </p:txBody>
      </p:sp>
    </p:spTree>
    <p:extLst>
      <p:ext uri="{BB962C8B-B14F-4D97-AF65-F5344CB8AC3E}">
        <p14:creationId xmlns:p14="http://schemas.microsoft.com/office/powerpoint/2010/main" val="4096428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Semantic borrowing</a:t>
            </a:r>
          </a:p>
          <a:p>
            <a:r>
              <a:rPr lang="en-US" dirty="0" err="1" smtClean="0"/>
              <a:t>Dongwang</a:t>
            </a:r>
            <a:r>
              <a:rPr lang="en-US" dirty="0" smtClean="0"/>
              <a:t> Tibetan– added </a:t>
            </a:r>
            <a:r>
              <a:rPr lang="en-US" dirty="0" err="1" smtClean="0"/>
              <a:t>animacy</a:t>
            </a:r>
            <a:r>
              <a:rPr lang="en-US" dirty="0" smtClean="0"/>
              <a:t> as a grammatical marking because of proximity to </a:t>
            </a:r>
            <a:r>
              <a:rPr lang="en-US" dirty="0" err="1" smtClean="0"/>
              <a:t>Naxi</a:t>
            </a:r>
            <a:r>
              <a:rPr lang="en-US" dirty="0" smtClean="0"/>
              <a:t> languages</a:t>
            </a:r>
          </a:p>
          <a:p>
            <a:r>
              <a:rPr lang="en-US" dirty="0" err="1" smtClean="0"/>
              <a:t>Grammaticalization</a:t>
            </a:r>
            <a:endParaRPr lang="en-US" dirty="0" smtClean="0"/>
          </a:p>
          <a:p>
            <a:r>
              <a:rPr lang="en-US" dirty="0" smtClean="0"/>
              <a:t>Bleaching</a:t>
            </a:r>
          </a:p>
          <a:p>
            <a:r>
              <a:rPr lang="en-US" dirty="0" smtClean="0"/>
              <a:t>Dang “send” in Tibetan</a:t>
            </a:r>
          </a:p>
          <a:p>
            <a:r>
              <a:rPr lang="en-US" dirty="0" smtClean="0"/>
              <a:t>Cf. “take” in English</a:t>
            </a:r>
            <a:endParaRPr lang="en-US" dirty="0"/>
          </a:p>
        </p:txBody>
      </p:sp>
    </p:spTree>
    <p:extLst>
      <p:ext uri="{BB962C8B-B14F-4D97-AF65-F5344CB8AC3E}">
        <p14:creationId xmlns:p14="http://schemas.microsoft.com/office/powerpoint/2010/main" val="16349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think of other examples?</a:t>
            </a:r>
            <a:endParaRPr lang="en-US" dirty="0"/>
          </a:p>
        </p:txBody>
      </p:sp>
      <p:sp>
        <p:nvSpPr>
          <p:cNvPr id="3" name="Content Placeholder 2"/>
          <p:cNvSpPr>
            <a:spLocks noGrp="1"/>
          </p:cNvSpPr>
          <p:nvPr>
            <p:ph idx="1"/>
          </p:nvPr>
        </p:nvSpPr>
        <p:spPr/>
        <p:txBody>
          <a:bodyPr/>
          <a:lstStyle/>
          <a:p>
            <a:r>
              <a:rPr lang="en-US" dirty="0" smtClean="0"/>
              <a:t>Borrowing/copying</a:t>
            </a:r>
          </a:p>
          <a:p>
            <a:r>
              <a:rPr lang="en-US" dirty="0" smtClean="0"/>
              <a:t>Kamikaze vs core words like jump.</a:t>
            </a:r>
          </a:p>
          <a:p>
            <a:r>
              <a:rPr lang="en-US" dirty="0" smtClean="0"/>
              <a:t>Phonological neologisms</a:t>
            </a:r>
          </a:p>
          <a:p>
            <a:r>
              <a:rPr lang="en-US" dirty="0" smtClean="0"/>
              <a:t>Kodak, blurb, Jabberwocky,</a:t>
            </a:r>
          </a:p>
          <a:p>
            <a:r>
              <a:rPr lang="en-US" dirty="0"/>
              <a:t>Another form of lexical change is widening. It is also called generalization, extension or broadening. </a:t>
            </a:r>
            <a:endParaRPr lang="en-US" dirty="0"/>
          </a:p>
          <a:p>
            <a:r>
              <a:rPr lang="en-US" dirty="0" smtClean="0"/>
              <a:t>This </a:t>
            </a:r>
            <a:r>
              <a:rPr lang="en-US" dirty="0"/>
              <a:t>is when the meaning of a word “changes from more concrete to more abstract” </a:t>
            </a:r>
            <a:endParaRPr lang="en-US" dirty="0" smtClean="0"/>
          </a:p>
          <a:p>
            <a:r>
              <a:rPr lang="en-US" dirty="0" smtClean="0"/>
              <a:t>Dog vs hound, google, </a:t>
            </a:r>
          </a:p>
          <a:p>
            <a:endParaRPr lang="en-US" dirty="0"/>
          </a:p>
        </p:txBody>
      </p:sp>
    </p:spTree>
    <p:extLst>
      <p:ext uri="{BB962C8B-B14F-4D97-AF65-F5344CB8AC3E}">
        <p14:creationId xmlns:p14="http://schemas.microsoft.com/office/powerpoint/2010/main" val="436213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opposite is of course “narrowing”</a:t>
            </a:r>
          </a:p>
          <a:p>
            <a:r>
              <a:rPr lang="en-US" dirty="0" smtClean="0"/>
              <a:t>Also called specialization/restriction</a:t>
            </a:r>
          </a:p>
          <a:p>
            <a:r>
              <a:rPr lang="en-US" dirty="0" smtClean="0"/>
              <a:t>Bible</a:t>
            </a:r>
          </a:p>
          <a:p>
            <a:r>
              <a:rPr lang="en-US" dirty="0" smtClean="0"/>
              <a:t>Baptize</a:t>
            </a:r>
          </a:p>
          <a:p>
            <a:r>
              <a:rPr lang="en-US" dirty="0" smtClean="0"/>
              <a:t>Deacon</a:t>
            </a:r>
          </a:p>
          <a:p>
            <a:r>
              <a:rPr lang="en-US" dirty="0" smtClean="0"/>
              <a:t>Hound</a:t>
            </a:r>
          </a:p>
          <a:p>
            <a:r>
              <a:rPr lang="en-US" dirty="0" smtClean="0"/>
              <a:t>Office</a:t>
            </a:r>
          </a:p>
          <a:p>
            <a:pPr marL="0" indent="0">
              <a:buNone/>
            </a:pPr>
            <a:endParaRPr lang="en-US" dirty="0"/>
          </a:p>
        </p:txBody>
      </p:sp>
    </p:spTree>
    <p:extLst>
      <p:ext uri="{BB962C8B-B14F-4D97-AF65-F5344CB8AC3E}">
        <p14:creationId xmlns:p14="http://schemas.microsoft.com/office/powerpoint/2010/main" val="3124784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want to watch Let it Go.”</a:t>
            </a:r>
          </a:p>
          <a:p>
            <a:r>
              <a:rPr lang="en-US" dirty="0" smtClean="0"/>
              <a:t>The Kremlin</a:t>
            </a:r>
          </a:p>
          <a:p>
            <a:r>
              <a:rPr lang="en-US" dirty="0" err="1" smtClean="0"/>
              <a:t>Changsa</a:t>
            </a:r>
            <a:endParaRPr lang="en-US" dirty="0" smtClean="0"/>
          </a:p>
          <a:p>
            <a:r>
              <a:rPr lang="en-US" dirty="0" smtClean="0"/>
              <a:t>These are all kinds of</a:t>
            </a:r>
          </a:p>
          <a:p>
            <a:r>
              <a:rPr lang="en-US" dirty="0" smtClean="0"/>
              <a:t>Metonymy </a:t>
            </a:r>
            <a:endParaRPr lang="en-US" dirty="0"/>
          </a:p>
        </p:txBody>
      </p:sp>
    </p:spTree>
    <p:extLst>
      <p:ext uri="{BB962C8B-B14F-4D97-AF65-F5344CB8AC3E}">
        <p14:creationId xmlns:p14="http://schemas.microsoft.com/office/powerpoint/2010/main" val="923275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Displacement or ellipsis is a type of synecdoche where “one word absorbs part or all of the meaning of another word with which it is linked in a phrasal constituent” </a:t>
            </a:r>
            <a:endParaRPr lang="en-US" dirty="0" smtClean="0"/>
          </a:p>
          <a:p>
            <a:r>
              <a:rPr lang="en-US" dirty="0" smtClean="0"/>
              <a:t>Floss</a:t>
            </a:r>
          </a:p>
          <a:p>
            <a:r>
              <a:rPr lang="en-US" dirty="0" smtClean="0"/>
              <a:t>Contacts</a:t>
            </a:r>
          </a:p>
          <a:p>
            <a:r>
              <a:rPr lang="en-US" dirty="0" smtClean="0"/>
              <a:t>Hyperbole</a:t>
            </a:r>
          </a:p>
          <a:p>
            <a:r>
              <a:rPr lang="en-US" dirty="0" smtClean="0"/>
              <a:t>I’m freezing</a:t>
            </a:r>
          </a:p>
          <a:p>
            <a:r>
              <a:rPr lang="en-US" dirty="0" smtClean="0"/>
              <a:t>Litotes</a:t>
            </a:r>
          </a:p>
          <a:p>
            <a:r>
              <a:rPr lang="en-US" dirty="0" smtClean="0"/>
              <a:t>Struck down hundreds.</a:t>
            </a:r>
          </a:p>
          <a:p>
            <a:endParaRPr lang="en-US" dirty="0"/>
          </a:p>
        </p:txBody>
      </p:sp>
    </p:spTree>
    <p:extLst>
      <p:ext uri="{BB962C8B-B14F-4D97-AF65-F5344CB8AC3E}">
        <p14:creationId xmlns:p14="http://schemas.microsoft.com/office/powerpoint/2010/main" val="174086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06400" y="1845734"/>
            <a:ext cx="11506200" cy="4847166"/>
          </a:xfrm>
        </p:spPr>
        <p:txBody>
          <a:bodyPr>
            <a:normAutofit/>
          </a:bodyPr>
          <a:lstStyle/>
          <a:p>
            <a:r>
              <a:rPr lang="en-US" sz="2800" dirty="0" smtClean="0"/>
              <a:t>Ray </a:t>
            </a:r>
            <a:r>
              <a:rPr lang="en-US" sz="2800" dirty="0" err="1" smtClean="0"/>
              <a:t>Jackendoff</a:t>
            </a:r>
            <a:endParaRPr lang="en-US" sz="2800" dirty="0" smtClean="0"/>
          </a:p>
          <a:p>
            <a:r>
              <a:rPr lang="en-US" sz="2800" dirty="0" smtClean="0"/>
              <a:t>Conceptual Structure (conceptual, componential, cognitive etc. phew!)</a:t>
            </a:r>
          </a:p>
          <a:p>
            <a:r>
              <a:rPr lang="en-US" sz="2800" dirty="0" smtClean="0"/>
              <a:t>Find the generalization!</a:t>
            </a:r>
          </a:p>
          <a:p>
            <a:r>
              <a:rPr lang="en-US" sz="2800" dirty="0" smtClean="0"/>
              <a:t>Event, State, Material Thing (Object), Path, Place, Property, Amount</a:t>
            </a:r>
          </a:p>
          <a:p>
            <a:r>
              <a:rPr lang="en-US" sz="2800" dirty="0" smtClean="0"/>
              <a:t>Start with Event or State</a:t>
            </a:r>
          </a:p>
          <a:p>
            <a:r>
              <a:rPr lang="en-US" sz="2800" dirty="0" err="1" smtClean="0"/>
              <a:t>Pinker’s</a:t>
            </a:r>
            <a:r>
              <a:rPr lang="en-US" sz="2800" dirty="0" smtClean="0"/>
              <a:t> tree structures: 1. mother node shows type of constituent,</a:t>
            </a:r>
          </a:p>
          <a:p>
            <a:r>
              <a:rPr lang="en-US" sz="2800" dirty="0" smtClean="0"/>
              <a:t>2. leftmost daughter stands for function</a:t>
            </a:r>
          </a:p>
          <a:p>
            <a:r>
              <a:rPr lang="en-US" sz="2800" dirty="0" smtClean="0"/>
              <a:t>3. other daughters are its arguments</a:t>
            </a:r>
          </a:p>
          <a:p>
            <a:pPr marL="0" indent="0">
              <a:buNone/>
            </a:pPr>
            <a:endParaRPr lang="en-US" dirty="0"/>
          </a:p>
          <a:p>
            <a:endParaRPr lang="en-US" dirty="0"/>
          </a:p>
        </p:txBody>
      </p:sp>
    </p:spTree>
    <p:extLst>
      <p:ext uri="{BB962C8B-B14F-4D97-AF65-F5344CB8AC3E}">
        <p14:creationId xmlns:p14="http://schemas.microsoft.com/office/powerpoint/2010/main" val="3106573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Degeneration is also known as pejoration. </a:t>
            </a:r>
            <a:endParaRPr lang="en-US" dirty="0" smtClean="0"/>
          </a:p>
          <a:p>
            <a:r>
              <a:rPr lang="en-US" dirty="0" smtClean="0"/>
              <a:t>It </a:t>
            </a:r>
            <a:r>
              <a:rPr lang="en-US" dirty="0"/>
              <a:t>is a semantic change that happens when “the sense of a word takes on a less positive, more negative evaluation” (Campbell, 2004:260). </a:t>
            </a:r>
            <a:endParaRPr lang="en-US" dirty="0" smtClean="0"/>
          </a:p>
          <a:p>
            <a:r>
              <a:rPr lang="en-US" dirty="0" smtClean="0"/>
              <a:t>This </a:t>
            </a:r>
            <a:r>
              <a:rPr lang="en-US" dirty="0"/>
              <a:t>opposite to this is known as elevation or amelioration. It is happens when the sense of a word “shifts… in the direction towards a more positive value in the minds of the users” (Campbell, 2004:261). </a:t>
            </a:r>
            <a:endParaRPr lang="en-US" dirty="0" smtClean="0"/>
          </a:p>
          <a:p>
            <a:r>
              <a:rPr lang="en-US" dirty="0" smtClean="0"/>
              <a:t>An </a:t>
            </a:r>
            <a:r>
              <a:rPr lang="en-US" dirty="0"/>
              <a:t>example of pejoration that Campbell gives is the word “mistress” which originally meant a woman in charge but now means a woman a man is having an illicit affair with. </a:t>
            </a:r>
            <a:endParaRPr lang="en-US" dirty="0" smtClean="0"/>
          </a:p>
          <a:p>
            <a:r>
              <a:rPr lang="en-US" dirty="0" smtClean="0"/>
              <a:t>An </a:t>
            </a:r>
            <a:r>
              <a:rPr lang="en-US" dirty="0"/>
              <a:t>example he gives for amelioration is the English word Knight which originally came from “</a:t>
            </a:r>
            <a:r>
              <a:rPr lang="en-US" dirty="0" err="1"/>
              <a:t>cniht</a:t>
            </a:r>
            <a:r>
              <a:rPr lang="en-US" dirty="0"/>
              <a:t>”, meaning “boy.”</a:t>
            </a:r>
          </a:p>
          <a:p>
            <a:endParaRPr lang="en-US" dirty="0"/>
          </a:p>
        </p:txBody>
      </p:sp>
    </p:spTree>
    <p:extLst>
      <p:ext uri="{BB962C8B-B14F-4D97-AF65-F5344CB8AC3E}">
        <p14:creationId xmlns:p14="http://schemas.microsoft.com/office/powerpoint/2010/main" val="722139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203200"/>
            <a:ext cx="10845800" cy="6007100"/>
          </a:xfrm>
        </p:spPr>
        <p:txBody>
          <a:bodyPr>
            <a:normAutofit/>
          </a:bodyPr>
          <a:lstStyle/>
          <a:p>
            <a:r>
              <a:rPr lang="en-US" sz="2800" dirty="0" smtClean="0"/>
              <a:t>Taboo</a:t>
            </a:r>
          </a:p>
          <a:p>
            <a:r>
              <a:rPr lang="en-US" sz="2800" dirty="0" smtClean="0"/>
              <a:t>Euphemism</a:t>
            </a:r>
          </a:p>
          <a:p>
            <a:r>
              <a:rPr lang="en-US" sz="2800" dirty="0" smtClean="0"/>
              <a:t>It </a:t>
            </a:r>
            <a:r>
              <a:rPr lang="en-US" sz="2800" dirty="0"/>
              <a:t>motivates fast changes because when a new term is chosen it “in turn tends to become taboo, since it is likewise felt to be too closely linked with the tabooed point of reference…” causing “… a chain of ever-changing replacements, a constant turnover in vocabulary” (Hock &amp; Joseph, 1996:293). An example of this is the term “the men’s” which stands for “the men’s room” which stands for “the men’s bathroom” which stands for “the toilet” which is deemed culturally taboo to refer to directly</a:t>
            </a:r>
            <a:r>
              <a:rPr lang="en-US" sz="2800" dirty="0" smtClean="0"/>
              <a:t>.</a:t>
            </a:r>
          </a:p>
          <a:p>
            <a:r>
              <a:rPr lang="en-US" sz="2800" dirty="0" smtClean="0"/>
              <a:t>Onomatopoeia</a:t>
            </a:r>
          </a:p>
          <a:p>
            <a:r>
              <a:rPr lang="en-US" sz="2800" dirty="0" smtClean="0"/>
              <a:t>Clipping</a:t>
            </a:r>
          </a:p>
          <a:p>
            <a:r>
              <a:rPr lang="en-US" sz="2800" dirty="0" smtClean="0"/>
              <a:t>Synesthesia </a:t>
            </a:r>
            <a:endParaRPr lang="en-US" sz="2800" dirty="0"/>
          </a:p>
        </p:txBody>
      </p:sp>
    </p:spTree>
    <p:extLst>
      <p:ext uri="{BB962C8B-B14F-4D97-AF65-F5344CB8AC3E}">
        <p14:creationId xmlns:p14="http://schemas.microsoft.com/office/powerpoint/2010/main" val="482111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Loanword examples</a:t>
            </a:r>
            <a:endParaRPr lang="en-US" dirty="0"/>
          </a:p>
        </p:txBody>
      </p:sp>
      <p:sp>
        <p:nvSpPr>
          <p:cNvPr id="3" name="Content Placeholder 2"/>
          <p:cNvSpPr>
            <a:spLocks noGrp="1"/>
          </p:cNvSpPr>
          <p:nvPr>
            <p:ph idx="1"/>
          </p:nvPr>
        </p:nvSpPr>
        <p:spPr>
          <a:xfrm>
            <a:off x="190500" y="1917700"/>
            <a:ext cx="11722100" cy="4254500"/>
          </a:xfrm>
        </p:spPr>
        <p:txBody>
          <a:bodyPr numCol="2">
            <a:normAutofit fontScale="92500" lnSpcReduction="10000"/>
          </a:bodyPr>
          <a:lstStyle/>
          <a:p>
            <a:r>
              <a:rPr lang="is-IS" sz="2200" b="1" dirty="0"/>
              <a:t>In Japanese:</a:t>
            </a:r>
            <a:endParaRPr lang="en-US" sz="2200" b="1" dirty="0"/>
          </a:p>
          <a:p>
            <a:pPr lvl="0"/>
            <a:r>
              <a:rPr lang="is-IS" sz="2200" dirty="0"/>
              <a:t>/kohi/ ‘coffee‘—from English</a:t>
            </a:r>
            <a:endParaRPr lang="en-US" sz="2200" dirty="0"/>
          </a:p>
          <a:p>
            <a:pPr lvl="0"/>
            <a:r>
              <a:rPr lang="is-IS" sz="2200" dirty="0"/>
              <a:t>/chokoletto/ ‘chocolate‘—from English</a:t>
            </a:r>
            <a:endParaRPr lang="en-US" sz="2200" dirty="0"/>
          </a:p>
          <a:p>
            <a:pPr lvl="0"/>
            <a:r>
              <a:rPr lang="is-IS" sz="2200" dirty="0"/>
              <a:t>/konpyutta/‘computer‘—from English</a:t>
            </a:r>
            <a:endParaRPr lang="en-US" sz="2200" dirty="0"/>
          </a:p>
          <a:p>
            <a:pPr lvl="0"/>
            <a:r>
              <a:rPr lang="is-IS" sz="2200" dirty="0"/>
              <a:t>/arubaitto/‘part time job‘—from German</a:t>
            </a:r>
            <a:endParaRPr lang="en-US" sz="2200" dirty="0"/>
          </a:p>
          <a:p>
            <a:pPr lvl="0"/>
            <a:r>
              <a:rPr lang="is-IS" sz="2200" dirty="0"/>
              <a:t>/pan/‘bread‘—from French</a:t>
            </a:r>
            <a:endParaRPr lang="en-US" sz="2200" dirty="0"/>
          </a:p>
          <a:p>
            <a:r>
              <a:rPr lang="is-IS" sz="2200" b="1" dirty="0"/>
              <a:t>In Tibetan:</a:t>
            </a:r>
            <a:endParaRPr lang="en-US" sz="2200" b="1" dirty="0"/>
          </a:p>
          <a:p>
            <a:pPr lvl="0"/>
            <a:r>
              <a:rPr lang="is-IS" sz="2200" dirty="0"/>
              <a:t>/tikisi/‘ticket‘—from English</a:t>
            </a:r>
            <a:endParaRPr lang="en-US" sz="2200" dirty="0"/>
          </a:p>
          <a:p>
            <a:pPr lvl="0"/>
            <a:r>
              <a:rPr lang="is-IS" sz="2200" dirty="0"/>
              <a:t>/pase/‘pass‘—from English</a:t>
            </a:r>
            <a:endParaRPr lang="en-US" sz="2200" dirty="0"/>
          </a:p>
          <a:p>
            <a:pPr lvl="0"/>
            <a:r>
              <a:rPr lang="is-IS" sz="2200" dirty="0"/>
              <a:t>/motra/‘car‘ (motor)—from English (this example has a semantic widening)</a:t>
            </a:r>
            <a:endParaRPr lang="en-US" sz="2200" dirty="0"/>
          </a:p>
          <a:p>
            <a:pPr lvl="0"/>
            <a:r>
              <a:rPr lang="is-IS" sz="2200" dirty="0"/>
              <a:t>/tromatro/‘tomato‘—from English</a:t>
            </a:r>
            <a:endParaRPr lang="en-US" sz="2200" dirty="0"/>
          </a:p>
          <a:p>
            <a:r>
              <a:rPr lang="is-IS" sz="2200" b="1" dirty="0"/>
              <a:t>In Nepali</a:t>
            </a:r>
            <a:endParaRPr lang="en-US" sz="2200" b="1" dirty="0"/>
          </a:p>
          <a:p>
            <a:pPr lvl="0"/>
            <a:r>
              <a:rPr lang="is-IS" sz="2200" dirty="0"/>
              <a:t>/kitab/‘book‘ –from Arabic</a:t>
            </a:r>
            <a:endParaRPr lang="en-US" sz="2200" dirty="0"/>
          </a:p>
          <a:p>
            <a:pPr lvl="0"/>
            <a:r>
              <a:rPr lang="is-IS" sz="2200" dirty="0"/>
              <a:t>/kalum/‘pen‘—from Arabic</a:t>
            </a:r>
            <a:endParaRPr lang="en-US" sz="2200" dirty="0"/>
          </a:p>
          <a:p>
            <a:pPr lvl="0"/>
            <a:r>
              <a:rPr lang="is-IS" sz="2200" dirty="0"/>
              <a:t>/taksi/‘taxi‘—from English</a:t>
            </a:r>
            <a:endParaRPr lang="en-US" sz="2200" dirty="0"/>
          </a:p>
          <a:p>
            <a:pPr lvl="0"/>
            <a:r>
              <a:rPr lang="is-IS" sz="2200" dirty="0"/>
              <a:t>/momo/‘dumpling‘—from Tibetan</a:t>
            </a:r>
            <a:endParaRPr lang="en-US" sz="2200" dirty="0"/>
          </a:p>
          <a:p>
            <a:r>
              <a:rPr lang="is-IS" sz="2200" b="1" dirty="0"/>
              <a:t>In Uighur</a:t>
            </a:r>
            <a:endParaRPr lang="en-US" sz="2200" b="1" dirty="0"/>
          </a:p>
          <a:p>
            <a:pPr lvl="0"/>
            <a:r>
              <a:rPr lang="is-IS" sz="2200" dirty="0"/>
              <a:t>/dekember/‘December‘—from English</a:t>
            </a:r>
            <a:endParaRPr lang="en-US" sz="2200" dirty="0"/>
          </a:p>
          <a:p>
            <a:endParaRPr lang="en-US" dirty="0"/>
          </a:p>
        </p:txBody>
      </p:sp>
    </p:spTree>
    <p:extLst>
      <p:ext uri="{BB962C8B-B14F-4D97-AF65-F5344CB8AC3E}">
        <p14:creationId xmlns:p14="http://schemas.microsoft.com/office/powerpoint/2010/main" val="3335014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Calques</a:t>
            </a:r>
            <a:endParaRPr lang="en-US" dirty="0"/>
          </a:p>
        </p:txBody>
      </p:sp>
      <p:sp>
        <p:nvSpPr>
          <p:cNvPr id="3" name="Content Placeholder 2"/>
          <p:cNvSpPr>
            <a:spLocks noGrp="1"/>
          </p:cNvSpPr>
          <p:nvPr>
            <p:ph idx="1"/>
          </p:nvPr>
        </p:nvSpPr>
        <p:spPr/>
        <p:txBody>
          <a:bodyPr/>
          <a:lstStyle/>
          <a:p>
            <a:pPr lvl="0"/>
            <a:r>
              <a:rPr lang="is-IS" dirty="0" smtClean="0"/>
              <a:t>Very common in Tibetan</a:t>
            </a:r>
          </a:p>
          <a:p>
            <a:pPr lvl="0"/>
            <a:r>
              <a:rPr lang="is-IS" dirty="0" smtClean="0"/>
              <a:t>/</a:t>
            </a:r>
            <a:r>
              <a:rPr lang="is-IS" dirty="0"/>
              <a:t>sang-gye/ (awakened-expanded) ‘Buddha‘ &lt; from Buddha “the awakened one“ from /prabuddha/ “the awakened one“ and /vibuddha/ “the expanded one“ (like a lotus that has expanded).—from Sanskrit</a:t>
            </a:r>
            <a:endParaRPr lang="en-US" dirty="0"/>
          </a:p>
          <a:p>
            <a:pPr lvl="0"/>
            <a:r>
              <a:rPr lang="is-IS" dirty="0"/>
              <a:t>/leg-jar/ (good-composed) ‘Sanskrit‘ &lt;‘sam-skrit‘ (well-composed)—from Sanskrit</a:t>
            </a:r>
            <a:endParaRPr lang="en-US" dirty="0"/>
          </a:p>
          <a:p>
            <a:pPr lvl="0"/>
            <a:r>
              <a:rPr lang="is-IS" dirty="0"/>
              <a:t>/me-kor/ (fire-machine) ‘train‘ &lt;‘huo-che‘ (fire-car)—from Chinese </a:t>
            </a:r>
            <a:endParaRPr lang="en-US" dirty="0"/>
          </a:p>
          <a:p>
            <a:pPr lvl="0"/>
            <a:r>
              <a:rPr lang="is-IS" dirty="0"/>
              <a:t>/lok-le-drulkor/ (electric brain-machine) ‘computer‘&lt;‘dian-nao‘ (electric-brain)—from Chinese</a:t>
            </a:r>
            <a:endParaRPr lang="en-US" dirty="0"/>
          </a:p>
          <a:p>
            <a:pPr lvl="0"/>
            <a:r>
              <a:rPr lang="is-IS" dirty="0"/>
              <a:t>/lok-nyen/ (electric-image/shape) ‘cinema‘&lt;‘dian-yin‘ (electric-image)—from Chinese</a:t>
            </a:r>
            <a:endParaRPr lang="en-US" dirty="0"/>
          </a:p>
          <a:p>
            <a:endParaRPr lang="en-US" dirty="0"/>
          </a:p>
        </p:txBody>
      </p:sp>
    </p:spTree>
    <p:extLst>
      <p:ext uri="{BB962C8B-B14F-4D97-AF65-F5344CB8AC3E}">
        <p14:creationId xmlns:p14="http://schemas.microsoft.com/office/powerpoint/2010/main" val="4043283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common in Chinese</a:t>
            </a:r>
            <a:endParaRPr lang="en-US" dirty="0"/>
          </a:p>
        </p:txBody>
      </p:sp>
      <p:sp>
        <p:nvSpPr>
          <p:cNvPr id="3" name="Content Placeholder 2"/>
          <p:cNvSpPr>
            <a:spLocks noGrp="1"/>
          </p:cNvSpPr>
          <p:nvPr>
            <p:ph idx="1"/>
          </p:nvPr>
        </p:nvSpPr>
        <p:spPr>
          <a:xfrm>
            <a:off x="406400" y="1905000"/>
            <a:ext cx="11366500" cy="4584700"/>
          </a:xfrm>
        </p:spPr>
        <p:txBody>
          <a:bodyPr>
            <a:normAutofit fontScale="77500" lnSpcReduction="20000"/>
          </a:bodyPr>
          <a:lstStyle/>
          <a:p>
            <a:pPr lvl="0"/>
            <a:r>
              <a:rPr lang="is-IS" sz="2300" dirty="0"/>
              <a:t>/re-gou/‘hot-dog‘—from English</a:t>
            </a:r>
            <a:endParaRPr lang="en-US" sz="2300" dirty="0"/>
          </a:p>
          <a:p>
            <a:pPr lvl="0"/>
            <a:r>
              <a:rPr lang="is-IS" sz="2300" dirty="0"/>
              <a:t>/lan-cho/(basket-ball)‘basketball‘—from English</a:t>
            </a:r>
            <a:endParaRPr lang="en-US" sz="2300" dirty="0"/>
          </a:p>
          <a:p>
            <a:pPr lvl="0"/>
            <a:r>
              <a:rPr lang="is-IS" sz="2300" dirty="0"/>
              <a:t>/dzu-cho/(foot-ball)‘soccer/football‘—from English</a:t>
            </a:r>
            <a:endParaRPr lang="en-US" sz="2300" dirty="0"/>
          </a:p>
          <a:p>
            <a:pPr lvl="0"/>
            <a:r>
              <a:rPr lang="is-IS" sz="2300" dirty="0"/>
              <a:t>/bing-chilin/(ice-cream)‘ice-cream‘—from English</a:t>
            </a:r>
            <a:endParaRPr lang="en-US" sz="2300" dirty="0"/>
          </a:p>
          <a:p>
            <a:pPr lvl="0"/>
            <a:r>
              <a:rPr lang="is-IS" sz="2300" dirty="0"/>
              <a:t>/bai-ban/(white-board)‘whiteboard‘—from </a:t>
            </a:r>
            <a:r>
              <a:rPr lang="is-IS" sz="2300" dirty="0" smtClean="0"/>
              <a:t>English</a:t>
            </a:r>
          </a:p>
          <a:p>
            <a:pPr lvl="0"/>
            <a:endParaRPr lang="is-IS" sz="2300" dirty="0"/>
          </a:p>
          <a:p>
            <a:pPr lvl="0"/>
            <a:r>
              <a:rPr lang="is-IS" sz="2300" dirty="0" smtClean="0"/>
              <a:t>Long time no see</a:t>
            </a:r>
          </a:p>
          <a:p>
            <a:pPr lvl="0"/>
            <a:r>
              <a:rPr lang="is-IS" sz="2300" dirty="0" smtClean="0"/>
              <a:t>Lose face</a:t>
            </a:r>
          </a:p>
          <a:p>
            <a:pPr lvl="0"/>
            <a:r>
              <a:rPr lang="is-IS" sz="2300" dirty="0" smtClean="0"/>
              <a:t>Brainwashing</a:t>
            </a:r>
          </a:p>
          <a:p>
            <a:pPr lvl="0"/>
            <a:r>
              <a:rPr lang="is-IS" sz="2300" dirty="0" smtClean="0"/>
              <a:t>Look-see</a:t>
            </a:r>
          </a:p>
          <a:p>
            <a:pPr lvl="0"/>
            <a:r>
              <a:rPr lang="is-IS" sz="2300" dirty="0" smtClean="0"/>
              <a:t>Ohrwurm</a:t>
            </a:r>
          </a:p>
          <a:p>
            <a:pPr lvl="0"/>
            <a:r>
              <a:rPr lang="is-IS" sz="2300" dirty="0" smtClean="0"/>
              <a:t>Flammendwerfer</a:t>
            </a:r>
            <a:endParaRPr lang="en-US" sz="2300" dirty="0"/>
          </a:p>
          <a:p>
            <a:endParaRPr lang="en-US" dirty="0"/>
          </a:p>
        </p:txBody>
      </p:sp>
    </p:spTree>
    <p:extLst>
      <p:ext uri="{BB962C8B-B14F-4D97-AF65-F5344CB8AC3E}">
        <p14:creationId xmlns:p14="http://schemas.microsoft.com/office/powerpoint/2010/main" val="1635620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Presentation</a:t>
            </a:r>
            <a:endParaRPr lang="en-US" dirty="0"/>
          </a:p>
        </p:txBody>
      </p:sp>
      <p:sp>
        <p:nvSpPr>
          <p:cNvPr id="3" name="Content Placeholder 2"/>
          <p:cNvSpPr>
            <a:spLocks noGrp="1"/>
          </p:cNvSpPr>
          <p:nvPr>
            <p:ph idx="1"/>
          </p:nvPr>
        </p:nvSpPr>
        <p:spPr/>
        <p:txBody>
          <a:bodyPr>
            <a:normAutofit/>
          </a:bodyPr>
          <a:lstStyle/>
          <a:p>
            <a:r>
              <a:rPr lang="en-US" sz="2400" dirty="0" smtClean="0"/>
              <a:t>Negotiate topic with me!  </a:t>
            </a:r>
          </a:p>
          <a:p>
            <a:r>
              <a:rPr lang="en-US" sz="2400" dirty="0" smtClean="0"/>
              <a:t>Include </a:t>
            </a:r>
            <a:r>
              <a:rPr lang="en-US" sz="2400" dirty="0" err="1" smtClean="0"/>
              <a:t>ppt</a:t>
            </a:r>
            <a:endParaRPr lang="en-US" sz="2400" dirty="0" smtClean="0"/>
          </a:p>
          <a:p>
            <a:r>
              <a:rPr lang="en-US" sz="2400" dirty="0" smtClean="0"/>
              <a:t>5-10 minutes long</a:t>
            </a:r>
          </a:p>
          <a:p>
            <a:r>
              <a:rPr lang="en-US" sz="2400" dirty="0" smtClean="0"/>
              <a:t>Key points on topic, synthesized from sources</a:t>
            </a:r>
          </a:p>
          <a:p>
            <a:r>
              <a:rPr lang="en-US" sz="2400" dirty="0" smtClean="0"/>
              <a:t>At least three references</a:t>
            </a:r>
          </a:p>
          <a:p>
            <a:r>
              <a:rPr lang="en-US" sz="2400" dirty="0" smtClean="0"/>
              <a:t>Your own examples (English and or other languages)</a:t>
            </a:r>
          </a:p>
          <a:p>
            <a:r>
              <a:rPr lang="en-US" sz="2400" dirty="0" smtClean="0"/>
              <a:t>Be ready to answer questions</a:t>
            </a:r>
          </a:p>
          <a:p>
            <a:r>
              <a:rPr lang="en-US" sz="2400" dirty="0" smtClean="0"/>
              <a:t>Submit on Canvas</a:t>
            </a:r>
            <a:endParaRPr lang="en-US" sz="2400" dirty="0"/>
          </a:p>
        </p:txBody>
      </p:sp>
    </p:spTree>
    <p:extLst>
      <p:ext uri="{BB962C8B-B14F-4D97-AF65-F5344CB8AC3E}">
        <p14:creationId xmlns:p14="http://schemas.microsoft.com/office/powerpoint/2010/main" val="310543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also…</a:t>
            </a:r>
            <a:endParaRPr lang="en-US" dirty="0"/>
          </a:p>
        </p:txBody>
      </p:sp>
      <p:sp>
        <p:nvSpPr>
          <p:cNvPr id="3" name="Content Placeholder 2"/>
          <p:cNvSpPr>
            <a:spLocks noGrp="1"/>
          </p:cNvSpPr>
          <p:nvPr>
            <p:ph idx="1"/>
          </p:nvPr>
        </p:nvSpPr>
        <p:spPr/>
        <p:txBody>
          <a:bodyPr/>
          <a:lstStyle/>
          <a:p>
            <a:r>
              <a:rPr lang="en-US" sz="3200" dirty="0" err="1" smtClean="0"/>
              <a:t>BE</a:t>
            </a:r>
            <a:r>
              <a:rPr lang="en-US" dirty="0" err="1" smtClean="0"/>
              <a:t>loc</a:t>
            </a:r>
            <a:endParaRPr lang="en-US" dirty="0" smtClean="0"/>
          </a:p>
          <a:p>
            <a:r>
              <a:rPr lang="en-US" sz="3200" dirty="0" err="1" smtClean="0"/>
              <a:t>BE</a:t>
            </a:r>
            <a:r>
              <a:rPr lang="en-US" dirty="0" err="1" smtClean="0"/>
              <a:t>indent</a:t>
            </a:r>
            <a:r>
              <a:rPr lang="en-US" sz="3200" dirty="0" smtClean="0"/>
              <a:t> (or copulative)</a:t>
            </a:r>
          </a:p>
          <a:p>
            <a:r>
              <a:rPr lang="en-US" sz="3200" dirty="0" err="1" smtClean="0"/>
              <a:t>BE</a:t>
            </a:r>
            <a:r>
              <a:rPr lang="en-US" dirty="0" err="1" smtClean="0"/>
              <a:t>temp</a:t>
            </a:r>
            <a:r>
              <a:rPr lang="en-US" sz="3200" dirty="0" smtClean="0"/>
              <a:t>, </a:t>
            </a:r>
            <a:r>
              <a:rPr lang="en-US" sz="3200" dirty="0" err="1" smtClean="0"/>
              <a:t>BE</a:t>
            </a:r>
            <a:r>
              <a:rPr lang="en-US" dirty="0" err="1" smtClean="0"/>
              <a:t>poss</a:t>
            </a:r>
            <a:r>
              <a:rPr lang="en-US" sz="3200" dirty="0" smtClean="0"/>
              <a:t>, </a:t>
            </a:r>
          </a:p>
          <a:p>
            <a:r>
              <a:rPr lang="en-US" sz="3200" dirty="0" smtClean="0"/>
              <a:t>Having a property is given a spatial interpretation (localism p194)</a:t>
            </a:r>
          </a:p>
          <a:p>
            <a:endParaRPr lang="en-US" dirty="0"/>
          </a:p>
        </p:txBody>
      </p:sp>
    </p:spTree>
    <p:extLst>
      <p:ext uri="{BB962C8B-B14F-4D97-AF65-F5344CB8AC3E}">
        <p14:creationId xmlns:p14="http://schemas.microsoft.com/office/powerpoint/2010/main" val="149990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we skipped last week…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992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main aim of research into language universals and language acquisition is:</a:t>
            </a:r>
            <a:endParaRPr lang="en-US" dirty="0"/>
          </a:p>
        </p:txBody>
      </p:sp>
      <p:sp>
        <p:nvSpPr>
          <p:cNvPr id="3" name="Content Placeholder 2"/>
          <p:cNvSpPr>
            <a:spLocks noGrp="1"/>
          </p:cNvSpPr>
          <p:nvPr>
            <p:ph idx="1"/>
          </p:nvPr>
        </p:nvSpPr>
        <p:spPr/>
        <p:txBody>
          <a:bodyPr/>
          <a:lstStyle/>
          <a:p>
            <a:r>
              <a:rPr lang="en-US" dirty="0" smtClean="0"/>
              <a:t>To establish a set of elements… 9.34 (p268)</a:t>
            </a:r>
          </a:p>
          <a:p>
            <a:endParaRPr lang="en-US" dirty="0"/>
          </a:p>
          <a:p>
            <a:r>
              <a:rPr lang="en-US" dirty="0" smtClean="0"/>
              <a:t>9.35 illustrates why we must do literature reviews in our research!  The widely varying terminology, or same terminology used in differing ways.</a:t>
            </a:r>
            <a:endParaRPr lang="en-US" dirty="0"/>
          </a:p>
        </p:txBody>
      </p:sp>
    </p:spTree>
    <p:extLst>
      <p:ext uri="{BB962C8B-B14F-4D97-AF65-F5344CB8AC3E}">
        <p14:creationId xmlns:p14="http://schemas.microsoft.com/office/powerpoint/2010/main" val="2574162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roles and linking rules</a:t>
            </a:r>
            <a:endParaRPr lang="en-US" dirty="0"/>
          </a:p>
        </p:txBody>
      </p:sp>
      <p:sp>
        <p:nvSpPr>
          <p:cNvPr id="3" name="Content Placeholder 2"/>
          <p:cNvSpPr>
            <a:spLocks noGrp="1"/>
          </p:cNvSpPr>
          <p:nvPr>
            <p:ph idx="1"/>
          </p:nvPr>
        </p:nvSpPr>
        <p:spPr/>
        <p:txBody>
          <a:bodyPr/>
          <a:lstStyle/>
          <a:p>
            <a:r>
              <a:rPr lang="en-US" dirty="0" smtClean="0"/>
              <a:t>Another benefit of semantic components is they can be used to investigate the syntax-semantics interface.</a:t>
            </a:r>
          </a:p>
          <a:p>
            <a:r>
              <a:rPr lang="en-US" dirty="0" smtClean="0"/>
              <a:t>They can explain theta-roles and verbal argument structure.</a:t>
            </a:r>
          </a:p>
          <a:p>
            <a:r>
              <a:rPr lang="en-US" dirty="0" smtClean="0"/>
              <a:t>What is the difference between (locative alternation):</a:t>
            </a:r>
          </a:p>
          <a:p>
            <a:pPr lvl="1"/>
            <a:r>
              <a:rPr lang="en-US" dirty="0" smtClean="0"/>
              <a:t>She painted pictures onto the wall.</a:t>
            </a:r>
          </a:p>
          <a:p>
            <a:pPr lvl="1"/>
            <a:r>
              <a:rPr lang="en-US" dirty="0" smtClean="0"/>
              <a:t>She painted the wall with pictures.</a:t>
            </a:r>
          </a:p>
        </p:txBody>
      </p:sp>
    </p:spTree>
    <p:extLst>
      <p:ext uri="{BB962C8B-B14F-4D97-AF65-F5344CB8AC3E}">
        <p14:creationId xmlns:p14="http://schemas.microsoft.com/office/powerpoint/2010/main" val="1490486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t>
            </a:r>
            <a:r>
              <a:rPr lang="en-US" i="1" dirty="0" smtClean="0"/>
              <a:t>pour, fill, brush.</a:t>
            </a:r>
            <a:endParaRPr lang="en-US" i="1" dirty="0"/>
          </a:p>
        </p:txBody>
      </p:sp>
      <p:sp>
        <p:nvSpPr>
          <p:cNvPr id="3" name="Content Placeholder 2"/>
          <p:cNvSpPr>
            <a:spLocks noGrp="1"/>
          </p:cNvSpPr>
          <p:nvPr>
            <p:ph idx="1"/>
          </p:nvPr>
        </p:nvSpPr>
        <p:spPr/>
        <p:txBody>
          <a:bodyPr>
            <a:normAutofit/>
          </a:bodyPr>
          <a:lstStyle/>
          <a:p>
            <a:r>
              <a:rPr lang="en-US" sz="2800" dirty="0" smtClean="0"/>
              <a:t>9.39ff</a:t>
            </a:r>
          </a:p>
          <a:p>
            <a:r>
              <a:rPr lang="en-US" sz="2800" dirty="0" smtClean="0"/>
              <a:t>Rapport and Levin, and Pinker etc. propose that “the variation in argument structure… reflects different semantic classes of verb”</a:t>
            </a:r>
          </a:p>
          <a:p>
            <a:r>
              <a:rPr lang="en-US" sz="2800" i="1" dirty="0" smtClean="0"/>
              <a:t>Clear, wipe, remove.</a:t>
            </a:r>
            <a:endParaRPr lang="en-US" sz="2800" i="1" dirty="0"/>
          </a:p>
        </p:txBody>
      </p:sp>
    </p:spTree>
    <p:extLst>
      <p:ext uri="{BB962C8B-B14F-4D97-AF65-F5344CB8AC3E}">
        <p14:creationId xmlns:p14="http://schemas.microsoft.com/office/powerpoint/2010/main" val="8045635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Retrospect</Template>
  <TotalTime>5263</TotalTime>
  <Words>2224</Words>
  <Application>Microsoft Office PowerPoint</Application>
  <PresentationFormat>Widescreen</PresentationFormat>
  <Paragraphs>266</Paragraphs>
  <Slides>45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Calibri Light</vt:lpstr>
      <vt:lpstr>Garamond</vt:lpstr>
      <vt:lpstr>Wingdings</vt:lpstr>
      <vt:lpstr>Retrospect</vt:lpstr>
      <vt:lpstr>Organic</vt:lpstr>
      <vt:lpstr>Semantics: Semantic Change</vt:lpstr>
      <vt:lpstr>Class Exercises (leftovers for in class work)</vt:lpstr>
      <vt:lpstr>review</vt:lpstr>
      <vt:lpstr>Review</vt:lpstr>
      <vt:lpstr>Note also…</vt:lpstr>
      <vt:lpstr>Some things we skipped last week…</vt:lpstr>
      <vt:lpstr>The main aim of research into language universals and language acquisition is:</vt:lpstr>
      <vt:lpstr>Thematic roles and linking rules</vt:lpstr>
      <vt:lpstr>Compare pour, fill, brush.</vt:lpstr>
      <vt:lpstr>Talmy’s Typology of Motion Events</vt:lpstr>
      <vt:lpstr>Jackendoff continued: Processes of semantic combination</vt:lpstr>
      <vt:lpstr>Including functions</vt:lpstr>
      <vt:lpstr>Extracting functions</vt:lpstr>
      <vt:lpstr>Universal Grinder!</vt:lpstr>
      <vt:lpstr>Pustejovsky’s Generative Lexicon</vt:lpstr>
      <vt:lpstr>Event structure</vt:lpstr>
      <vt:lpstr>Two problems</vt:lpstr>
      <vt:lpstr>Language change</vt:lpstr>
      <vt:lpstr>Semantic Change</vt:lpstr>
      <vt:lpstr>PowerPoint Presentation</vt:lpstr>
      <vt:lpstr>Three research questions in semantic change</vt:lpstr>
      <vt:lpstr>Research Qs on semantic change</vt:lpstr>
      <vt:lpstr>Research questions on semantic change</vt:lpstr>
      <vt:lpstr>PowerPoint Presentation</vt:lpstr>
      <vt:lpstr>Mechanisms of semantic change: metaphorization and metonymization. </vt:lpstr>
      <vt:lpstr>PowerPoint Presentation</vt:lpstr>
      <vt:lpstr>Synchronic change vs diachronic change </vt:lpstr>
      <vt:lpstr>Metaphor(ization)</vt:lpstr>
      <vt:lpstr>Metonym(ization)</vt:lpstr>
      <vt:lpstr>Part to whole relation</vt:lpstr>
      <vt:lpstr>PowerPoint Presentation</vt:lpstr>
      <vt:lpstr>PowerPoint Presentation</vt:lpstr>
      <vt:lpstr>Example of “so long as” or “as long as”</vt:lpstr>
      <vt:lpstr>Other kinds of language change</vt:lpstr>
      <vt:lpstr>PowerPoint Presentation</vt:lpstr>
      <vt:lpstr>Can you think of other examples?</vt:lpstr>
      <vt:lpstr>PowerPoint Presentation</vt:lpstr>
      <vt:lpstr>PowerPoint Presentation</vt:lpstr>
      <vt:lpstr>PowerPoint Presentation</vt:lpstr>
      <vt:lpstr>PowerPoint Presentation</vt:lpstr>
      <vt:lpstr>PowerPoint Presentation</vt:lpstr>
      <vt:lpstr>Loanword examples</vt:lpstr>
      <vt:lpstr>Calques</vt:lpstr>
      <vt:lpstr>Also common in Chinese</vt:lpstr>
      <vt:lpstr>Review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Semantics</dc:title>
  <dc:creator>Mike Randall</dc:creator>
  <cp:lastModifiedBy>Mike Randall</cp:lastModifiedBy>
  <cp:revision>87</cp:revision>
  <dcterms:created xsi:type="dcterms:W3CDTF">2022-01-31T07:35:39Z</dcterms:created>
  <dcterms:modified xsi:type="dcterms:W3CDTF">2022-05-20T04:33:13Z</dcterms:modified>
</cp:coreProperties>
</file>