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6" r:id="rId1"/>
  </p:sldMasterIdLst>
  <p:notesMasterIdLst>
    <p:notesMasterId r:id="rId30"/>
  </p:notesMasterIdLst>
  <p:sldIdLst>
    <p:sldId id="257" r:id="rId2"/>
    <p:sldId id="256" r:id="rId3"/>
    <p:sldId id="284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01"/>
    <a:srgbClr val="482A06"/>
    <a:srgbClr val="163F3A"/>
    <a:srgbClr val="3C9325"/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30" autoAdjust="0"/>
    <p:restoredTop sz="94660"/>
  </p:normalViewPr>
  <p:slideViewPr>
    <p:cSldViewPr snapToObjects="1">
      <p:cViewPr varScale="1">
        <p:scale>
          <a:sx n="98" d="100"/>
          <a:sy n="98" d="100"/>
        </p:scale>
        <p:origin x="232" y="1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634F6F2-7D8D-4D99-B037-ED3CC9A90762}" type="datetimeFigureOut">
              <a:rPr lang="en-US"/>
              <a:pPr>
                <a:defRPr/>
              </a:pPr>
              <a:t>1/27/20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863E68A-8DB7-4D8C-89B9-9813D4DA66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33497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D7E6FD2-5963-43E2-BEF8-A63CB4599116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7297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F685-C7EF-4307-8303-7475F0309754}" type="slidenum">
              <a:rPr lang="en-AU" smtClean="0"/>
              <a:pPr/>
              <a:t>5</a:t>
            </a:fld>
            <a:endParaRPr lang="en-AU" dirty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057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DA0085-64F6-4322-86AB-22B702454F30}" type="slidenum">
              <a:rPr lang="en-AU" smtClean="0"/>
              <a:pPr/>
              <a:t>9</a:t>
            </a:fld>
            <a:endParaRPr lang="en-AU" dirty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504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717403-896A-4B2E-B16F-B4F2B64D8E8F}" type="slidenum">
              <a:rPr lang="en-AU" smtClean="0"/>
              <a:pPr/>
              <a:t>10</a:t>
            </a:fld>
            <a:endParaRPr lang="en-AU" dirty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937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09DB0E-F05D-4BA9-BD28-4426D5572D14}" type="slidenum">
              <a:rPr lang="en-AU" smtClean="0"/>
              <a:pPr/>
              <a:t>11</a:t>
            </a:fld>
            <a:endParaRPr lang="en-AU" dirty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912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412C22-B3AA-46A2-B6C0-57F94B3F10DC}" type="slidenum">
              <a:rPr lang="en-AU" smtClean="0"/>
              <a:pPr/>
              <a:t>12</a:t>
            </a:fld>
            <a:endParaRPr lang="en-AU" dirty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997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75DFD3-1D82-45D5-A6E6-C85A5660180A}" type="slidenum">
              <a:rPr lang="en-AU" smtClean="0"/>
              <a:pPr/>
              <a:t>15</a:t>
            </a:fld>
            <a:endParaRPr lang="en-AU" dirty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358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2CE72B-C1DE-4D9A-A755-33F325B10CA9}" type="slidenum">
              <a:rPr lang="en-AU" smtClean="0"/>
              <a:pPr/>
              <a:t>21</a:t>
            </a:fld>
            <a:endParaRPr lang="en-AU" dirty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586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505F8D-F9F7-470F-A433-A5E64F0E2177}" type="slidenum">
              <a:rPr lang="en-AU" smtClean="0"/>
              <a:pPr/>
              <a:t>26</a:t>
            </a:fld>
            <a:endParaRPr lang="en-AU" dirty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704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68292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38288D0-0003-4C53-AB98-E6A0A23BF186}" type="datetimeFigureOut">
              <a:rPr lang="en-US" smtClean="0"/>
              <a:pPr>
                <a:defRPr/>
              </a:pPr>
              <a:t>1/27/20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BA3B533-8DB2-429A-96B8-F6D37C68C4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984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BD402D4C-CA16-47EE-8242-F3E7D6ACAC5A}" type="datetimeFigureOut">
              <a:rPr lang="en-US" smtClean="0"/>
              <a:pPr>
                <a:defRPr/>
              </a:pPr>
              <a:t>1/27/20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853067B-2EB6-41CE-AE31-C8519039F56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3251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7374"/>
            <a:ext cx="8229600" cy="884238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697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187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1290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4223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9F61351-88A6-437E-812E-03A666DC2A52}" type="datetimeFigureOut">
              <a:rPr lang="en-US" smtClean="0"/>
              <a:pPr>
                <a:defRPr/>
              </a:pPr>
              <a:t>1/27/20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F20368B-4613-4BBB-9B7A-6A316FD2CA6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8184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35DE941-1122-44AF-8D0F-DDF228A3BC98}" type="datetimeFigureOut">
              <a:rPr lang="en-US" smtClean="0"/>
              <a:pPr>
                <a:defRPr/>
              </a:pPr>
              <a:t>1/27/20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4D873B8-68F1-43AF-A0BC-A2626E7F0F6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923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62262009-6FD6-4BF5-912D-3DB64062A895}" type="datetimeFigureOut">
              <a:rPr lang="en-US" smtClean="0"/>
              <a:pPr>
                <a:defRPr/>
              </a:pPr>
              <a:t>1/27/20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FFEEBC1-0040-42C1-8EE9-330B1C951B2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004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F3CB498-B497-46C1-A7EC-D29B3C5F34DF}" type="datetimeFigureOut">
              <a:rPr lang="en-US" smtClean="0"/>
              <a:pPr>
                <a:defRPr/>
              </a:pPr>
              <a:t>1/27/20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1B8396D-2FE2-463A-A463-CF877096D9D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78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001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057400"/>
            <a:ext cx="8001000" cy="429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SecondClick to edit Master title style</a:t>
            </a:r>
            <a:endParaRPr lang="en-US" altLang="en-US"/>
          </a:p>
          <a:p>
            <a:pPr lvl="1"/>
            <a:r>
              <a:rPr lang="en-AU" altLang="en-US"/>
              <a:t>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9089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90qpziPNRn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ZU0tv6OMI4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The four management functions contd.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571612"/>
            <a:ext cx="7772400" cy="4752988"/>
          </a:xfrm>
        </p:spPr>
        <p:txBody>
          <a:bodyPr>
            <a:normAutofit/>
          </a:bodyPr>
          <a:lstStyle/>
          <a:p>
            <a:r>
              <a:rPr lang="en-AU" sz="3000" dirty="0">
                <a:solidFill>
                  <a:srgbClr val="00B050"/>
                </a:solidFill>
              </a:rPr>
              <a:t>Leading</a:t>
            </a:r>
            <a:r>
              <a:rPr lang="en-AU" dirty="0"/>
              <a:t> </a:t>
            </a:r>
          </a:p>
          <a:p>
            <a:pPr lvl="1"/>
            <a:r>
              <a:rPr lang="en-AU" dirty="0"/>
              <a:t>Involves the use of influence to motivate employees to achieve the organisation’s goal.</a:t>
            </a:r>
          </a:p>
          <a:p>
            <a:pPr lvl="1"/>
            <a:endParaRPr lang="en-AU" dirty="0"/>
          </a:p>
          <a:p>
            <a:pPr eaLnBrk="1" hangingPunct="1"/>
            <a:r>
              <a:rPr lang="en-AU" sz="3000" dirty="0">
                <a:solidFill>
                  <a:srgbClr val="00B050"/>
                </a:solidFill>
              </a:rPr>
              <a:t>Controlling</a:t>
            </a:r>
          </a:p>
          <a:p>
            <a:pPr lvl="1" eaLnBrk="1" hangingPunct="1"/>
            <a:r>
              <a:rPr lang="en-AU" dirty="0"/>
              <a:t>Monitoring employees’ activities, keeping the organisation on track towards its goals, and making corrections as needed</a:t>
            </a:r>
          </a:p>
        </p:txBody>
      </p:sp>
    </p:spTree>
    <p:extLst>
      <p:ext uri="{BB962C8B-B14F-4D97-AF65-F5344CB8AC3E}">
        <p14:creationId xmlns:p14="http://schemas.microsoft.com/office/powerpoint/2010/main" val="3115043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88640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Organisational performance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484784"/>
            <a:ext cx="8229600" cy="439248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AU" sz="2400" dirty="0"/>
              <a:t>The organisation’s ability to attain its goals by using resources in an efficient and effective manner</a:t>
            </a:r>
          </a:p>
          <a:p>
            <a:pPr lvl="1">
              <a:lnSpc>
                <a:spcPct val="90000"/>
              </a:lnSpc>
            </a:pPr>
            <a:r>
              <a:rPr lang="en-AU" sz="3000" dirty="0">
                <a:solidFill>
                  <a:srgbClr val="00B050"/>
                </a:solidFill>
              </a:rPr>
              <a:t>Organisation</a:t>
            </a:r>
          </a:p>
          <a:p>
            <a:pPr lvl="2">
              <a:lnSpc>
                <a:spcPct val="90000"/>
              </a:lnSpc>
            </a:pPr>
            <a:r>
              <a:rPr lang="en-AU" sz="2000" dirty="0"/>
              <a:t>A social entity that is goal-directed and deliberately structured</a:t>
            </a:r>
          </a:p>
          <a:p>
            <a:pPr lvl="2">
              <a:lnSpc>
                <a:spcPct val="90000"/>
              </a:lnSpc>
            </a:pPr>
            <a:endParaRPr lang="en-AU" sz="2000" dirty="0"/>
          </a:p>
          <a:p>
            <a:pPr lvl="1">
              <a:lnSpc>
                <a:spcPct val="90000"/>
              </a:lnSpc>
            </a:pPr>
            <a:r>
              <a:rPr lang="en-AU" sz="3000" dirty="0">
                <a:solidFill>
                  <a:srgbClr val="00B050"/>
                </a:solidFill>
              </a:rPr>
              <a:t>Effectiveness</a:t>
            </a:r>
          </a:p>
          <a:p>
            <a:pPr lvl="2">
              <a:lnSpc>
                <a:spcPct val="90000"/>
              </a:lnSpc>
            </a:pPr>
            <a:r>
              <a:rPr lang="en-AU" sz="2000" dirty="0"/>
              <a:t>The degree to which the organisation achieves a stated goal</a:t>
            </a:r>
          </a:p>
          <a:p>
            <a:pPr lvl="2">
              <a:lnSpc>
                <a:spcPct val="90000"/>
              </a:lnSpc>
            </a:pPr>
            <a:endParaRPr lang="en-AU" sz="2000" dirty="0"/>
          </a:p>
          <a:p>
            <a:pPr lvl="1">
              <a:lnSpc>
                <a:spcPct val="90000"/>
              </a:lnSpc>
            </a:pPr>
            <a:r>
              <a:rPr lang="en-AU" sz="3000" dirty="0">
                <a:solidFill>
                  <a:srgbClr val="00B050"/>
                </a:solidFill>
              </a:rPr>
              <a:t>Efficiency</a:t>
            </a:r>
          </a:p>
          <a:p>
            <a:pPr lvl="2">
              <a:lnSpc>
                <a:spcPct val="90000"/>
              </a:lnSpc>
            </a:pPr>
            <a:r>
              <a:rPr lang="en-AU" sz="2000" dirty="0"/>
              <a:t>The use of minimal resources, raw materials, money and people, to produce a desired volume of output</a:t>
            </a:r>
            <a:endParaRPr lang="en-AU" dirty="0"/>
          </a:p>
          <a:p>
            <a:pPr lvl="2">
              <a:lnSpc>
                <a:spcPct val="90000"/>
              </a:lnSpc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78885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Management skills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17638"/>
            <a:ext cx="7772400" cy="496369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Conceptual</a:t>
            </a:r>
            <a:r>
              <a:rPr lang="en-AU" sz="2400" dirty="0"/>
              <a:t> skills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Cognitive ability to see the organisation as a whole and the relationship among its parts</a:t>
            </a:r>
          </a:p>
          <a:p>
            <a:pPr lvl="1"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Human</a:t>
            </a:r>
            <a:r>
              <a:rPr lang="en-AU" sz="2400" dirty="0"/>
              <a:t> skills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Ability to work with and through other people and to work effectively as a group member.</a:t>
            </a:r>
          </a:p>
          <a:p>
            <a:pPr lvl="1"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Technical</a:t>
            </a:r>
            <a:r>
              <a:rPr lang="en-AU" sz="2400" dirty="0"/>
              <a:t> skills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The understanding of and proficiency in the performance of specific tasks</a:t>
            </a:r>
          </a:p>
        </p:txBody>
      </p:sp>
    </p:spTree>
    <p:extLst>
      <p:ext uri="{BB962C8B-B14F-4D97-AF65-F5344CB8AC3E}">
        <p14:creationId xmlns:p14="http://schemas.microsoft.com/office/powerpoint/2010/main" val="995837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857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AU" dirty="0"/>
              <a:t>The relationship between the three skills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2"/>
            <a:ext cx="9815397" cy="50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81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884238"/>
          </a:xfrm>
        </p:spPr>
        <p:txBody>
          <a:bodyPr/>
          <a:lstStyle/>
          <a:p>
            <a:pPr eaLnBrk="1" hangingPunct="1"/>
            <a:r>
              <a:rPr lang="en-US" dirty="0"/>
              <a:t>When skills fail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996164"/>
            <a:ext cx="8229600" cy="4953116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/>
              <a:t>Failure can be devastating for both organisations and individuals or groups</a:t>
            </a:r>
          </a:p>
          <a:p>
            <a:pPr lvl="1"/>
            <a:r>
              <a:rPr lang="en-US" sz="2200" dirty="0"/>
              <a:t>See example of Tony Hayward and the mishandling of BP oil spill into the Gulf of Mexico</a:t>
            </a:r>
          </a:p>
          <a:p>
            <a:pPr lvl="1"/>
            <a:endParaRPr lang="en-US" sz="2200" dirty="0"/>
          </a:p>
          <a:p>
            <a:pPr eaLnBrk="1" hangingPunct="1"/>
            <a:r>
              <a:rPr lang="en-US" sz="2400" dirty="0"/>
              <a:t>Managers often make mistakes due to a variety of reasons:</a:t>
            </a:r>
          </a:p>
          <a:p>
            <a:pPr lvl="1" eaLnBrk="1" hangingPunct="1"/>
            <a:r>
              <a:rPr lang="en-US" sz="2200" dirty="0"/>
              <a:t>Demands of the rapidly changing environment.</a:t>
            </a:r>
          </a:p>
          <a:p>
            <a:pPr lvl="1" eaLnBrk="1" hangingPunct="1"/>
            <a:r>
              <a:rPr lang="en-US" sz="2200" dirty="0"/>
              <a:t>Poor interpersonal skills such:</a:t>
            </a:r>
          </a:p>
          <a:p>
            <a:pPr lvl="2"/>
            <a:r>
              <a:rPr lang="en-US" sz="2200" dirty="0"/>
              <a:t>Poor communication</a:t>
            </a:r>
          </a:p>
          <a:p>
            <a:pPr lvl="2"/>
            <a:r>
              <a:rPr lang="en-US" sz="2200" dirty="0"/>
              <a:t>Failure to listen </a:t>
            </a:r>
          </a:p>
          <a:p>
            <a:pPr lvl="2"/>
            <a:r>
              <a:rPr lang="en-US" sz="2200" dirty="0"/>
              <a:t>Lack of team building in trust and respect.</a:t>
            </a:r>
          </a:p>
        </p:txBody>
      </p:sp>
    </p:spTree>
    <p:extLst>
      <p:ext uri="{BB962C8B-B14F-4D97-AF65-F5344CB8AC3E}">
        <p14:creationId xmlns:p14="http://schemas.microsoft.com/office/powerpoint/2010/main" val="1991615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91281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Management types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360910"/>
            <a:ext cx="7772400" cy="496369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AU" sz="2400" dirty="0"/>
              <a:t>Management jobs differ along: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Vertical</a:t>
            </a:r>
            <a:r>
              <a:rPr lang="en-AU" sz="2400" dirty="0"/>
              <a:t> differences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Top managers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Middle managers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Project managers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First-line managers </a:t>
            </a:r>
          </a:p>
          <a:p>
            <a:pPr lvl="1"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Horizontal</a:t>
            </a:r>
            <a:r>
              <a:rPr lang="en-AU" sz="2400" dirty="0"/>
              <a:t> differences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Functional managers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General managers</a:t>
            </a:r>
          </a:p>
        </p:txBody>
      </p:sp>
    </p:spTree>
    <p:extLst>
      <p:ext uri="{BB962C8B-B14F-4D97-AF65-F5344CB8AC3E}">
        <p14:creationId xmlns:p14="http://schemas.microsoft.com/office/powerpoint/2010/main" val="2946385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7312"/>
            <a:ext cx="8229600" cy="884238"/>
          </a:xfrm>
        </p:spPr>
        <p:txBody>
          <a:bodyPr/>
          <a:lstStyle/>
          <a:p>
            <a:r>
              <a:rPr lang="en-NZ" dirty="0"/>
              <a:t>Levels of management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2" y="764704"/>
            <a:ext cx="8635876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55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3694"/>
            <a:ext cx="8229600" cy="884238"/>
          </a:xfrm>
        </p:spPr>
        <p:txBody>
          <a:bodyPr/>
          <a:lstStyle/>
          <a:p>
            <a:pPr eaLnBrk="1" hangingPunct="1"/>
            <a:r>
              <a:rPr lang="en-US" dirty="0"/>
              <a:t>What is it like to be a manager?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844824"/>
            <a:ext cx="8001000" cy="42973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400" dirty="0">
                <a:solidFill>
                  <a:srgbClr val="000000"/>
                </a:solidFill>
              </a:rPr>
              <a:t>A manager’s job is varied</a:t>
            </a:r>
          </a:p>
          <a:p>
            <a:pPr eaLnBrk="1" hangingPunct="1"/>
            <a:endParaRPr lang="en-US" sz="2400" dirty="0">
              <a:solidFill>
                <a:srgbClr val="000000"/>
              </a:solidFill>
            </a:endParaRPr>
          </a:p>
          <a:p>
            <a:pPr eaLnBrk="1" hangingPunct="1"/>
            <a:r>
              <a:rPr lang="en-US" sz="2400" dirty="0">
                <a:solidFill>
                  <a:srgbClr val="000000"/>
                </a:solidFill>
              </a:rPr>
              <a:t>Research by H. Mintzberg looked at differences in </a:t>
            </a:r>
            <a:r>
              <a:rPr lang="en-US" sz="2400" dirty="0">
                <a:solidFill>
                  <a:srgbClr val="00B050"/>
                </a:solidFill>
              </a:rPr>
              <a:t>job characteristics and roles </a:t>
            </a:r>
          </a:p>
          <a:p>
            <a:pPr eaLnBrk="1" hangingPunct="1"/>
            <a:endParaRPr lang="en-US" sz="2400" dirty="0">
              <a:solidFill>
                <a:srgbClr val="00B050"/>
              </a:solidFill>
            </a:endParaRPr>
          </a:p>
          <a:p>
            <a:pPr eaLnBrk="1" hangingPunct="1"/>
            <a:r>
              <a:rPr lang="en-US" sz="2400" dirty="0">
                <a:solidFill>
                  <a:srgbClr val="000000"/>
                </a:solidFill>
              </a:rPr>
              <a:t>Other research looked at what managers like doing</a:t>
            </a:r>
          </a:p>
          <a:p>
            <a:pPr eaLnBrk="1" hangingPunct="1"/>
            <a:endParaRPr lang="en-US" sz="2400" dirty="0">
              <a:solidFill>
                <a:srgbClr val="000000"/>
              </a:solidFill>
            </a:endParaRPr>
          </a:p>
          <a:p>
            <a:pPr eaLnBrk="1" hangingPunct="1"/>
            <a:r>
              <a:rPr lang="en-US" sz="2400" dirty="0">
                <a:solidFill>
                  <a:srgbClr val="000000"/>
                </a:solidFill>
              </a:rPr>
              <a:t>New managers often find the shift stressful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</a:rPr>
              <a:t>Requires new set of skills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</a:rPr>
              <a:t>Miss-matched expectations</a:t>
            </a:r>
          </a:p>
        </p:txBody>
      </p:sp>
    </p:spTree>
    <p:extLst>
      <p:ext uri="{BB962C8B-B14F-4D97-AF65-F5344CB8AC3E}">
        <p14:creationId xmlns:p14="http://schemas.microsoft.com/office/powerpoint/2010/main" val="753552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Making the leap: becoming a new manager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600" dirty="0"/>
              <a:t>Involves a </a:t>
            </a:r>
            <a:r>
              <a:rPr lang="en-US" sz="2600" dirty="0">
                <a:solidFill>
                  <a:srgbClr val="00B050"/>
                </a:solidFill>
              </a:rPr>
              <a:t>new mindset</a:t>
            </a:r>
          </a:p>
          <a:p>
            <a:pPr eaLnBrk="1" hangingPunct="1"/>
            <a:endParaRPr lang="en-US" sz="2600" dirty="0">
              <a:solidFill>
                <a:srgbClr val="00B050"/>
              </a:solidFill>
            </a:endParaRPr>
          </a:p>
          <a:p>
            <a:r>
              <a:rPr lang="en-US" sz="2600" dirty="0"/>
              <a:t>Involves acquiring more </a:t>
            </a:r>
            <a:r>
              <a:rPr lang="en-US" sz="2600" dirty="0">
                <a:solidFill>
                  <a:srgbClr val="00B050"/>
                </a:solidFill>
              </a:rPr>
              <a:t>generalist</a:t>
            </a:r>
            <a:r>
              <a:rPr lang="en-US" sz="2600" dirty="0"/>
              <a:t> skills required to lead, organise, and control resources</a:t>
            </a:r>
            <a:endParaRPr lang="en-US" sz="2600" dirty="0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>
              <a:buFontTx/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392375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NZ" dirty="0"/>
              <a:t>Making the leap: becoming a new manager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4" y="1628799"/>
            <a:ext cx="10285015" cy="45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98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2286000"/>
            <a:ext cx="419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0" fontAlgn="auto" hangingPunct="0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9pPr>
          </a:lstStyle>
          <a:p>
            <a:pPr algn="l" eaLnBrk="1" hangingPunct="1"/>
            <a:r>
              <a:rPr lang="en-AU" sz="4600" baseline="-25000" dirty="0"/>
              <a:t>Chapter</a:t>
            </a:r>
            <a:r>
              <a:rPr lang="en-AU" sz="4600" dirty="0"/>
              <a:t> </a:t>
            </a:r>
            <a:r>
              <a:rPr lang="en-AU" sz="4600" baseline="-25000" dirty="0"/>
              <a:t>1</a:t>
            </a:r>
            <a:endParaRPr lang="en-AU" sz="4600" b="1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62000" y="3429000"/>
            <a:ext cx="6781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/>
                <a:ea typeface="MS PGothic" pitchFamily="34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/>
                <a:ea typeface="MS PGothic" pitchFamily="34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MS PGothic" pitchFamily="34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MS PGothic" pitchFamily="34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/>
                <a:ea typeface="MS PGothic" pitchFamily="34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buNone/>
            </a:pPr>
            <a:r>
              <a:rPr lang="en-AU" dirty="0">
                <a:solidFill>
                  <a:prstClr val="black">
                    <a:tint val="75000"/>
                  </a:prstClr>
                </a:solidFill>
              </a:rPr>
              <a:t>The changing world of management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5506"/>
            <a:ext cx="8229600" cy="884238"/>
          </a:xfrm>
        </p:spPr>
        <p:txBody>
          <a:bodyPr/>
          <a:lstStyle/>
          <a:p>
            <a:pPr eaLnBrk="1" hangingPunct="1"/>
            <a:r>
              <a:rPr lang="en-US" dirty="0"/>
              <a:t>ManagerIAL activities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628800"/>
            <a:ext cx="8001000" cy="4297363"/>
          </a:xfrm>
        </p:spPr>
        <p:txBody>
          <a:bodyPr/>
          <a:lstStyle/>
          <a:p>
            <a:pPr eaLnBrk="1" hangingPunct="1"/>
            <a:r>
              <a:rPr lang="en-US" sz="2400" dirty="0"/>
              <a:t>Managers perform a variety of tasks that are </a:t>
            </a:r>
            <a:r>
              <a:rPr lang="en-US" sz="2400" dirty="0">
                <a:solidFill>
                  <a:srgbClr val="00B050"/>
                </a:solidFill>
              </a:rPr>
              <a:t>fragmented</a:t>
            </a:r>
            <a:r>
              <a:rPr lang="en-US" sz="2400" dirty="0"/>
              <a:t> and often brief</a:t>
            </a:r>
          </a:p>
          <a:p>
            <a:pPr lvl="1"/>
            <a:r>
              <a:rPr lang="en-US" sz="2400" dirty="0"/>
              <a:t>Life on speed dial</a:t>
            </a:r>
          </a:p>
          <a:p>
            <a:pPr lvl="1"/>
            <a:endParaRPr lang="en-US" sz="2400" dirty="0"/>
          </a:p>
          <a:p>
            <a:pPr eaLnBrk="1" hangingPunct="1"/>
            <a:r>
              <a:rPr lang="en-US" sz="2400" dirty="0"/>
              <a:t>Managers require:</a:t>
            </a: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Multitasking</a:t>
            </a:r>
            <a:r>
              <a:rPr lang="en-US" sz="2400" dirty="0"/>
              <a:t> skills</a:t>
            </a: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Time management </a:t>
            </a:r>
            <a:r>
              <a:rPr lang="en-US" sz="2400" dirty="0"/>
              <a:t>to deal with unrelenting pace of work</a:t>
            </a:r>
          </a:p>
          <a:p>
            <a:pPr lvl="1" eaLnBrk="1" hangingPunct="1">
              <a:buFontTx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7123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281"/>
            <a:ext cx="8229600" cy="884238"/>
          </a:xfrm>
        </p:spPr>
        <p:txBody>
          <a:bodyPr/>
          <a:lstStyle/>
          <a:p>
            <a:pPr eaLnBrk="1" hangingPunct="1"/>
            <a:r>
              <a:rPr lang="en-US" dirty="0"/>
              <a:t>Manager roles</a:t>
            </a:r>
            <a:endParaRPr lang="en-AU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062253"/>
            <a:ext cx="7772400" cy="4983832"/>
          </a:xfrm>
        </p:spPr>
        <p:txBody>
          <a:bodyPr/>
          <a:lstStyle/>
          <a:p>
            <a:pPr eaLnBrk="1" hangingPunct="1"/>
            <a:r>
              <a:rPr lang="en-AU" sz="2400" dirty="0"/>
              <a:t>Based on H. Mintzberg’s research:</a:t>
            </a:r>
          </a:p>
          <a:p>
            <a:pPr lvl="1" eaLnBrk="1" hangingPunct="1"/>
            <a:r>
              <a:rPr lang="en-AU" sz="2400" dirty="0">
                <a:solidFill>
                  <a:srgbClr val="00B050"/>
                </a:solidFill>
              </a:rPr>
              <a:t>Informational</a:t>
            </a:r>
          </a:p>
          <a:p>
            <a:pPr lvl="1" eaLnBrk="1" hangingPunct="1"/>
            <a:endParaRPr lang="en-AU" sz="2400" dirty="0">
              <a:solidFill>
                <a:srgbClr val="00B050"/>
              </a:solidFill>
            </a:endParaRPr>
          </a:p>
          <a:p>
            <a:pPr lvl="2" eaLnBrk="1" hangingPunct="1"/>
            <a:r>
              <a:rPr lang="en-AU" dirty="0"/>
              <a:t>Monitor, disseminator, spokesperson</a:t>
            </a:r>
          </a:p>
          <a:p>
            <a:pPr lvl="1" eaLnBrk="1" hangingPunct="1"/>
            <a:r>
              <a:rPr lang="en-AU" sz="2400" dirty="0">
                <a:solidFill>
                  <a:srgbClr val="00B050"/>
                </a:solidFill>
              </a:rPr>
              <a:t>Interpersonal</a:t>
            </a:r>
          </a:p>
          <a:p>
            <a:pPr lvl="1" eaLnBrk="1" hangingPunct="1"/>
            <a:endParaRPr lang="en-AU" sz="2400" dirty="0">
              <a:solidFill>
                <a:srgbClr val="00B050"/>
              </a:solidFill>
            </a:endParaRPr>
          </a:p>
          <a:p>
            <a:pPr lvl="2" eaLnBrk="1" hangingPunct="1"/>
            <a:r>
              <a:rPr lang="en-AU" dirty="0"/>
              <a:t>Figurehead, leader, liaison</a:t>
            </a:r>
          </a:p>
          <a:p>
            <a:pPr lvl="1" eaLnBrk="1" hangingPunct="1"/>
            <a:r>
              <a:rPr lang="en-AU" sz="2400" dirty="0">
                <a:solidFill>
                  <a:srgbClr val="00B050"/>
                </a:solidFill>
              </a:rPr>
              <a:t>Decisional</a:t>
            </a:r>
          </a:p>
          <a:p>
            <a:pPr lvl="1" eaLnBrk="1" hangingPunct="1"/>
            <a:endParaRPr lang="en-AU" sz="2400" dirty="0">
              <a:solidFill>
                <a:srgbClr val="00B050"/>
              </a:solidFill>
            </a:endParaRPr>
          </a:p>
          <a:p>
            <a:pPr lvl="2" eaLnBrk="1" hangingPunct="1"/>
            <a:r>
              <a:rPr lang="en-AU" dirty="0"/>
              <a:t>Entrepreneur, disturbance handler, resource allocator, negotiator</a:t>
            </a:r>
          </a:p>
        </p:txBody>
      </p:sp>
    </p:spTree>
    <p:extLst>
      <p:ext uri="{BB962C8B-B14F-4D97-AF65-F5344CB8AC3E}">
        <p14:creationId xmlns:p14="http://schemas.microsoft.com/office/powerpoint/2010/main" val="1926512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84238"/>
          </a:xfrm>
        </p:spPr>
        <p:txBody>
          <a:bodyPr/>
          <a:lstStyle/>
          <a:p>
            <a:r>
              <a:rPr lang="en-NZ" dirty="0"/>
              <a:t>Ten manager roles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412" y="1000870"/>
            <a:ext cx="7499176" cy="521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82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Managing IN small business and not-for-profit organisations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83965"/>
            <a:ext cx="8001000" cy="4297363"/>
          </a:xfrm>
        </p:spPr>
        <p:txBody>
          <a:bodyPr>
            <a:normAutofit/>
          </a:bodyPr>
          <a:lstStyle/>
          <a:p>
            <a:r>
              <a:rPr lang="en-NZ" sz="2400" dirty="0"/>
              <a:t>The need for effective and efficient management practices are needed in all organisations</a:t>
            </a:r>
          </a:p>
          <a:p>
            <a:endParaRPr lang="en-NZ" sz="2400" dirty="0"/>
          </a:p>
          <a:p>
            <a:r>
              <a:rPr lang="en-NZ" sz="2400" dirty="0"/>
              <a:t>The focus on which roles to focus on may differ</a:t>
            </a:r>
          </a:p>
          <a:p>
            <a:endParaRPr lang="en-NZ" sz="2400" dirty="0"/>
          </a:p>
          <a:p>
            <a:r>
              <a:rPr lang="en-NZ" sz="2400" dirty="0">
                <a:solidFill>
                  <a:srgbClr val="00B050"/>
                </a:solidFill>
              </a:rPr>
              <a:t>Profit-making organisations </a:t>
            </a:r>
            <a:r>
              <a:rPr lang="en-NZ" sz="2400" dirty="0"/>
              <a:t>direct efforts towards earning money</a:t>
            </a:r>
          </a:p>
          <a:p>
            <a:endParaRPr lang="en-NZ" sz="2400" dirty="0"/>
          </a:p>
          <a:p>
            <a:r>
              <a:rPr lang="en-NZ" sz="2400" dirty="0">
                <a:solidFill>
                  <a:srgbClr val="00B050"/>
                </a:solidFill>
              </a:rPr>
              <a:t>Not-for-profit organisations </a:t>
            </a:r>
            <a:r>
              <a:rPr lang="en-NZ" sz="2400" dirty="0"/>
              <a:t>focus on less tangible aspects that improve society in some way</a:t>
            </a:r>
          </a:p>
        </p:txBody>
      </p:sp>
    </p:spTree>
    <p:extLst>
      <p:ext uri="{BB962C8B-B14F-4D97-AF65-F5344CB8AC3E}">
        <p14:creationId xmlns:p14="http://schemas.microsoft.com/office/powerpoint/2010/main" val="894589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0577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NZ" dirty="0"/>
              <a:t>State-of-the-art management competencies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412776"/>
            <a:ext cx="8001000" cy="42973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2400" dirty="0"/>
              <a:t>Rapid changes in the environment requires new management competencies:</a:t>
            </a:r>
          </a:p>
          <a:p>
            <a:r>
              <a:rPr lang="en-NZ" sz="2400" dirty="0">
                <a:solidFill>
                  <a:srgbClr val="00B050"/>
                </a:solidFill>
              </a:rPr>
              <a:t>Less emphasis on control </a:t>
            </a:r>
            <a:r>
              <a:rPr lang="en-NZ" sz="2400" dirty="0"/>
              <a:t>and </a:t>
            </a:r>
            <a:r>
              <a:rPr lang="en-NZ" sz="2400" dirty="0">
                <a:solidFill>
                  <a:srgbClr val="00B050"/>
                </a:solidFill>
              </a:rPr>
              <a:t>more focus on empowering leadership</a:t>
            </a:r>
          </a:p>
          <a:p>
            <a:endParaRPr lang="en-NZ" sz="2400" dirty="0">
              <a:solidFill>
                <a:srgbClr val="00B050"/>
              </a:solidFill>
            </a:endParaRPr>
          </a:p>
          <a:p>
            <a:r>
              <a:rPr lang="en-NZ" sz="2400" dirty="0"/>
              <a:t>Increased emphasis on organisation designs that enable </a:t>
            </a:r>
            <a:r>
              <a:rPr lang="en-NZ" sz="2400" dirty="0">
                <a:solidFill>
                  <a:srgbClr val="00B050"/>
                </a:solidFill>
              </a:rPr>
              <a:t>creativity</a:t>
            </a:r>
            <a:r>
              <a:rPr lang="en-NZ" sz="2400" dirty="0"/>
              <a:t>, </a:t>
            </a:r>
            <a:r>
              <a:rPr lang="en-NZ" sz="2400" dirty="0">
                <a:solidFill>
                  <a:srgbClr val="00B050"/>
                </a:solidFill>
              </a:rPr>
              <a:t>adaptation</a:t>
            </a:r>
            <a:r>
              <a:rPr lang="en-NZ" sz="2400" dirty="0"/>
              <a:t> and </a:t>
            </a:r>
            <a:r>
              <a:rPr lang="en-NZ" sz="2400" dirty="0">
                <a:solidFill>
                  <a:srgbClr val="00B050"/>
                </a:solidFill>
              </a:rPr>
              <a:t>innovation</a:t>
            </a:r>
          </a:p>
          <a:p>
            <a:endParaRPr lang="en-NZ" sz="2400" dirty="0">
              <a:solidFill>
                <a:srgbClr val="00B050"/>
              </a:solidFill>
            </a:endParaRPr>
          </a:p>
          <a:p>
            <a:r>
              <a:rPr lang="en-NZ" sz="2400" dirty="0"/>
              <a:t>Relationship management skills crucial:</a:t>
            </a:r>
          </a:p>
          <a:p>
            <a:pPr lvl="1"/>
            <a:r>
              <a:rPr lang="en-NZ" sz="2400" dirty="0"/>
              <a:t>Working in teams</a:t>
            </a:r>
          </a:p>
          <a:p>
            <a:pPr lvl="1"/>
            <a:r>
              <a:rPr lang="en-NZ" sz="2400" dirty="0"/>
              <a:t>Working with partner organisations around the world</a:t>
            </a:r>
          </a:p>
        </p:txBody>
      </p:sp>
    </p:spTree>
    <p:extLst>
      <p:ext uri="{BB962C8B-B14F-4D97-AF65-F5344CB8AC3E}">
        <p14:creationId xmlns:p14="http://schemas.microsoft.com/office/powerpoint/2010/main" val="1257688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60648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NZ" dirty="0"/>
              <a:t>State-of-the-art management competencies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4824"/>
            <a:ext cx="9770046" cy="369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52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021"/>
            <a:ext cx="8229600" cy="884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dirty="0"/>
              <a:t>Turbulent times: managing crises and unexpected events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029544"/>
            <a:ext cx="7772400" cy="4495800"/>
          </a:xfrm>
        </p:spPr>
        <p:txBody>
          <a:bodyPr>
            <a:normAutofit/>
          </a:bodyPr>
          <a:lstStyle/>
          <a:p>
            <a:r>
              <a:rPr lang="en-AU" sz="2400" dirty="0">
                <a:solidFill>
                  <a:srgbClr val="00B050"/>
                </a:solidFill>
              </a:rPr>
              <a:t>Globalisation</a:t>
            </a:r>
            <a:r>
              <a:rPr lang="en-AU" sz="2400" dirty="0"/>
              <a:t> has increased interconnection and interdependencies </a:t>
            </a:r>
          </a:p>
          <a:p>
            <a:endParaRPr lang="en-AU" sz="2400" dirty="0"/>
          </a:p>
          <a:p>
            <a:r>
              <a:rPr lang="en-AU" sz="2400" dirty="0"/>
              <a:t>Managers need skills to manage crises and unexpected events</a:t>
            </a:r>
          </a:p>
        </p:txBody>
      </p:sp>
    </p:spTree>
    <p:extLst>
      <p:ext uri="{BB962C8B-B14F-4D97-AF65-F5344CB8AC3E}">
        <p14:creationId xmlns:p14="http://schemas.microsoft.com/office/powerpoint/2010/main" val="3110727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60648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NZ" dirty="0"/>
              <a:t>Managing crises and unexpected events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sz="2400" dirty="0">
                <a:solidFill>
                  <a:srgbClr val="00B050"/>
                </a:solidFill>
              </a:rPr>
              <a:t>Crisis management </a:t>
            </a:r>
            <a:r>
              <a:rPr lang="en-AU" sz="2400" dirty="0"/>
              <a:t>involves:</a:t>
            </a:r>
          </a:p>
          <a:p>
            <a:pPr marL="0" indent="0"/>
            <a:r>
              <a:rPr lang="en-AU" sz="2400" dirty="0"/>
              <a:t>  Staying calm</a:t>
            </a:r>
          </a:p>
          <a:p>
            <a:pPr marL="0" indent="0"/>
            <a:r>
              <a:rPr lang="en-AU" sz="2400" dirty="0"/>
              <a:t>  Being visible</a:t>
            </a:r>
          </a:p>
          <a:p>
            <a:pPr marL="0" indent="0"/>
            <a:r>
              <a:rPr lang="en-AU" sz="2400" dirty="0"/>
              <a:t>  Putting people before business</a:t>
            </a:r>
          </a:p>
          <a:p>
            <a:pPr marL="0" indent="0"/>
            <a:r>
              <a:rPr lang="en-AU" sz="2400" dirty="0"/>
              <a:t>  Telling the truth</a:t>
            </a:r>
          </a:p>
          <a:p>
            <a:pPr marL="0" indent="0"/>
            <a:r>
              <a:rPr lang="en-AU" sz="2400" dirty="0"/>
              <a:t>  Knowing when to get back to business</a:t>
            </a:r>
          </a:p>
          <a:p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5632792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50577"/>
            <a:ext cx="8229600" cy="884238"/>
          </a:xfrm>
        </p:spPr>
        <p:txBody>
          <a:bodyPr/>
          <a:lstStyle/>
          <a:p>
            <a:r>
              <a:rPr lang="en-NZ" dirty="0"/>
              <a:t>AUSTRALIA’S MANAGERS: IMPROVING FROM A LOW 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56792"/>
            <a:ext cx="8001000" cy="4297363"/>
          </a:xfrm>
        </p:spPr>
        <p:txBody>
          <a:bodyPr>
            <a:normAutofit lnSpcReduction="10000"/>
          </a:bodyPr>
          <a:lstStyle/>
          <a:p>
            <a:r>
              <a:rPr lang="en-NZ" sz="2400" dirty="0"/>
              <a:t>Sustainable development: is now a core issue for managers</a:t>
            </a:r>
          </a:p>
          <a:p>
            <a:pPr lvl="1"/>
            <a:r>
              <a:rPr lang="en-NZ" sz="2000" dirty="0"/>
              <a:t>Effective and efficient management goes further than merely achieving the bottom line</a:t>
            </a:r>
          </a:p>
          <a:p>
            <a:pPr lvl="1"/>
            <a:endParaRPr lang="en-NZ" sz="2000" dirty="0"/>
          </a:p>
          <a:p>
            <a:r>
              <a:rPr lang="en-NZ" sz="2400" dirty="0"/>
              <a:t>Sustainable development practices benefit organisation, environment and society:</a:t>
            </a:r>
          </a:p>
          <a:p>
            <a:endParaRPr lang="en-NZ" sz="2400" dirty="0"/>
          </a:p>
          <a:p>
            <a:r>
              <a:rPr lang="en-NZ" sz="2400" dirty="0"/>
              <a:t>Emphasis on the ‘triple bottom line’ in terms of:</a:t>
            </a:r>
          </a:p>
          <a:p>
            <a:pPr lvl="1"/>
            <a:r>
              <a:rPr lang="en-NZ" sz="2000" dirty="0">
                <a:solidFill>
                  <a:srgbClr val="00B050"/>
                </a:solidFill>
              </a:rPr>
              <a:t>Financial</a:t>
            </a:r>
          </a:p>
          <a:p>
            <a:pPr lvl="1"/>
            <a:r>
              <a:rPr lang="en-NZ" sz="2000" dirty="0">
                <a:solidFill>
                  <a:srgbClr val="00B050"/>
                </a:solidFill>
              </a:rPr>
              <a:t>Environmental</a:t>
            </a:r>
          </a:p>
          <a:p>
            <a:pPr lvl="1"/>
            <a:r>
              <a:rPr lang="en-NZ" sz="2000" dirty="0">
                <a:solidFill>
                  <a:srgbClr val="00B050"/>
                </a:solidFill>
              </a:rPr>
              <a:t>Social</a:t>
            </a:r>
            <a:r>
              <a:rPr lang="en-NZ" sz="2000" dirty="0"/>
              <a:t> outcomes</a:t>
            </a:r>
          </a:p>
        </p:txBody>
      </p:sp>
    </p:spTree>
    <p:extLst>
      <p:ext uri="{BB962C8B-B14F-4D97-AF65-F5344CB8AC3E}">
        <p14:creationId xmlns:p14="http://schemas.microsoft.com/office/powerpoint/2010/main" val="2805658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management?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>
              <a:hlinkClick r:id="rId2"/>
            </a:endParaRPr>
          </a:p>
          <a:p>
            <a:r>
              <a:rPr lang="en-AU" dirty="0"/>
              <a:t>What do you think? </a:t>
            </a:r>
          </a:p>
          <a:p>
            <a:endParaRPr lang="en-AU" dirty="0"/>
          </a:p>
          <a:p>
            <a:r>
              <a:rPr lang="en-AU" dirty="0"/>
              <a:t>Henry Fayol’s Principles of Management </a:t>
            </a:r>
            <a:r>
              <a:rPr lang="en-AU" dirty="0">
                <a:hlinkClick r:id="rId2"/>
              </a:rPr>
              <a:t>Video</a:t>
            </a:r>
            <a:r>
              <a:rPr lang="en-A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132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077" y="299789"/>
            <a:ext cx="8229600" cy="864096"/>
          </a:xfrm>
        </p:spPr>
        <p:txBody>
          <a:bodyPr/>
          <a:lstStyle/>
          <a:p>
            <a:r>
              <a:rPr lang="en-AU" dirty="0"/>
              <a:t>Why innovative management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85000" lnSpcReduction="10000"/>
          </a:bodyPr>
          <a:lstStyle/>
          <a:p>
            <a:r>
              <a:rPr lang="en-AU" dirty="0"/>
              <a:t>The world of management is changing</a:t>
            </a:r>
          </a:p>
          <a:p>
            <a:r>
              <a:rPr lang="en-AU" dirty="0">
                <a:solidFill>
                  <a:srgbClr val="00B050"/>
                </a:solidFill>
              </a:rPr>
              <a:t>Innovation</a:t>
            </a:r>
            <a:r>
              <a:rPr lang="en-AU" dirty="0"/>
              <a:t> is important to maintain competitive edge in a </a:t>
            </a:r>
            <a:r>
              <a:rPr lang="en-AU" dirty="0">
                <a:solidFill>
                  <a:srgbClr val="00B050"/>
                </a:solidFill>
              </a:rPr>
              <a:t>hypercompetitive</a:t>
            </a:r>
            <a:r>
              <a:rPr lang="en-AU" dirty="0"/>
              <a:t> global environment</a:t>
            </a:r>
          </a:p>
          <a:p>
            <a:r>
              <a:rPr lang="en-AU" dirty="0"/>
              <a:t>Organisations need to respond (more quickly than ever) to </a:t>
            </a:r>
            <a:r>
              <a:rPr lang="en-AU" dirty="0">
                <a:solidFill>
                  <a:srgbClr val="00B050"/>
                </a:solidFill>
              </a:rPr>
              <a:t>changing environment</a:t>
            </a:r>
            <a:r>
              <a:rPr lang="en-AU" dirty="0"/>
              <a:t>:</a:t>
            </a:r>
          </a:p>
          <a:p>
            <a:pPr lvl="1"/>
            <a:r>
              <a:rPr lang="en-AU" dirty="0"/>
              <a:t>By being innovative in products, services, management systems, production processes, corporate values and other aspects</a:t>
            </a:r>
          </a:p>
          <a:p>
            <a:pPr lvl="1"/>
            <a:endParaRPr lang="en-AU" dirty="0"/>
          </a:p>
          <a:p>
            <a:r>
              <a:rPr lang="en-AU" dirty="0"/>
              <a:t>Without innovation a company will </a:t>
            </a:r>
            <a:r>
              <a:rPr lang="en-AU" u="sng" dirty="0"/>
              <a:t>NOT</a:t>
            </a:r>
            <a:r>
              <a:rPr lang="en-AU" dirty="0"/>
              <a:t> survive</a:t>
            </a:r>
          </a:p>
          <a:p>
            <a:r>
              <a:rPr lang="en-AU" dirty="0"/>
              <a:t>Innovation Management </a:t>
            </a:r>
            <a:r>
              <a:rPr lang="en-AU" dirty="0">
                <a:hlinkClick r:id="rId2"/>
              </a:rPr>
              <a:t>Video</a:t>
            </a:r>
            <a:r>
              <a:rPr lang="en-A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7331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pPr eaLnBrk="1" hangingPunct="1"/>
            <a:r>
              <a:rPr lang="en-AU" sz="3200" dirty="0"/>
              <a:t>challenges in the workplace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37321" y="937084"/>
            <a:ext cx="7772400" cy="4983832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n-AU" sz="2400" dirty="0"/>
              <a:t>Can be seen on Three Levels:</a:t>
            </a:r>
          </a:p>
          <a:p>
            <a:pPr eaLnBrk="1" hangingPunct="1"/>
            <a:r>
              <a:rPr lang="en-AU" sz="2400" dirty="0"/>
              <a:t>Challenges for </a:t>
            </a:r>
            <a:r>
              <a:rPr lang="en-AU" sz="2400" dirty="0">
                <a:solidFill>
                  <a:srgbClr val="00B050"/>
                </a:solidFill>
              </a:rPr>
              <a:t>Government</a:t>
            </a:r>
          </a:p>
          <a:p>
            <a:pPr lvl="1" eaLnBrk="1" hangingPunct="1"/>
            <a:r>
              <a:rPr lang="en-AU" sz="2400" dirty="0"/>
              <a:t>Federal, state and municipal</a:t>
            </a:r>
          </a:p>
          <a:p>
            <a:pPr lvl="1" eaLnBrk="1" hangingPunct="1"/>
            <a:r>
              <a:rPr lang="en-AU" sz="2400" dirty="0"/>
              <a:t>Limited resources and conflicting objectives entail trade-offs and other policy challenges</a:t>
            </a:r>
          </a:p>
          <a:p>
            <a:pPr lvl="1" eaLnBrk="1" hangingPunct="1"/>
            <a:endParaRPr lang="en-AU" sz="2400" dirty="0"/>
          </a:p>
          <a:p>
            <a:pPr eaLnBrk="1" hangingPunct="1"/>
            <a:r>
              <a:rPr lang="en-AU" sz="2400" dirty="0"/>
              <a:t>Challenges for </a:t>
            </a:r>
            <a:r>
              <a:rPr lang="en-AU" sz="2400" dirty="0">
                <a:solidFill>
                  <a:srgbClr val="00B050"/>
                </a:solidFill>
              </a:rPr>
              <a:t>Business</a:t>
            </a:r>
          </a:p>
          <a:p>
            <a:pPr lvl="1" eaLnBrk="1" hangingPunct="1"/>
            <a:r>
              <a:rPr lang="en-AU" sz="2400" dirty="0"/>
              <a:t>Local and global competition</a:t>
            </a:r>
          </a:p>
          <a:p>
            <a:pPr lvl="1" eaLnBrk="1" hangingPunct="1"/>
            <a:r>
              <a:rPr lang="en-AU" sz="2400" dirty="0"/>
              <a:t>Policy and other legal requirements</a:t>
            </a:r>
          </a:p>
          <a:p>
            <a:pPr lvl="1" eaLnBrk="1" hangingPunct="1"/>
            <a:endParaRPr lang="en-AU" sz="2400" dirty="0"/>
          </a:p>
          <a:p>
            <a:pPr eaLnBrk="1" hangingPunct="1"/>
            <a:r>
              <a:rPr lang="en-AU" sz="2400" dirty="0"/>
              <a:t>Challenges for </a:t>
            </a:r>
            <a:r>
              <a:rPr lang="en-AU" sz="2400" dirty="0">
                <a:solidFill>
                  <a:srgbClr val="00B050"/>
                </a:solidFill>
              </a:rPr>
              <a:t>individual employees</a:t>
            </a:r>
          </a:p>
          <a:p>
            <a:pPr lvl="1" eaLnBrk="1" hangingPunct="1"/>
            <a:r>
              <a:rPr lang="en-AU" sz="2400" dirty="0"/>
              <a:t>Skills; job insecurity; careers</a:t>
            </a:r>
          </a:p>
        </p:txBody>
      </p:sp>
    </p:spTree>
    <p:extLst>
      <p:ext uri="{BB962C8B-B14F-4D97-AF65-F5344CB8AC3E}">
        <p14:creationId xmlns:p14="http://schemas.microsoft.com/office/powerpoint/2010/main" val="1541096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884238"/>
          </a:xfrm>
        </p:spPr>
        <p:txBody>
          <a:bodyPr/>
          <a:lstStyle/>
          <a:p>
            <a:pPr eaLnBrk="1" hangingPunct="1"/>
            <a:r>
              <a:rPr lang="en-US" dirty="0"/>
              <a:t>Managers who make a difference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34122"/>
            <a:ext cx="8001000" cy="4297363"/>
          </a:xfrm>
        </p:spPr>
        <p:txBody>
          <a:bodyPr/>
          <a:lstStyle/>
          <a:p>
            <a:pPr eaLnBrk="1" hangingPunct="1"/>
            <a:r>
              <a:rPr lang="en-US" sz="2400" dirty="0"/>
              <a:t>Are aware of the challenges in today’s environment</a:t>
            </a:r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/>
              <a:t>Take a less traditional approach to management through:</a:t>
            </a: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Flexibility</a:t>
            </a:r>
            <a:r>
              <a:rPr lang="en-US" sz="2400" dirty="0"/>
              <a:t> and </a:t>
            </a:r>
            <a:r>
              <a:rPr lang="en-US" sz="2400" dirty="0">
                <a:solidFill>
                  <a:srgbClr val="00B050"/>
                </a:solidFill>
              </a:rPr>
              <a:t>agility</a:t>
            </a:r>
          </a:p>
          <a:p>
            <a:pPr lvl="1"/>
            <a:endParaRPr lang="en-US" sz="2400" dirty="0">
              <a:solidFill>
                <a:srgbClr val="00B050"/>
              </a:solidFill>
            </a:endParaRPr>
          </a:p>
          <a:p>
            <a:pPr lvl="2"/>
            <a:r>
              <a:rPr lang="en-US" dirty="0"/>
              <a:t>Embracing change</a:t>
            </a:r>
          </a:p>
          <a:p>
            <a:pPr lvl="1" eaLnBrk="1" hangingPunct="1"/>
            <a:r>
              <a:rPr lang="en-US" sz="2400" dirty="0"/>
              <a:t>Creating </a:t>
            </a:r>
            <a:r>
              <a:rPr lang="en-US" sz="2400" dirty="0">
                <a:solidFill>
                  <a:srgbClr val="00B050"/>
                </a:solidFill>
              </a:rPr>
              <a:t>vision</a:t>
            </a:r>
            <a:r>
              <a:rPr lang="en-US" sz="2400" dirty="0"/>
              <a:t> and </a:t>
            </a:r>
            <a:r>
              <a:rPr lang="en-US" sz="2400" dirty="0">
                <a:solidFill>
                  <a:srgbClr val="00B050"/>
                </a:solidFill>
              </a:rPr>
              <a:t>cultural values</a:t>
            </a:r>
            <a:r>
              <a:rPr lang="en-US" sz="2400" dirty="0"/>
              <a:t>.</a:t>
            </a:r>
          </a:p>
          <a:p>
            <a:pPr lvl="1" eaLnBrk="1" hangingPunct="1"/>
            <a:r>
              <a:rPr lang="en-US" sz="2400" dirty="0"/>
              <a:t>Fostering a </a:t>
            </a:r>
            <a:r>
              <a:rPr lang="en-US" sz="2400" dirty="0">
                <a:solidFill>
                  <a:srgbClr val="00B050"/>
                </a:solidFill>
              </a:rPr>
              <a:t>collaborative</a:t>
            </a:r>
            <a:r>
              <a:rPr lang="en-US" sz="2400" dirty="0"/>
              <a:t> workplace.</a:t>
            </a:r>
          </a:p>
        </p:txBody>
      </p:sp>
    </p:spTree>
    <p:extLst>
      <p:ext uri="{BB962C8B-B14F-4D97-AF65-F5344CB8AC3E}">
        <p14:creationId xmlns:p14="http://schemas.microsoft.com/office/powerpoint/2010/main" val="937682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Management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Refers to </a:t>
            </a:r>
            <a:r>
              <a:rPr lang="en-NZ" sz="2400" dirty="0">
                <a:solidFill>
                  <a:srgbClr val="00B050"/>
                </a:solidFill>
              </a:rPr>
              <a:t>the attainment of organisational goals in an effective and efficient manner</a:t>
            </a:r>
          </a:p>
          <a:p>
            <a:endParaRPr lang="en-NZ" sz="2400" dirty="0">
              <a:solidFill>
                <a:srgbClr val="00B050"/>
              </a:solidFill>
            </a:endParaRPr>
          </a:p>
          <a:p>
            <a:r>
              <a:rPr lang="en-NZ" sz="2400" dirty="0"/>
              <a:t>Makes use of </a:t>
            </a:r>
            <a:r>
              <a:rPr lang="en-NZ" sz="2400" dirty="0">
                <a:solidFill>
                  <a:srgbClr val="00B050"/>
                </a:solidFill>
              </a:rPr>
              <a:t>four functions</a:t>
            </a:r>
            <a:r>
              <a:rPr lang="en-NZ" sz="2400" dirty="0"/>
              <a:t>:</a:t>
            </a:r>
          </a:p>
          <a:p>
            <a:pPr lvl="1"/>
            <a:r>
              <a:rPr lang="en-NZ" sz="2400" dirty="0"/>
              <a:t>Planning</a:t>
            </a:r>
          </a:p>
          <a:p>
            <a:pPr lvl="1"/>
            <a:r>
              <a:rPr lang="en-NZ" sz="2400" dirty="0"/>
              <a:t>Organising</a:t>
            </a:r>
          </a:p>
          <a:p>
            <a:pPr lvl="1"/>
            <a:r>
              <a:rPr lang="en-NZ" sz="2400" dirty="0"/>
              <a:t>Controlling</a:t>
            </a:r>
          </a:p>
          <a:p>
            <a:pPr lvl="1"/>
            <a:r>
              <a:rPr lang="en-NZ" sz="2400" dirty="0"/>
              <a:t>Leading </a:t>
            </a:r>
          </a:p>
        </p:txBody>
      </p:sp>
    </p:spTree>
    <p:extLst>
      <p:ext uri="{BB962C8B-B14F-4D97-AF65-F5344CB8AC3E}">
        <p14:creationId xmlns:p14="http://schemas.microsoft.com/office/powerpoint/2010/main" val="2222218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88640"/>
            <a:ext cx="8229600" cy="884238"/>
          </a:xfrm>
        </p:spPr>
        <p:txBody>
          <a:bodyPr/>
          <a:lstStyle/>
          <a:p>
            <a:r>
              <a:rPr lang="en-NZ" dirty="0"/>
              <a:t>The process of management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4104"/>
            <a:ext cx="9612559" cy="383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06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1094940"/>
          </a:xfrm>
        </p:spPr>
        <p:txBody>
          <a:bodyPr>
            <a:normAutofit fontScale="90000"/>
          </a:bodyPr>
          <a:lstStyle/>
          <a:p>
            <a:r>
              <a:rPr lang="en-AU" dirty="0"/>
              <a:t>The four management functions</a:t>
            </a:r>
            <a:br>
              <a:rPr lang="en-AU" dirty="0"/>
            </a:br>
            <a:endParaRPr lang="en-AU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340768"/>
            <a:ext cx="7772400" cy="4752988"/>
          </a:xfrm>
        </p:spPr>
        <p:txBody>
          <a:bodyPr/>
          <a:lstStyle/>
          <a:p>
            <a:pPr eaLnBrk="1" hangingPunct="1"/>
            <a:r>
              <a:rPr lang="en-AU" sz="3000" dirty="0">
                <a:solidFill>
                  <a:srgbClr val="00B050"/>
                </a:solidFill>
              </a:rPr>
              <a:t>Planning</a:t>
            </a:r>
          </a:p>
          <a:p>
            <a:pPr lvl="1" eaLnBrk="1" hangingPunct="1"/>
            <a:r>
              <a:rPr lang="en-AU" dirty="0"/>
              <a:t>Defining goals for future organisational performance and deciding on the tasks and use of resources needed to attain them.</a:t>
            </a:r>
          </a:p>
          <a:p>
            <a:pPr lvl="1" eaLnBrk="1" hangingPunct="1"/>
            <a:endParaRPr lang="en-AU" dirty="0"/>
          </a:p>
          <a:p>
            <a:r>
              <a:rPr lang="en-AU" sz="3000" dirty="0">
                <a:solidFill>
                  <a:srgbClr val="00B050"/>
                </a:solidFill>
              </a:rPr>
              <a:t>Organising</a:t>
            </a:r>
          </a:p>
          <a:p>
            <a:pPr lvl="1"/>
            <a:r>
              <a:rPr lang="en-AU" dirty="0"/>
              <a:t>Assigning tasks, grouping of tasks into departments and allocating resources to departments</a:t>
            </a:r>
          </a:p>
        </p:txBody>
      </p:sp>
    </p:spTree>
    <p:extLst>
      <p:ext uri="{BB962C8B-B14F-4D97-AF65-F5344CB8AC3E}">
        <p14:creationId xmlns:p14="http://schemas.microsoft.com/office/powerpoint/2010/main" val="937846496"/>
      </p:ext>
    </p:extLst>
  </p:cSld>
  <p:clrMapOvr>
    <a:masterClrMapping/>
  </p:clrMapOvr>
</p:sld>
</file>

<file path=ppt/theme/theme1.xml><?xml version="1.0" encoding="utf-8"?>
<a:theme xmlns:a="http://schemas.openxmlformats.org/drawingml/2006/main" name="PPT_Samson Man_884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PPT_Samson Man_88412</Template>
  <TotalTime>732</TotalTime>
  <Words>869</Words>
  <Application>Microsoft Macintosh PowerPoint</Application>
  <PresentationFormat>On-screen Show (4:3)</PresentationFormat>
  <Paragraphs>182</Paragraphs>
  <Slides>28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PPT_Samson Man_88412</vt:lpstr>
      <vt:lpstr>PowerPoint Presentation</vt:lpstr>
      <vt:lpstr>PowerPoint Presentation</vt:lpstr>
      <vt:lpstr>What is management?</vt:lpstr>
      <vt:lpstr>Why innovative management matters</vt:lpstr>
      <vt:lpstr>challenges in the workplace</vt:lpstr>
      <vt:lpstr>Managers who make a difference</vt:lpstr>
      <vt:lpstr>Management </vt:lpstr>
      <vt:lpstr>The process of management</vt:lpstr>
      <vt:lpstr>The four management functions </vt:lpstr>
      <vt:lpstr>The four management functions contd.</vt:lpstr>
      <vt:lpstr>Organisational performance</vt:lpstr>
      <vt:lpstr>Management skills</vt:lpstr>
      <vt:lpstr>The relationship between the three skills</vt:lpstr>
      <vt:lpstr>When skills fail</vt:lpstr>
      <vt:lpstr>Management types</vt:lpstr>
      <vt:lpstr>Levels of management</vt:lpstr>
      <vt:lpstr>What is it like to be a manager?</vt:lpstr>
      <vt:lpstr>Making the leap: becoming a new manager</vt:lpstr>
      <vt:lpstr>Making the leap: becoming a new manager</vt:lpstr>
      <vt:lpstr>ManagerIAL activities</vt:lpstr>
      <vt:lpstr>Manager roles</vt:lpstr>
      <vt:lpstr>Ten manager roles</vt:lpstr>
      <vt:lpstr>Managing IN small business and not-for-profit organisations</vt:lpstr>
      <vt:lpstr>State-of-the-art management competencies</vt:lpstr>
      <vt:lpstr>State-of-the-art management competencies</vt:lpstr>
      <vt:lpstr>Turbulent times: managing crises and unexpected events</vt:lpstr>
      <vt:lpstr>Managing crises and unexpected events</vt:lpstr>
      <vt:lpstr>AUSTRALIA’S MANAGERS: IMPROVING FROM A LOW BASE</vt:lpstr>
    </vt:vector>
  </TitlesOfParts>
  <Company>Cengage Learning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Donna Beaty</dc:creator>
  <cp:lastModifiedBy>Andrea Tokaji</cp:lastModifiedBy>
  <cp:revision>63</cp:revision>
  <dcterms:created xsi:type="dcterms:W3CDTF">2012-01-25T00:12:06Z</dcterms:created>
  <dcterms:modified xsi:type="dcterms:W3CDTF">2020-01-26T21:17:09Z</dcterms:modified>
</cp:coreProperties>
</file>