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96" r:id="rId1"/>
  </p:sldMasterIdLst>
  <p:notesMasterIdLst>
    <p:notesMasterId r:id="rId27"/>
  </p:notesMasterIdLst>
  <p:sldIdLst>
    <p:sldId id="257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E01"/>
    <a:srgbClr val="482A06"/>
    <a:srgbClr val="163F3A"/>
    <a:srgbClr val="3C9325"/>
    <a:srgbClr val="A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46"/>
  </p:normalViewPr>
  <p:slideViewPr>
    <p:cSldViewPr snapToObjects="1">
      <p:cViewPr varScale="1">
        <p:scale>
          <a:sx n="108" d="100"/>
          <a:sy n="108" d="100"/>
        </p:scale>
        <p:origin x="560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3634F6F2-7D8D-4D99-B037-ED3CC9A90762}" type="datetimeFigureOut">
              <a:rPr lang="en-US"/>
              <a:pPr>
                <a:defRPr/>
              </a:pPr>
              <a:t>1/28/20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 noProof="0"/>
              <a:t>Click to edit Master text styles</a:t>
            </a:r>
          </a:p>
          <a:p>
            <a:pPr lvl="1"/>
            <a:r>
              <a:rPr lang="en-AU" noProof="0"/>
              <a:t>Second level</a:t>
            </a:r>
          </a:p>
          <a:p>
            <a:pPr lvl="2"/>
            <a:r>
              <a:rPr lang="en-AU" noProof="0"/>
              <a:t>Third level</a:t>
            </a:r>
          </a:p>
          <a:p>
            <a:pPr lvl="3"/>
            <a:r>
              <a:rPr lang="en-AU" noProof="0"/>
              <a:t>Fourth level</a:t>
            </a:r>
          </a:p>
          <a:p>
            <a:pPr lvl="4"/>
            <a:r>
              <a:rPr lang="en-AU" noProof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863E68A-8DB7-4D8C-89B9-9813D4DA661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033497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CCE1173-7492-4C37-93B6-7A7C7FC1FCF8}" type="slidenum">
              <a:rPr lang="en-AU" smtClean="0"/>
              <a:pPr/>
              <a:t>3</a:t>
            </a:fld>
            <a:endParaRPr lang="en-AU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8441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A1A11E-CA31-46F3-8D08-777E1193D07F}" type="slidenum">
              <a:rPr lang="en-AU" smtClean="0"/>
              <a:pPr/>
              <a:t>16</a:t>
            </a:fld>
            <a:endParaRPr lang="en-AU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3792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7AD098B-1A38-492E-B33E-F14F838E5FD6}" type="slidenum">
              <a:rPr lang="en-AU" smtClean="0"/>
              <a:pPr/>
              <a:t>17</a:t>
            </a:fld>
            <a:endParaRPr lang="en-AU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b="1" i="1">
                <a:solidFill>
                  <a:srgbClr val="FF0000"/>
                </a:solidFill>
              </a:rPr>
              <a:t>NOTE: The </a:t>
            </a:r>
            <a:r>
              <a:rPr lang="en-AU" b="1" i="1" dirty="0">
                <a:solidFill>
                  <a:srgbClr val="FF0000"/>
                </a:solidFill>
              </a:rPr>
              <a:t>remaining lectures/chapters focus on contributions under the behaviour science approach.</a:t>
            </a:r>
          </a:p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93726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79DBE37-6A60-4706-8321-81D0D99C1AE7}" type="slidenum">
              <a:rPr lang="en-AU" smtClean="0"/>
              <a:pPr/>
              <a:t>18</a:t>
            </a:fld>
            <a:endParaRPr lang="en-AU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50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DDD75D3-FBA9-4C6A-917E-584BA1B94311}" type="slidenum">
              <a:rPr lang="en-AU" smtClean="0"/>
              <a:pPr/>
              <a:t>19</a:t>
            </a:fld>
            <a:endParaRPr lang="en-AU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16570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1B5270E-30D0-465E-B8B4-40EF2D8ACC30}" type="slidenum">
              <a:rPr lang="en-AU" smtClean="0"/>
              <a:pPr/>
              <a:t>23</a:t>
            </a:fld>
            <a:endParaRPr lang="en-AU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2126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7510DCD-F0BF-45C9-840A-B3FE9450F94F}" type="slidenum">
              <a:rPr lang="en-AU" smtClean="0"/>
              <a:pPr/>
              <a:t>4</a:t>
            </a:fld>
            <a:endParaRPr lang="en-AU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6589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47475A-65EF-4A16-A08C-B50FFE45A1BE}" type="slidenum">
              <a:rPr lang="en-AU" smtClean="0"/>
              <a:pPr/>
              <a:t>5</a:t>
            </a:fld>
            <a:endParaRPr lang="en-AU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4049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2641F0C-FD09-456A-A839-C62D49B63BE2}" type="slidenum">
              <a:rPr lang="en-AU" smtClean="0"/>
              <a:pPr/>
              <a:t>6</a:t>
            </a:fld>
            <a:endParaRPr lang="en-AU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6499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4E40DF1-95D8-4F89-A071-8BE33B8D5A07}" type="slidenum">
              <a:rPr lang="en-AU" smtClean="0"/>
              <a:pPr/>
              <a:t>8</a:t>
            </a:fld>
            <a:endParaRPr lang="en-AU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6175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89BDD21-8F74-476B-A44A-7FA7FAE8AFCD}" type="slidenum">
              <a:rPr lang="en-AU" smtClean="0"/>
              <a:pPr/>
              <a:t>9</a:t>
            </a:fld>
            <a:endParaRPr lang="en-AU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7579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7B5A663-637F-439E-8BC3-8ACE0BFE6492}" type="slidenum">
              <a:rPr lang="en-AU" smtClean="0"/>
              <a:pPr/>
              <a:t>10</a:t>
            </a:fld>
            <a:endParaRPr lang="en-AU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7706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28934A7-1346-4E18-A4B6-F30A9FF89FC5}" type="slidenum">
              <a:rPr lang="en-AU" smtClean="0"/>
              <a:pPr/>
              <a:t>12</a:t>
            </a:fld>
            <a:endParaRPr lang="en-AU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4392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A87D13E-7186-473F-B7D4-CEF0D55EA340}" type="slidenum">
              <a:rPr lang="en-AU" smtClean="0"/>
              <a:pPr/>
              <a:t>13</a:t>
            </a:fld>
            <a:endParaRPr lang="en-AU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8558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 defTabSz="457200" rtl="0" fontAlgn="auto">
              <a:spcBef>
                <a:spcPct val="0"/>
              </a:spcBef>
              <a:spcAft>
                <a:spcPts val="0"/>
              </a:spcAft>
              <a:defRPr lang="en-US" sz="4000" kern="1200" cap="all" dirty="0">
                <a:solidFill>
                  <a:schemeClr val="bg2">
                    <a:lumMod val="50000"/>
                  </a:schemeClr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90509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938288D0-0003-4C53-AB98-E6A0A23BF186}" type="datetimeFigureOut">
              <a:rPr lang="en-US" smtClean="0"/>
              <a:pPr>
                <a:defRPr/>
              </a:pPr>
              <a:t>1/28/20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BA3B533-8DB2-429A-96B8-F6D37C68C402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36121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BD402D4C-CA16-47EE-8242-F3E7D6ACAC5A}" type="datetimeFigureOut">
              <a:rPr lang="en-US" smtClean="0"/>
              <a:pPr>
                <a:defRPr/>
              </a:pPr>
              <a:t>1/28/20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853067B-2EB6-41CE-AE31-C8519039F56A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500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7374"/>
            <a:ext cx="8229600" cy="884238"/>
          </a:xfrm>
        </p:spPr>
        <p:txBody>
          <a:bodyPr/>
          <a:lstStyle>
            <a:lvl1pPr algn="ctr" defTabSz="457200" rtl="0" fontAlgn="auto">
              <a:spcBef>
                <a:spcPct val="0"/>
              </a:spcBef>
              <a:spcAft>
                <a:spcPts val="0"/>
              </a:spcAft>
              <a:defRPr lang="en-US" sz="4000" kern="1200" cap="all" dirty="0">
                <a:solidFill>
                  <a:schemeClr val="bg2">
                    <a:lumMod val="50000"/>
                  </a:schemeClr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2804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ctr" defTabSz="457200" rtl="0" fontAlgn="auto">
              <a:spcBef>
                <a:spcPct val="0"/>
              </a:spcBef>
              <a:spcAft>
                <a:spcPts val="0"/>
              </a:spcAft>
              <a:defRPr lang="en-US" sz="4000" kern="1200" cap="all" dirty="0">
                <a:solidFill>
                  <a:schemeClr val="bg2">
                    <a:lumMod val="50000"/>
                  </a:schemeClr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87080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en-US" sz="4000" kern="1200" cap="all" dirty="0">
                <a:solidFill>
                  <a:schemeClr val="bg2">
                    <a:lumMod val="50000"/>
                  </a:schemeClr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877951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 defTabSz="457200" rtl="0" fontAlgn="base">
              <a:spcBef>
                <a:spcPct val="0"/>
              </a:spcBef>
              <a:spcAft>
                <a:spcPct val="0"/>
              </a:spcAft>
              <a:defRPr lang="en-US" sz="4000" kern="1200" cap="all" dirty="0">
                <a:solidFill>
                  <a:schemeClr val="bg2">
                    <a:lumMod val="50000"/>
                  </a:schemeClr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198112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D9F61351-88A6-437E-812E-03A666DC2A52}" type="datetimeFigureOut">
              <a:rPr lang="en-US" smtClean="0"/>
              <a:pPr>
                <a:defRPr/>
              </a:pPr>
              <a:t>1/28/20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F20368B-4613-4BBB-9B7A-6A316FD2CA60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0764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835DE941-1122-44AF-8D0F-DDF228A3BC98}" type="datetimeFigureOut">
              <a:rPr lang="en-US" smtClean="0"/>
              <a:pPr>
                <a:defRPr/>
              </a:pPr>
              <a:t>1/28/20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4D873B8-68F1-43AF-A0BC-A2626E7F0F6C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59123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62262009-6FD6-4BF5-912D-3DB64062A895}" type="datetimeFigureOut">
              <a:rPr lang="en-US" smtClean="0"/>
              <a:pPr>
                <a:defRPr/>
              </a:pPr>
              <a:t>1/28/20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FFEEBC1-0040-42C1-8EE9-330B1C951B26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240899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2F3CB498-B497-46C1-A7EC-D29B3C5F34DF}" type="datetimeFigureOut">
              <a:rPr lang="en-US" smtClean="0"/>
              <a:pPr>
                <a:defRPr/>
              </a:pPr>
              <a:t>1/28/20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1B8396D-2FE2-463A-A463-CF877096D9D3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5175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8001000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2057400"/>
            <a:ext cx="8001000" cy="429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en-US"/>
              <a:t>Click to edit Master text styles</a:t>
            </a:r>
          </a:p>
          <a:p>
            <a:pPr lvl="1"/>
            <a:r>
              <a:rPr lang="en-AU" altLang="en-US"/>
              <a:t>SecondClick to edit Master title style</a:t>
            </a:r>
            <a:endParaRPr lang="en-US" altLang="en-US"/>
          </a:p>
          <a:p>
            <a:pPr lvl="1"/>
            <a:r>
              <a:rPr lang="en-AU" altLang="en-US"/>
              <a:t> level</a:t>
            </a:r>
          </a:p>
          <a:p>
            <a:pPr lvl="2"/>
            <a:r>
              <a:rPr lang="en-AU" altLang="en-US"/>
              <a:t>Third level</a:t>
            </a:r>
          </a:p>
          <a:p>
            <a:pPr lvl="3"/>
            <a:r>
              <a:rPr lang="en-AU" altLang="en-US"/>
              <a:t>Fourth level</a:t>
            </a:r>
          </a:p>
          <a:p>
            <a:pPr lvl="4"/>
            <a:r>
              <a:rPr lang="en-AU" altLang="en-US"/>
              <a:t>Fifth level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41141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000" kern="1200" cap="all">
          <a:solidFill>
            <a:schemeClr val="tx1"/>
          </a:solidFill>
          <a:latin typeface="Arial"/>
          <a:ea typeface="MS PGothic" panose="020B0600070205080204" pitchFamily="34" charset="-128"/>
          <a:cs typeface="Arial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itchFamily="34" charset="0"/>
          <a:ea typeface="MS PGothic" panose="020B0600070205080204" pitchFamily="34" charset="-128"/>
          <a:cs typeface="Arial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itchFamily="34" charset="0"/>
          <a:ea typeface="MS PGothic" panose="020B0600070205080204" pitchFamily="34" charset="-128"/>
          <a:cs typeface="Arial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itchFamily="34" charset="0"/>
          <a:ea typeface="MS PGothic" panose="020B0600070205080204" pitchFamily="34" charset="-128"/>
          <a:cs typeface="Arial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itchFamily="34" charset="0"/>
          <a:ea typeface="MS PGothic" panose="020B0600070205080204" pitchFamily="34" charset="-128"/>
          <a:cs typeface="Arial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itchFamily="34" charset="0"/>
          <a:ea typeface="ＭＳ Ｐゴシック" pitchFamily="1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itchFamily="34" charset="0"/>
          <a:ea typeface="ＭＳ Ｐゴシック" pitchFamily="1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itchFamily="34" charset="0"/>
          <a:ea typeface="ＭＳ Ｐゴシック" pitchFamily="1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itchFamily="34" charset="0"/>
          <a:ea typeface="ＭＳ Ｐゴシック" pitchFamily="1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/>
          <a:ea typeface="MS PGothic" panose="020B0600070205080204" pitchFamily="34" charset="-128"/>
          <a:cs typeface="Arial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/>
          <a:ea typeface="MS PGothic" panose="020B0600070205080204" pitchFamily="34" charset="-128"/>
          <a:cs typeface="Arial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/>
          <a:ea typeface="MS PGothic" panose="020B0600070205080204" pitchFamily="34" charset="-128"/>
          <a:cs typeface="Arial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/>
          <a:ea typeface="MS PGothic" panose="020B0600070205080204" pitchFamily="34" charset="-128"/>
          <a:cs typeface="Arial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/>
          <a:ea typeface="MS PGothic" panose="020B0600070205080204" pitchFamily="34" charset="-128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AU" dirty="0"/>
              <a:t>Administrative principles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AU" sz="2400" dirty="0"/>
              <a:t>The third sub-field of classical perspective</a:t>
            </a:r>
          </a:p>
          <a:p>
            <a:pPr>
              <a:lnSpc>
                <a:spcPct val="90000"/>
              </a:lnSpc>
            </a:pPr>
            <a:r>
              <a:rPr lang="en-AU" sz="2400" dirty="0"/>
              <a:t>Focused on </a:t>
            </a:r>
            <a:r>
              <a:rPr lang="en-AU" sz="2400" dirty="0">
                <a:solidFill>
                  <a:srgbClr val="00B050"/>
                </a:solidFill>
              </a:rPr>
              <a:t>total organisation</a:t>
            </a:r>
          </a:p>
          <a:p>
            <a:pPr>
              <a:lnSpc>
                <a:spcPct val="90000"/>
              </a:lnSpc>
            </a:pPr>
            <a:r>
              <a:rPr lang="en-AU" sz="2400" dirty="0"/>
              <a:t>Major contributor: Henri Fayol</a:t>
            </a:r>
          </a:p>
          <a:p>
            <a:pPr>
              <a:lnSpc>
                <a:spcPct val="90000"/>
              </a:lnSpc>
            </a:pPr>
            <a:r>
              <a:rPr lang="en-AU" sz="2400" dirty="0"/>
              <a:t>Developed 14 principles of management</a:t>
            </a:r>
          </a:p>
          <a:p>
            <a:pPr>
              <a:lnSpc>
                <a:spcPct val="90000"/>
              </a:lnSpc>
            </a:pPr>
            <a:r>
              <a:rPr lang="en-AU" sz="2400" dirty="0"/>
              <a:t>Conceived of 5 ‘rules’ of management (Contd.)</a:t>
            </a:r>
          </a:p>
        </p:txBody>
      </p:sp>
    </p:spTree>
    <p:extLst>
      <p:ext uri="{BB962C8B-B14F-4D97-AF65-F5344CB8AC3E}">
        <p14:creationId xmlns:p14="http://schemas.microsoft.com/office/powerpoint/2010/main" val="39655651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884238"/>
          </a:xfrm>
        </p:spPr>
        <p:txBody>
          <a:bodyPr/>
          <a:lstStyle/>
          <a:p>
            <a:r>
              <a:rPr lang="en-NZ" dirty="0"/>
              <a:t>Administrative principles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sz="2400" dirty="0"/>
              <a:t>Some of Fayol’s 14 principles influencing management thoughts and practices today include:</a:t>
            </a:r>
          </a:p>
          <a:p>
            <a:endParaRPr lang="en-NZ" sz="2400" dirty="0"/>
          </a:p>
          <a:p>
            <a:pPr lvl="1"/>
            <a:r>
              <a:rPr lang="en-NZ" sz="2400" dirty="0"/>
              <a:t>Unity of command</a:t>
            </a:r>
          </a:p>
          <a:p>
            <a:pPr lvl="1"/>
            <a:r>
              <a:rPr lang="en-NZ" sz="2400" dirty="0"/>
              <a:t>Division of work</a:t>
            </a:r>
          </a:p>
          <a:p>
            <a:pPr lvl="1"/>
            <a:r>
              <a:rPr lang="en-NZ" sz="2400" dirty="0"/>
              <a:t>Scalar chain</a:t>
            </a:r>
          </a:p>
          <a:p>
            <a:pPr lvl="1"/>
            <a:r>
              <a:rPr lang="en-NZ" sz="2400" dirty="0"/>
              <a:t>Unity of direction</a:t>
            </a:r>
          </a:p>
        </p:txBody>
      </p:sp>
    </p:spTree>
    <p:extLst>
      <p:ext uri="{BB962C8B-B14F-4D97-AF65-F5344CB8AC3E}">
        <p14:creationId xmlns:p14="http://schemas.microsoft.com/office/powerpoint/2010/main" val="21361809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2656"/>
            <a:ext cx="8229600" cy="884238"/>
          </a:xfrm>
        </p:spPr>
        <p:txBody>
          <a:bodyPr/>
          <a:lstStyle/>
          <a:p>
            <a:pPr eaLnBrk="1" hangingPunct="1"/>
            <a:r>
              <a:rPr lang="en-AU" dirty="0"/>
              <a:t>Humanistic perspective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AU" sz="2400" dirty="0"/>
              <a:t>Emphasised the importance of understanding </a:t>
            </a:r>
            <a:r>
              <a:rPr lang="en-AU" sz="2400" dirty="0">
                <a:solidFill>
                  <a:srgbClr val="00B050"/>
                </a:solidFill>
              </a:rPr>
              <a:t>human behaviours, needs and attitudes </a:t>
            </a:r>
            <a:r>
              <a:rPr lang="en-AU" sz="2400" dirty="0"/>
              <a:t>in the workplace</a:t>
            </a:r>
          </a:p>
          <a:p>
            <a:endParaRPr lang="en-AU" sz="2400" dirty="0"/>
          </a:p>
          <a:p>
            <a:endParaRPr lang="en-AU" sz="2400" dirty="0"/>
          </a:p>
          <a:p>
            <a:r>
              <a:rPr lang="en-AU" sz="2400" dirty="0"/>
              <a:t>Early advocates:</a:t>
            </a:r>
          </a:p>
          <a:p>
            <a:pPr lvl="1"/>
            <a:r>
              <a:rPr lang="en-AU" sz="2400" dirty="0"/>
              <a:t>Mary Parker Follett</a:t>
            </a:r>
          </a:p>
          <a:p>
            <a:pPr lvl="1"/>
            <a:r>
              <a:rPr lang="en-AU" sz="2400" dirty="0"/>
              <a:t>Chester Barnard</a:t>
            </a:r>
          </a:p>
        </p:txBody>
      </p:sp>
    </p:spTree>
    <p:extLst>
      <p:ext uri="{BB962C8B-B14F-4D97-AF65-F5344CB8AC3E}">
        <p14:creationId xmlns:p14="http://schemas.microsoft.com/office/powerpoint/2010/main" val="10619208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2656"/>
            <a:ext cx="8229600" cy="884238"/>
          </a:xfrm>
        </p:spPr>
        <p:txBody>
          <a:bodyPr>
            <a:normAutofit/>
          </a:bodyPr>
          <a:lstStyle/>
          <a:p>
            <a:pPr eaLnBrk="1" hangingPunct="1"/>
            <a:r>
              <a:rPr lang="en-AU" dirty="0"/>
              <a:t>Human relations movement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AU" sz="2400" dirty="0"/>
              <a:t>Suggests effective control comes from within individuals, not adherence to strict, authoritarian control</a:t>
            </a:r>
          </a:p>
          <a:p>
            <a:pPr eaLnBrk="1" hangingPunct="1"/>
            <a:endParaRPr lang="en-AU" sz="2400" dirty="0"/>
          </a:p>
          <a:p>
            <a:pPr eaLnBrk="1" hangingPunct="1"/>
            <a:r>
              <a:rPr lang="en-AU" sz="2400" dirty="0"/>
              <a:t>Early response to social pressure for enlightened treatment of workers</a:t>
            </a:r>
          </a:p>
          <a:p>
            <a:pPr eaLnBrk="1" hangingPunct="1"/>
            <a:endParaRPr lang="en-AU" sz="2400" dirty="0"/>
          </a:p>
          <a:p>
            <a:r>
              <a:rPr lang="en-AU" sz="2400" dirty="0"/>
              <a:t>Gained momentum from influence of the Hawthorne studies</a:t>
            </a:r>
          </a:p>
        </p:txBody>
      </p:sp>
    </p:spTree>
    <p:extLst>
      <p:ext uri="{BB962C8B-B14F-4D97-AF65-F5344CB8AC3E}">
        <p14:creationId xmlns:p14="http://schemas.microsoft.com/office/powerpoint/2010/main" val="32057114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5702"/>
            <a:ext cx="8229600" cy="884238"/>
          </a:xfrm>
        </p:spPr>
        <p:txBody>
          <a:bodyPr/>
          <a:lstStyle/>
          <a:p>
            <a:r>
              <a:rPr lang="en-NZ" dirty="0"/>
              <a:t>The Hawthorne studies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772816"/>
            <a:ext cx="8001000" cy="4297363"/>
          </a:xfrm>
        </p:spPr>
        <p:txBody>
          <a:bodyPr>
            <a:normAutofit/>
          </a:bodyPr>
          <a:lstStyle/>
          <a:p>
            <a:r>
              <a:rPr lang="en-NZ" sz="2400" dirty="0"/>
              <a:t>Western Electric Company conducted a series of experiments to persuade businesses to increase lighting in work places</a:t>
            </a:r>
          </a:p>
          <a:p>
            <a:endParaRPr lang="en-NZ" sz="2400" dirty="0"/>
          </a:p>
          <a:p>
            <a:r>
              <a:rPr lang="en-NZ" sz="2400" dirty="0"/>
              <a:t>Hawthorne studies one of the most influential</a:t>
            </a:r>
          </a:p>
          <a:p>
            <a:endParaRPr lang="en-NZ" sz="2400" dirty="0"/>
          </a:p>
          <a:p>
            <a:r>
              <a:rPr lang="en-NZ" sz="2400" dirty="0"/>
              <a:t>Key figures: Elton Mayo and Fritz Roethlisberger</a:t>
            </a:r>
          </a:p>
          <a:p>
            <a:endParaRPr lang="en-NZ" sz="2400" dirty="0"/>
          </a:p>
          <a:p>
            <a:r>
              <a:rPr lang="en-NZ" sz="2400" dirty="0"/>
              <a:t>Highlighted positive link between humane treatment of workers and productivity</a:t>
            </a:r>
          </a:p>
          <a:p>
            <a:pPr marL="0" indent="0">
              <a:buNone/>
            </a:pPr>
            <a:endParaRPr lang="en-NZ" sz="2400" dirty="0"/>
          </a:p>
        </p:txBody>
      </p:sp>
    </p:spTree>
    <p:extLst>
      <p:ext uri="{BB962C8B-B14F-4D97-AF65-F5344CB8AC3E}">
        <p14:creationId xmlns:p14="http://schemas.microsoft.com/office/powerpoint/2010/main" val="9619367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884238"/>
          </a:xfrm>
        </p:spPr>
        <p:txBody>
          <a:bodyPr>
            <a:normAutofit fontScale="90000"/>
          </a:bodyPr>
          <a:lstStyle/>
          <a:p>
            <a:r>
              <a:rPr lang="en-AU" dirty="0"/>
              <a:t>Human resources perspective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1242525"/>
            <a:ext cx="8001000" cy="4297363"/>
          </a:xfrm>
        </p:spPr>
        <p:txBody>
          <a:bodyPr/>
          <a:lstStyle/>
          <a:p>
            <a:r>
              <a:rPr lang="en-NZ" sz="2400" dirty="0"/>
              <a:t>Further developed the idea of </a:t>
            </a:r>
            <a:r>
              <a:rPr lang="en-NZ" sz="2400" dirty="0">
                <a:solidFill>
                  <a:srgbClr val="00B050"/>
                </a:solidFill>
              </a:rPr>
              <a:t>considerate leadership and worker participation</a:t>
            </a:r>
          </a:p>
          <a:p>
            <a:endParaRPr lang="en-NZ" sz="2400" dirty="0">
              <a:solidFill>
                <a:srgbClr val="00B050"/>
              </a:solidFill>
            </a:endParaRPr>
          </a:p>
          <a:p>
            <a:r>
              <a:rPr lang="en-NZ" sz="2400" dirty="0"/>
              <a:t>Combines prescriptions for </a:t>
            </a:r>
            <a:r>
              <a:rPr lang="en-NZ" sz="2400" dirty="0">
                <a:solidFill>
                  <a:srgbClr val="00B050"/>
                </a:solidFill>
              </a:rPr>
              <a:t>job design and theories of motivation</a:t>
            </a:r>
          </a:p>
          <a:p>
            <a:endParaRPr lang="en-NZ" sz="2400" dirty="0">
              <a:solidFill>
                <a:srgbClr val="00B050"/>
              </a:solidFill>
            </a:endParaRPr>
          </a:p>
          <a:p>
            <a:r>
              <a:rPr lang="en-NZ" sz="2400" dirty="0"/>
              <a:t>Abraham Maslow</a:t>
            </a:r>
          </a:p>
          <a:p>
            <a:pPr lvl="1"/>
            <a:r>
              <a:rPr lang="en-NZ" sz="2400" dirty="0"/>
              <a:t>Hierarchy of needs</a:t>
            </a:r>
          </a:p>
          <a:p>
            <a:pPr lvl="1"/>
            <a:endParaRPr lang="en-NZ" sz="2400" dirty="0"/>
          </a:p>
          <a:p>
            <a:r>
              <a:rPr lang="en-NZ" sz="2400" dirty="0"/>
              <a:t>Douglas McGregor</a:t>
            </a:r>
          </a:p>
          <a:p>
            <a:pPr lvl="1"/>
            <a:r>
              <a:rPr lang="en-NZ" sz="2400" dirty="0"/>
              <a:t>Theory X and Theory Y</a:t>
            </a:r>
          </a:p>
        </p:txBody>
      </p:sp>
    </p:spTree>
    <p:extLst>
      <p:ext uri="{BB962C8B-B14F-4D97-AF65-F5344CB8AC3E}">
        <p14:creationId xmlns:p14="http://schemas.microsoft.com/office/powerpoint/2010/main" val="31311604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01599"/>
            <a:ext cx="8229600" cy="884238"/>
          </a:xfrm>
        </p:spPr>
        <p:txBody>
          <a:bodyPr/>
          <a:lstStyle/>
          <a:p>
            <a:pPr eaLnBrk="1" hangingPunct="1"/>
            <a:r>
              <a:rPr lang="en-AU" dirty="0"/>
              <a:t>Theory X and Theory Y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251520" y="908720"/>
            <a:ext cx="8640960" cy="884238"/>
          </a:xfrm>
        </p:spPr>
        <p:txBody>
          <a:bodyPr/>
          <a:lstStyle/>
          <a:p>
            <a:pPr marL="0" indent="0" algn="ctr" eaLnBrk="1" hangingPunct="1">
              <a:buNone/>
            </a:pPr>
            <a:r>
              <a:rPr lang="en-AU" sz="2400" dirty="0"/>
              <a:t>Theories based on different underlying assumptions about human nature</a:t>
            </a:r>
          </a:p>
          <a:p>
            <a:pPr marL="0" indent="0" eaLnBrk="1" hangingPunct="1">
              <a:buNone/>
            </a:pPr>
            <a:endParaRPr lang="en-AU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28800"/>
            <a:ext cx="9144000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56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32656"/>
            <a:ext cx="8229600" cy="914400"/>
          </a:xfrm>
        </p:spPr>
        <p:txBody>
          <a:bodyPr/>
          <a:lstStyle/>
          <a:p>
            <a:pPr eaLnBrk="1" hangingPunct="1"/>
            <a:r>
              <a:rPr lang="en-AU" dirty="0"/>
              <a:t>The behavioural sciences approach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983060"/>
            <a:ext cx="7600950" cy="4686300"/>
          </a:xfrm>
        </p:spPr>
        <p:txBody>
          <a:bodyPr>
            <a:normAutofit/>
          </a:bodyPr>
          <a:lstStyle/>
          <a:p>
            <a:pPr>
              <a:lnSpc>
                <a:spcPct val="85000"/>
              </a:lnSpc>
            </a:pPr>
            <a:r>
              <a:rPr lang="en-AU" sz="2400" dirty="0"/>
              <a:t>Applies social science in an organisational context</a:t>
            </a:r>
          </a:p>
          <a:p>
            <a:pPr>
              <a:lnSpc>
                <a:spcPct val="85000"/>
              </a:lnSpc>
            </a:pPr>
            <a:endParaRPr lang="en-AU" sz="2400" dirty="0"/>
          </a:p>
          <a:p>
            <a:pPr eaLnBrk="1" hangingPunct="1">
              <a:lnSpc>
                <a:spcPct val="85000"/>
              </a:lnSpc>
            </a:pPr>
            <a:r>
              <a:rPr lang="en-AU" sz="2400" dirty="0"/>
              <a:t>Makes use of </a:t>
            </a:r>
            <a:r>
              <a:rPr lang="en-AU" sz="2400" dirty="0">
                <a:solidFill>
                  <a:srgbClr val="00B050"/>
                </a:solidFill>
              </a:rPr>
              <a:t>scientific methods </a:t>
            </a:r>
            <a:r>
              <a:rPr lang="en-AU" sz="2400" dirty="0"/>
              <a:t>drawn from different fields such as:</a:t>
            </a:r>
          </a:p>
          <a:p>
            <a:pPr eaLnBrk="1" hangingPunct="1">
              <a:lnSpc>
                <a:spcPct val="85000"/>
              </a:lnSpc>
            </a:pPr>
            <a:endParaRPr lang="en-AU" sz="2400" dirty="0"/>
          </a:p>
          <a:p>
            <a:pPr lvl="1" eaLnBrk="1" hangingPunct="1">
              <a:lnSpc>
                <a:spcPct val="85000"/>
              </a:lnSpc>
            </a:pPr>
            <a:r>
              <a:rPr lang="en-AU" sz="2400" dirty="0"/>
              <a:t>Sociology</a:t>
            </a:r>
          </a:p>
          <a:p>
            <a:pPr lvl="1" eaLnBrk="1" hangingPunct="1">
              <a:lnSpc>
                <a:spcPct val="85000"/>
              </a:lnSpc>
            </a:pPr>
            <a:r>
              <a:rPr lang="en-AU" sz="2400" dirty="0"/>
              <a:t>Economics</a:t>
            </a:r>
          </a:p>
          <a:p>
            <a:pPr lvl="1" eaLnBrk="1" hangingPunct="1">
              <a:lnSpc>
                <a:spcPct val="85000"/>
              </a:lnSpc>
            </a:pPr>
            <a:r>
              <a:rPr lang="en-AU" sz="2400" dirty="0"/>
              <a:t>Psychology</a:t>
            </a:r>
          </a:p>
          <a:p>
            <a:pPr lvl="1" eaLnBrk="1" hangingPunct="1">
              <a:lnSpc>
                <a:spcPct val="85000"/>
              </a:lnSpc>
              <a:buFontTx/>
              <a:buNone/>
            </a:pPr>
            <a:endParaRPr lang="en-AU" sz="2400" dirty="0"/>
          </a:p>
        </p:txBody>
      </p:sp>
    </p:spTree>
    <p:extLst>
      <p:ext uri="{BB962C8B-B14F-4D97-AF65-F5344CB8AC3E}">
        <p14:creationId xmlns:p14="http://schemas.microsoft.com/office/powerpoint/2010/main" val="10533548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228600"/>
            <a:ext cx="8991600" cy="1066800"/>
          </a:xfrm>
        </p:spPr>
        <p:txBody>
          <a:bodyPr/>
          <a:lstStyle/>
          <a:p>
            <a:pPr eaLnBrk="1" hangingPunct="1"/>
            <a:r>
              <a:rPr lang="en-AU" dirty="0"/>
              <a:t>Management science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752600"/>
            <a:ext cx="7772400" cy="43434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AU" sz="2400" dirty="0"/>
              <a:t>Emerged after WWII</a:t>
            </a:r>
          </a:p>
          <a:p>
            <a:pPr eaLnBrk="1" hangingPunct="1">
              <a:lnSpc>
                <a:spcPct val="90000"/>
              </a:lnSpc>
            </a:pPr>
            <a:endParaRPr lang="en-AU" sz="2400" dirty="0"/>
          </a:p>
          <a:p>
            <a:pPr eaLnBrk="1" hangingPunct="1">
              <a:lnSpc>
                <a:spcPct val="90000"/>
              </a:lnSpc>
            </a:pPr>
            <a:r>
              <a:rPr lang="en-AU" sz="2400" dirty="0"/>
              <a:t>Draws on:</a:t>
            </a:r>
          </a:p>
          <a:p>
            <a:pPr lvl="1" eaLnBrk="1" hangingPunct="1">
              <a:lnSpc>
                <a:spcPct val="90000"/>
              </a:lnSpc>
            </a:pPr>
            <a:r>
              <a:rPr lang="en-AU" sz="2200" dirty="0"/>
              <a:t>The application of mathematics, statistics and other </a:t>
            </a:r>
            <a:r>
              <a:rPr lang="en-AU" sz="2200" dirty="0">
                <a:solidFill>
                  <a:srgbClr val="00B050"/>
                </a:solidFill>
              </a:rPr>
              <a:t>quantitative techniques </a:t>
            </a:r>
            <a:r>
              <a:rPr lang="en-AU" sz="2200" dirty="0"/>
              <a:t>to managerial problems</a:t>
            </a:r>
          </a:p>
          <a:p>
            <a:pPr lvl="1" eaLnBrk="1" hangingPunct="1">
              <a:lnSpc>
                <a:spcPct val="90000"/>
              </a:lnSpc>
            </a:pPr>
            <a:endParaRPr lang="en-AU" sz="2200" dirty="0"/>
          </a:p>
          <a:p>
            <a:pPr lvl="1" eaLnBrk="1" hangingPunct="1">
              <a:lnSpc>
                <a:spcPct val="90000"/>
              </a:lnSpc>
            </a:pPr>
            <a:r>
              <a:rPr lang="en-AU" sz="2200" dirty="0"/>
              <a:t>Operations research</a:t>
            </a:r>
          </a:p>
          <a:p>
            <a:pPr lvl="2" eaLnBrk="1" hangingPunct="1">
              <a:lnSpc>
                <a:spcPct val="90000"/>
              </a:lnSpc>
            </a:pPr>
            <a:r>
              <a:rPr lang="en-AU" sz="2200" dirty="0"/>
              <a:t>Mathematical model building </a:t>
            </a:r>
          </a:p>
          <a:p>
            <a:pPr lvl="2" eaLnBrk="1" hangingPunct="1">
              <a:lnSpc>
                <a:spcPct val="90000"/>
              </a:lnSpc>
            </a:pPr>
            <a:endParaRPr lang="en-AU" sz="2200" dirty="0"/>
          </a:p>
          <a:p>
            <a:pPr lvl="1" eaLnBrk="1" hangingPunct="1">
              <a:lnSpc>
                <a:spcPct val="90000"/>
              </a:lnSpc>
            </a:pPr>
            <a:r>
              <a:rPr lang="en-AU" sz="2200" dirty="0"/>
              <a:t>Operations management</a:t>
            </a:r>
          </a:p>
          <a:p>
            <a:pPr lvl="2" eaLnBrk="1" hangingPunct="1">
              <a:lnSpc>
                <a:spcPct val="90000"/>
              </a:lnSpc>
            </a:pPr>
            <a:r>
              <a:rPr lang="en-AU" sz="2200" dirty="0"/>
              <a:t>Solve manufacturing problems</a:t>
            </a:r>
            <a:br>
              <a:rPr lang="en-AU" sz="2200" dirty="0"/>
            </a:br>
            <a:r>
              <a:rPr lang="en-AU" sz="2200" dirty="0"/>
              <a:t>(e.g. scheduling)</a:t>
            </a:r>
          </a:p>
        </p:txBody>
      </p:sp>
    </p:spTree>
    <p:extLst>
      <p:ext uri="{BB962C8B-B14F-4D97-AF65-F5344CB8AC3E}">
        <p14:creationId xmlns:p14="http://schemas.microsoft.com/office/powerpoint/2010/main" val="12042736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609600"/>
            <a:ext cx="8839200" cy="1143000"/>
          </a:xfrm>
        </p:spPr>
        <p:txBody>
          <a:bodyPr/>
          <a:lstStyle/>
          <a:p>
            <a:pPr eaLnBrk="1" hangingPunct="1"/>
            <a:r>
              <a:rPr lang="en-AU" dirty="0"/>
              <a:t>Recent historical trends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AU" sz="2800" dirty="0"/>
              <a:t>Systems thinking</a:t>
            </a:r>
          </a:p>
          <a:p>
            <a:pPr eaLnBrk="1" hangingPunct="1">
              <a:lnSpc>
                <a:spcPct val="90000"/>
              </a:lnSpc>
            </a:pPr>
            <a:endParaRPr lang="en-AU" sz="2800" dirty="0"/>
          </a:p>
          <a:p>
            <a:pPr eaLnBrk="1" hangingPunct="1">
              <a:lnSpc>
                <a:spcPct val="90000"/>
              </a:lnSpc>
            </a:pPr>
            <a:r>
              <a:rPr lang="en-AU" sz="2800" dirty="0"/>
              <a:t>Contingency view</a:t>
            </a:r>
          </a:p>
          <a:p>
            <a:pPr eaLnBrk="1" hangingPunct="1">
              <a:lnSpc>
                <a:spcPct val="90000"/>
              </a:lnSpc>
            </a:pPr>
            <a:endParaRPr lang="en-AU" sz="2800" dirty="0"/>
          </a:p>
          <a:p>
            <a:pPr eaLnBrk="1" hangingPunct="1">
              <a:lnSpc>
                <a:spcPct val="90000"/>
              </a:lnSpc>
            </a:pPr>
            <a:r>
              <a:rPr lang="en-AU" sz="2800" dirty="0"/>
              <a:t>Total quality management</a:t>
            </a:r>
          </a:p>
        </p:txBody>
      </p:sp>
    </p:spTree>
    <p:extLst>
      <p:ext uri="{BB962C8B-B14F-4D97-AF65-F5344CB8AC3E}">
        <p14:creationId xmlns:p14="http://schemas.microsoft.com/office/powerpoint/2010/main" val="2010032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685800" y="2286000"/>
            <a:ext cx="4191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0" fontAlgn="auto" hangingPunct="0">
              <a:spcBef>
                <a:spcPct val="0"/>
              </a:spcBef>
              <a:spcAft>
                <a:spcPts val="0"/>
              </a:spcAft>
              <a:defRPr lang="en-US" sz="4000" kern="1200" cap="all" dirty="0">
                <a:solidFill>
                  <a:schemeClr val="bg2">
                    <a:lumMod val="50000"/>
                  </a:schemeClr>
                </a:solidFill>
                <a:latin typeface="Arial"/>
                <a:ea typeface="+mj-ea"/>
                <a:cs typeface="Arial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Arial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Arial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Arial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Arial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itchFamily="34" charset="0"/>
                <a:ea typeface="ＭＳ Ｐゴシック" pitchFamily="1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itchFamily="34" charset="0"/>
                <a:ea typeface="ＭＳ Ｐゴシック" pitchFamily="1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itchFamily="34" charset="0"/>
                <a:ea typeface="ＭＳ Ｐゴシック" pitchFamily="1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itchFamily="34" charset="0"/>
                <a:ea typeface="ＭＳ Ｐゴシック" pitchFamily="1" charset="-128"/>
              </a:defRPr>
            </a:lvl9pPr>
          </a:lstStyle>
          <a:p>
            <a:pPr algn="l" eaLnBrk="1" hangingPunct="1"/>
            <a:r>
              <a:rPr lang="en-AU" sz="4600" baseline="-25000" dirty="0"/>
              <a:t>Chapter</a:t>
            </a:r>
            <a:r>
              <a:rPr lang="en-AU" sz="4600" dirty="0"/>
              <a:t> </a:t>
            </a:r>
            <a:r>
              <a:rPr lang="en-AU" sz="4600" baseline="-25000" dirty="0"/>
              <a:t>2</a:t>
            </a:r>
            <a:endParaRPr lang="en-AU" sz="46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3356992"/>
            <a:ext cx="6937849" cy="2895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9497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dirty="0"/>
              <a:t>Systems thinking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sz="2400" dirty="0"/>
              <a:t>An extension of the humanistic perspective that describes organisations as </a:t>
            </a:r>
            <a:r>
              <a:rPr lang="en-NZ" sz="2400" dirty="0">
                <a:solidFill>
                  <a:srgbClr val="00B050"/>
                </a:solidFill>
              </a:rPr>
              <a:t>open systems</a:t>
            </a:r>
          </a:p>
          <a:p>
            <a:endParaRPr lang="en-NZ" sz="2400" dirty="0">
              <a:solidFill>
                <a:srgbClr val="00B050"/>
              </a:solidFill>
            </a:endParaRPr>
          </a:p>
          <a:p>
            <a:r>
              <a:rPr lang="en-NZ" sz="2400" dirty="0"/>
              <a:t>Characterised by:</a:t>
            </a:r>
          </a:p>
          <a:p>
            <a:pPr lvl="1"/>
            <a:r>
              <a:rPr lang="en-NZ" sz="2400" dirty="0"/>
              <a:t>Entropy</a:t>
            </a:r>
          </a:p>
          <a:p>
            <a:pPr lvl="1"/>
            <a:r>
              <a:rPr lang="en-NZ" sz="2400" dirty="0"/>
              <a:t>Synergy </a:t>
            </a:r>
          </a:p>
          <a:p>
            <a:pPr lvl="1"/>
            <a:r>
              <a:rPr lang="en-NZ" sz="2400" dirty="0"/>
              <a:t>Sub-system interdependence</a:t>
            </a:r>
          </a:p>
        </p:txBody>
      </p:sp>
    </p:spTree>
    <p:extLst>
      <p:ext uri="{BB962C8B-B14F-4D97-AF65-F5344CB8AC3E}">
        <p14:creationId xmlns:p14="http://schemas.microsoft.com/office/powerpoint/2010/main" val="7416057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884238"/>
          </a:xfrm>
        </p:spPr>
        <p:txBody>
          <a:bodyPr/>
          <a:lstStyle/>
          <a:p>
            <a:r>
              <a:rPr lang="en-NZ" dirty="0"/>
              <a:t>Contingency 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sz="2600" dirty="0"/>
              <a:t>What works in one situation may not work in another</a:t>
            </a:r>
          </a:p>
          <a:p>
            <a:endParaRPr lang="en-NZ" sz="2600" dirty="0"/>
          </a:p>
          <a:p>
            <a:r>
              <a:rPr lang="en-NZ" sz="2600" dirty="0"/>
              <a:t>Differs from classical perspective of universal concepts</a:t>
            </a:r>
          </a:p>
          <a:p>
            <a:pPr lvl="1"/>
            <a:r>
              <a:rPr lang="en-NZ" sz="2600" dirty="0"/>
              <a:t>Each case is unique</a:t>
            </a:r>
          </a:p>
        </p:txBody>
      </p:sp>
    </p:spTree>
    <p:extLst>
      <p:ext uri="{BB962C8B-B14F-4D97-AF65-F5344CB8AC3E}">
        <p14:creationId xmlns:p14="http://schemas.microsoft.com/office/powerpoint/2010/main" val="3260530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884238"/>
          </a:xfrm>
        </p:spPr>
        <p:txBody>
          <a:bodyPr/>
          <a:lstStyle/>
          <a:p>
            <a:r>
              <a:rPr lang="en-NZ" dirty="0"/>
              <a:t>The contingency view of management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3" y="2780928"/>
            <a:ext cx="9036497" cy="1770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3957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76672"/>
            <a:ext cx="8229600" cy="884238"/>
          </a:xfrm>
        </p:spPr>
        <p:txBody>
          <a:bodyPr/>
          <a:lstStyle/>
          <a:p>
            <a:pPr eaLnBrk="1" hangingPunct="1"/>
            <a:r>
              <a:rPr lang="en-AU" dirty="0"/>
              <a:t>Total quality management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AU" sz="2400" dirty="0"/>
              <a:t>A concept that focuses on managing the </a:t>
            </a:r>
            <a:r>
              <a:rPr lang="en-AU" sz="2400" dirty="0">
                <a:solidFill>
                  <a:srgbClr val="00B050"/>
                </a:solidFill>
              </a:rPr>
              <a:t>total organisation</a:t>
            </a:r>
            <a:r>
              <a:rPr lang="en-AU" sz="2400" dirty="0"/>
              <a:t> to deliver </a:t>
            </a:r>
            <a:r>
              <a:rPr lang="en-AU" sz="2400" dirty="0">
                <a:solidFill>
                  <a:srgbClr val="00B050"/>
                </a:solidFill>
              </a:rPr>
              <a:t>quality</a:t>
            </a:r>
            <a:r>
              <a:rPr lang="en-AU" sz="2400" dirty="0"/>
              <a:t> to customers</a:t>
            </a:r>
          </a:p>
          <a:p>
            <a:pPr>
              <a:lnSpc>
                <a:spcPct val="90000"/>
              </a:lnSpc>
            </a:pPr>
            <a:endParaRPr lang="en-AU" sz="2400" dirty="0"/>
          </a:p>
          <a:p>
            <a:pPr>
              <a:lnSpc>
                <a:spcPct val="90000"/>
              </a:lnSpc>
            </a:pPr>
            <a:r>
              <a:rPr lang="en-AU" sz="2400" dirty="0"/>
              <a:t>Four significant elements: </a:t>
            </a:r>
          </a:p>
          <a:p>
            <a:pPr>
              <a:lnSpc>
                <a:spcPct val="90000"/>
              </a:lnSpc>
            </a:pPr>
            <a:endParaRPr lang="en-AU" sz="2400" dirty="0"/>
          </a:p>
          <a:p>
            <a:pPr marL="838200" lvl="1" indent="-457200" eaLnBrk="1" hangingPunct="1">
              <a:lnSpc>
                <a:spcPct val="90000"/>
              </a:lnSpc>
              <a:buFont typeface="+mj-lt"/>
              <a:buAutoNum type="arabicPeriod"/>
            </a:pPr>
            <a:r>
              <a:rPr lang="en-AU" sz="2400" dirty="0"/>
              <a:t> Employee involvement </a:t>
            </a:r>
          </a:p>
          <a:p>
            <a:pPr marL="838200" lvl="1" indent="-457200" eaLnBrk="1" hangingPunct="1">
              <a:lnSpc>
                <a:spcPct val="90000"/>
              </a:lnSpc>
              <a:buFont typeface="+mj-lt"/>
              <a:buAutoNum type="arabicPeriod"/>
            </a:pPr>
            <a:r>
              <a:rPr lang="en-AU" sz="2400" dirty="0"/>
              <a:t> Focus on the customer</a:t>
            </a:r>
          </a:p>
          <a:p>
            <a:pPr marL="838200" lvl="1" indent="-457200" eaLnBrk="1" hangingPunct="1">
              <a:lnSpc>
                <a:spcPct val="90000"/>
              </a:lnSpc>
              <a:buFont typeface="+mj-lt"/>
              <a:buAutoNum type="arabicPeriod"/>
            </a:pPr>
            <a:r>
              <a:rPr lang="en-AU" sz="2400" dirty="0"/>
              <a:t> Benchmarking</a:t>
            </a:r>
          </a:p>
          <a:p>
            <a:pPr marL="838200" lvl="1" indent="-457200" eaLnBrk="1" hangingPunct="1">
              <a:lnSpc>
                <a:spcPct val="90000"/>
              </a:lnSpc>
              <a:buFont typeface="+mj-lt"/>
              <a:buAutoNum type="arabicPeriod"/>
            </a:pPr>
            <a:r>
              <a:rPr lang="en-AU" sz="2400" dirty="0"/>
              <a:t> Continuous improvement</a:t>
            </a:r>
          </a:p>
          <a:p>
            <a:pPr marL="0" indent="0" eaLnBrk="1" hangingPunct="1">
              <a:lnSpc>
                <a:spcPct val="90000"/>
              </a:lnSpc>
            </a:pPr>
            <a:endParaRPr lang="en-AU" sz="2400" dirty="0"/>
          </a:p>
        </p:txBody>
      </p:sp>
    </p:spTree>
    <p:extLst>
      <p:ext uri="{BB962C8B-B14F-4D97-AF65-F5344CB8AC3E}">
        <p14:creationId xmlns:p14="http://schemas.microsoft.com/office/powerpoint/2010/main" val="22101752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884238"/>
          </a:xfrm>
        </p:spPr>
        <p:txBody>
          <a:bodyPr>
            <a:normAutofit fontScale="90000"/>
          </a:bodyPr>
          <a:lstStyle/>
          <a:p>
            <a:r>
              <a:rPr lang="en-AU" dirty="0"/>
              <a:t>THINKING FOR A CHANGING WORLD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NZ" sz="2400" dirty="0"/>
              <a:t>Much of management work dependent on technology</a:t>
            </a:r>
          </a:p>
          <a:p>
            <a:pPr marL="0" indent="0">
              <a:buNone/>
            </a:pPr>
            <a:endParaRPr lang="en-NZ" sz="2400" dirty="0"/>
          </a:p>
          <a:p>
            <a:pPr lvl="1"/>
            <a:r>
              <a:rPr lang="en-NZ" sz="2400" dirty="0"/>
              <a:t>Doing business in the virtual world: E-business</a:t>
            </a:r>
          </a:p>
          <a:p>
            <a:pPr lvl="1"/>
            <a:endParaRPr lang="en-NZ" sz="2400" dirty="0"/>
          </a:p>
          <a:p>
            <a:pPr lvl="1"/>
            <a:r>
              <a:rPr lang="en-NZ" sz="2400" dirty="0"/>
              <a:t>Requires </a:t>
            </a:r>
            <a:r>
              <a:rPr lang="en-NZ" sz="2400" dirty="0">
                <a:solidFill>
                  <a:srgbClr val="00B050"/>
                </a:solidFill>
              </a:rPr>
              <a:t>knowledge management</a:t>
            </a:r>
          </a:p>
          <a:p>
            <a:pPr lvl="1"/>
            <a:endParaRPr lang="en-NZ" sz="2400" dirty="0">
              <a:solidFill>
                <a:srgbClr val="00B050"/>
              </a:solidFill>
            </a:endParaRPr>
          </a:p>
          <a:p>
            <a:pPr lvl="1"/>
            <a:r>
              <a:rPr lang="en-NZ" sz="2400" dirty="0"/>
              <a:t>Use of social media to interact with customers, employees, shareholders, partners and other stakeholders</a:t>
            </a:r>
          </a:p>
        </p:txBody>
      </p:sp>
    </p:spTree>
    <p:extLst>
      <p:ext uri="{BB962C8B-B14F-4D97-AF65-F5344CB8AC3E}">
        <p14:creationId xmlns:p14="http://schemas.microsoft.com/office/powerpoint/2010/main" val="29730753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884238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AU" dirty="0"/>
              <a:t>Sustainable development and management thinking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464496"/>
          </a:xfrm>
        </p:spPr>
        <p:txBody>
          <a:bodyPr>
            <a:normAutofit lnSpcReduction="10000"/>
          </a:bodyPr>
          <a:lstStyle/>
          <a:p>
            <a:pPr marL="342900" lvl="1" indent="-342900">
              <a:buFont typeface="Arial"/>
              <a:buChar char="•"/>
            </a:pPr>
            <a:r>
              <a:rPr lang="en-AU" sz="2400" dirty="0"/>
              <a:t>Refers to the way in which organisations engage with and satisfy a wide variety of stakeholders</a:t>
            </a:r>
          </a:p>
          <a:p>
            <a:pPr marL="342900" lvl="1" indent="-342900">
              <a:buFont typeface="Arial"/>
              <a:buChar char="•"/>
            </a:pPr>
            <a:endParaRPr lang="en-AU" sz="2400" dirty="0"/>
          </a:p>
          <a:p>
            <a:pPr marL="342900" lvl="1" indent="-342900">
              <a:buFont typeface="Arial"/>
              <a:buChar char="•"/>
            </a:pPr>
            <a:r>
              <a:rPr lang="en-AU" sz="2400" dirty="0"/>
              <a:t>Profit-making not the only focus</a:t>
            </a:r>
          </a:p>
          <a:p>
            <a:pPr marL="742950" lvl="2" indent="-342900"/>
            <a:r>
              <a:rPr lang="en-AU" sz="2000" dirty="0"/>
              <a:t>Organisations need to pay more attention to safe-guarding finite resources and the physical environment</a:t>
            </a:r>
            <a:br>
              <a:rPr lang="en-AU" sz="2000" dirty="0"/>
            </a:br>
            <a:endParaRPr lang="en-AU" sz="2000" dirty="0"/>
          </a:p>
          <a:p>
            <a:pPr marL="342900" lvl="1" indent="-342900">
              <a:buFont typeface="Arial"/>
              <a:buChar char="•"/>
            </a:pPr>
            <a:r>
              <a:rPr lang="en-AU" sz="2400" dirty="0"/>
              <a:t>A different and more enlightened way of treating customers</a:t>
            </a:r>
          </a:p>
          <a:p>
            <a:pPr marL="342900" lvl="1" indent="-342900">
              <a:buFont typeface="Arial"/>
              <a:buChar char="•"/>
            </a:pPr>
            <a:endParaRPr lang="en-AU" sz="2400" dirty="0"/>
          </a:p>
          <a:p>
            <a:pPr marL="342900" lvl="1" indent="-342900">
              <a:buFont typeface="Arial"/>
              <a:buChar char="•"/>
            </a:pPr>
            <a:r>
              <a:rPr lang="en-AU" sz="2400" dirty="0"/>
              <a:t>Generally becoming more proactive in managing stakeholder relationships</a:t>
            </a:r>
          </a:p>
          <a:p>
            <a:pPr marL="0" lvl="1" indent="0">
              <a:buNone/>
            </a:pPr>
            <a:endParaRPr lang="en-AU" sz="2400" dirty="0"/>
          </a:p>
          <a:p>
            <a:endParaRPr lang="en-AU" sz="2400" dirty="0"/>
          </a:p>
        </p:txBody>
      </p:sp>
    </p:spTree>
    <p:extLst>
      <p:ext uri="{BB962C8B-B14F-4D97-AF65-F5344CB8AC3E}">
        <p14:creationId xmlns:p14="http://schemas.microsoft.com/office/powerpoint/2010/main" val="16631359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AU" dirty="0"/>
              <a:t>Management and organisation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  <a:defRPr/>
            </a:pPr>
            <a:r>
              <a:rPr lang="en-AU" sz="2400" dirty="0"/>
              <a:t>Understanding the historical foundation of management is useful for management education</a:t>
            </a:r>
          </a:p>
          <a:p>
            <a:pPr marL="0" indent="0">
              <a:lnSpc>
                <a:spcPct val="90000"/>
              </a:lnSpc>
              <a:buNone/>
              <a:defRPr/>
            </a:pPr>
            <a:endParaRPr lang="en-AU" sz="2400" dirty="0"/>
          </a:p>
          <a:p>
            <a:pPr lvl="1">
              <a:lnSpc>
                <a:spcPct val="90000"/>
              </a:lnSpc>
              <a:defRPr/>
            </a:pPr>
            <a:r>
              <a:rPr lang="en-AU" sz="2400" dirty="0"/>
              <a:t>Managers learn from recognising and understanding past mistakes </a:t>
            </a:r>
          </a:p>
          <a:p>
            <a:pPr lvl="1">
              <a:lnSpc>
                <a:spcPct val="90000"/>
              </a:lnSpc>
              <a:defRPr/>
            </a:pPr>
            <a:endParaRPr lang="en-AU" sz="2400" dirty="0"/>
          </a:p>
          <a:p>
            <a:pPr lvl="1">
              <a:lnSpc>
                <a:spcPct val="90000"/>
              </a:lnSpc>
              <a:defRPr/>
            </a:pPr>
            <a:r>
              <a:rPr lang="en-AU" sz="2400" dirty="0"/>
              <a:t>Management practices and perspectives change overtime in response to environmental factors such as social, political and economic forces	</a:t>
            </a:r>
          </a:p>
        </p:txBody>
      </p:sp>
    </p:spTree>
    <p:extLst>
      <p:ext uri="{BB962C8B-B14F-4D97-AF65-F5344CB8AC3E}">
        <p14:creationId xmlns:p14="http://schemas.microsoft.com/office/powerpoint/2010/main" val="25343019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48518"/>
            <a:ext cx="8229600" cy="884238"/>
          </a:xfrm>
        </p:spPr>
        <p:txBody>
          <a:bodyPr/>
          <a:lstStyle/>
          <a:p>
            <a:pPr eaLnBrk="1" hangingPunct="1"/>
            <a:r>
              <a:rPr lang="en-AU" dirty="0"/>
              <a:t>Management perspectives over time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171450" y="1412777"/>
            <a:ext cx="8801100" cy="648071"/>
          </a:xfrm>
        </p:spPr>
        <p:txBody>
          <a:bodyPr>
            <a:normAutofit/>
          </a:bodyPr>
          <a:lstStyle/>
          <a:p>
            <a:pPr marL="0" indent="0" eaLnBrk="1" hangingPunct="1">
              <a:buFontTx/>
              <a:buNone/>
            </a:pPr>
            <a:r>
              <a:rPr lang="en-AU" sz="2400" dirty="0"/>
              <a:t>Significant management thoughts can be drawn on a timeline:</a:t>
            </a:r>
          </a:p>
          <a:p>
            <a:pPr marL="0" indent="0" eaLnBrk="1" hangingPunct="1">
              <a:buFontTx/>
              <a:buNone/>
            </a:pPr>
            <a:endParaRPr lang="en-AU" sz="2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60848"/>
            <a:ext cx="9144000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4156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188640"/>
            <a:ext cx="8229600" cy="884238"/>
          </a:xfrm>
        </p:spPr>
        <p:txBody>
          <a:bodyPr/>
          <a:lstStyle/>
          <a:p>
            <a:pPr eaLnBrk="1" hangingPunct="1"/>
            <a:r>
              <a:rPr lang="en-AU" dirty="0"/>
              <a:t>Classical perspective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628800"/>
            <a:ext cx="8001000" cy="4297363"/>
          </a:xfrm>
        </p:spPr>
        <p:txBody>
          <a:bodyPr/>
          <a:lstStyle/>
          <a:p>
            <a:pPr eaLnBrk="1" hangingPunct="1"/>
            <a:r>
              <a:rPr lang="en-AU" sz="2400" dirty="0"/>
              <a:t>Emerged during the 19</a:t>
            </a:r>
            <a:r>
              <a:rPr lang="en-AU" sz="2400" baseline="30000" dirty="0"/>
              <a:t>th</a:t>
            </a:r>
            <a:r>
              <a:rPr lang="en-AU" sz="2400" dirty="0"/>
              <a:t> and early 20</a:t>
            </a:r>
            <a:r>
              <a:rPr lang="en-AU" sz="2400" baseline="30000" dirty="0"/>
              <a:t>th</a:t>
            </a:r>
            <a:r>
              <a:rPr lang="en-AU" sz="2400" dirty="0"/>
              <a:t> centuries as a response to new problems arising from industrialisation (environmental forces)</a:t>
            </a:r>
          </a:p>
          <a:p>
            <a:pPr eaLnBrk="1" hangingPunct="1"/>
            <a:endParaRPr lang="en-AU" sz="2400" dirty="0"/>
          </a:p>
          <a:p>
            <a:pPr eaLnBrk="1" hangingPunct="1"/>
            <a:r>
              <a:rPr lang="en-AU" sz="2400" dirty="0"/>
              <a:t>Has three (3) sub-fields:</a:t>
            </a:r>
          </a:p>
          <a:p>
            <a:pPr lvl="1"/>
            <a:r>
              <a:rPr lang="en-AU" sz="2400" dirty="0">
                <a:solidFill>
                  <a:srgbClr val="00B050"/>
                </a:solidFill>
              </a:rPr>
              <a:t>Scientific</a:t>
            </a:r>
            <a:r>
              <a:rPr lang="en-AU" sz="2400" dirty="0"/>
              <a:t> management</a:t>
            </a:r>
          </a:p>
          <a:p>
            <a:pPr lvl="1"/>
            <a:r>
              <a:rPr lang="en-AU" sz="2400" dirty="0">
                <a:solidFill>
                  <a:srgbClr val="00B050"/>
                </a:solidFill>
              </a:rPr>
              <a:t>Bureaucratic</a:t>
            </a:r>
            <a:r>
              <a:rPr lang="en-AU" sz="2400" dirty="0"/>
              <a:t> organisations</a:t>
            </a:r>
          </a:p>
          <a:p>
            <a:pPr lvl="1"/>
            <a:r>
              <a:rPr lang="en-AU" sz="2400" dirty="0">
                <a:solidFill>
                  <a:srgbClr val="00B050"/>
                </a:solidFill>
              </a:rPr>
              <a:t>Administrative</a:t>
            </a:r>
            <a:r>
              <a:rPr lang="en-AU" sz="2400" dirty="0"/>
              <a:t> principles</a:t>
            </a:r>
          </a:p>
          <a:p>
            <a:pPr eaLnBrk="1" hangingPunct="1"/>
            <a:endParaRPr lang="en-AU" sz="2400" dirty="0"/>
          </a:p>
        </p:txBody>
      </p:sp>
    </p:spTree>
    <p:extLst>
      <p:ext uri="{BB962C8B-B14F-4D97-AF65-F5344CB8AC3E}">
        <p14:creationId xmlns:p14="http://schemas.microsoft.com/office/powerpoint/2010/main" val="7370648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88640"/>
            <a:ext cx="7772400" cy="887760"/>
          </a:xfrm>
        </p:spPr>
        <p:txBody>
          <a:bodyPr>
            <a:normAutofit/>
          </a:bodyPr>
          <a:lstStyle/>
          <a:p>
            <a:pPr eaLnBrk="1" hangingPunct="1"/>
            <a:r>
              <a:rPr lang="en-AU" sz="3200" dirty="0"/>
              <a:t>Scientific management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268760"/>
            <a:ext cx="7458075" cy="5160615"/>
          </a:xfrm>
        </p:spPr>
        <p:txBody>
          <a:bodyPr>
            <a:normAutofit/>
          </a:bodyPr>
          <a:lstStyle/>
          <a:p>
            <a:pPr>
              <a:lnSpc>
                <a:spcPct val="78000"/>
              </a:lnSpc>
            </a:pPr>
            <a:r>
              <a:rPr lang="en-AU" sz="2400" dirty="0"/>
              <a:t>A sub-field of classical perspective</a:t>
            </a:r>
          </a:p>
          <a:p>
            <a:pPr>
              <a:lnSpc>
                <a:spcPct val="78000"/>
              </a:lnSpc>
            </a:pPr>
            <a:endParaRPr lang="en-AU" sz="2400" dirty="0"/>
          </a:p>
          <a:p>
            <a:pPr>
              <a:lnSpc>
                <a:spcPct val="78000"/>
              </a:lnSpc>
            </a:pPr>
            <a:r>
              <a:rPr lang="en-AU" sz="2400" dirty="0"/>
              <a:t>Key figure: F.W. Taylor (Father of scientific management)</a:t>
            </a:r>
          </a:p>
          <a:p>
            <a:pPr>
              <a:lnSpc>
                <a:spcPct val="78000"/>
              </a:lnSpc>
            </a:pPr>
            <a:endParaRPr lang="en-AU" sz="2400" dirty="0"/>
          </a:p>
          <a:p>
            <a:pPr>
              <a:lnSpc>
                <a:spcPct val="78000"/>
              </a:lnSpc>
            </a:pPr>
            <a:r>
              <a:rPr lang="en-AU" sz="2400" dirty="0"/>
              <a:t>Other key influencers include:</a:t>
            </a:r>
          </a:p>
          <a:p>
            <a:pPr lvl="1">
              <a:lnSpc>
                <a:spcPct val="78000"/>
              </a:lnSpc>
            </a:pPr>
            <a:r>
              <a:rPr lang="en-AU" sz="2400" dirty="0"/>
              <a:t>Henry Gantt: Gantt chart</a:t>
            </a:r>
          </a:p>
          <a:p>
            <a:pPr lvl="1">
              <a:lnSpc>
                <a:spcPct val="78000"/>
              </a:lnSpc>
            </a:pPr>
            <a:r>
              <a:rPr lang="en-AU" sz="2400" dirty="0"/>
              <a:t>Frank B. &amp; Lillian M. Gilbreth: time and motion studies</a:t>
            </a:r>
          </a:p>
          <a:p>
            <a:pPr lvl="1">
              <a:lnSpc>
                <a:spcPct val="78000"/>
              </a:lnSpc>
            </a:pPr>
            <a:endParaRPr lang="en-AU" sz="2400" dirty="0"/>
          </a:p>
          <a:p>
            <a:pPr>
              <a:lnSpc>
                <a:spcPct val="78000"/>
              </a:lnSpc>
            </a:pPr>
            <a:r>
              <a:rPr lang="en-AU" sz="2400" dirty="0"/>
              <a:t>Focus: improving </a:t>
            </a:r>
            <a:r>
              <a:rPr lang="en-AU" sz="2400" dirty="0">
                <a:solidFill>
                  <a:srgbClr val="00B050"/>
                </a:solidFill>
              </a:rPr>
              <a:t>efficiency  and labour productivity</a:t>
            </a:r>
          </a:p>
          <a:p>
            <a:pPr marL="0" indent="0">
              <a:lnSpc>
                <a:spcPct val="78000"/>
              </a:lnSpc>
              <a:buNone/>
            </a:pPr>
            <a:r>
              <a:rPr lang="en-AU" sz="2400" dirty="0">
                <a:solidFill>
                  <a:srgbClr val="00B050"/>
                </a:solidFill>
              </a:rPr>
              <a:t> </a:t>
            </a:r>
          </a:p>
          <a:p>
            <a:pPr>
              <a:lnSpc>
                <a:spcPct val="78000"/>
              </a:lnSpc>
            </a:pPr>
            <a:r>
              <a:rPr lang="en-AU" sz="2400" dirty="0"/>
              <a:t>Scientifically study each job/task to determine the ‘one best way’ to do the work</a:t>
            </a:r>
          </a:p>
        </p:txBody>
      </p:sp>
    </p:spTree>
    <p:extLst>
      <p:ext uri="{BB962C8B-B14F-4D97-AF65-F5344CB8AC3E}">
        <p14:creationId xmlns:p14="http://schemas.microsoft.com/office/powerpoint/2010/main" val="16310488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694"/>
            <a:ext cx="8229600" cy="884238"/>
          </a:xfrm>
        </p:spPr>
        <p:txBody>
          <a:bodyPr/>
          <a:lstStyle/>
          <a:p>
            <a:r>
              <a:rPr lang="en-NZ" dirty="0"/>
              <a:t>Scientific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844824"/>
            <a:ext cx="8001000" cy="4297363"/>
          </a:xfrm>
        </p:spPr>
        <p:txBody>
          <a:bodyPr/>
          <a:lstStyle/>
          <a:p>
            <a:pPr>
              <a:lnSpc>
                <a:spcPct val="78000"/>
              </a:lnSpc>
            </a:pPr>
            <a:r>
              <a:rPr lang="en-AU" sz="2400" b="1" dirty="0"/>
              <a:t>Key principles:</a:t>
            </a:r>
          </a:p>
          <a:p>
            <a:pPr lvl="1">
              <a:lnSpc>
                <a:spcPct val="78000"/>
              </a:lnSpc>
            </a:pPr>
            <a:r>
              <a:rPr lang="en-AU" sz="2400" dirty="0"/>
              <a:t>Develop standard method for performing each job</a:t>
            </a:r>
          </a:p>
          <a:p>
            <a:pPr lvl="1">
              <a:lnSpc>
                <a:spcPct val="78000"/>
              </a:lnSpc>
            </a:pPr>
            <a:r>
              <a:rPr lang="en-AU" sz="2400" dirty="0"/>
              <a:t>Select and train workers</a:t>
            </a:r>
          </a:p>
          <a:p>
            <a:pPr lvl="1">
              <a:lnSpc>
                <a:spcPct val="78000"/>
              </a:lnSpc>
            </a:pPr>
            <a:r>
              <a:rPr lang="en-AU" sz="2400" dirty="0"/>
              <a:t>Support workers (careful planning)</a:t>
            </a:r>
          </a:p>
          <a:p>
            <a:pPr lvl="1">
              <a:lnSpc>
                <a:spcPct val="78000"/>
              </a:lnSpc>
            </a:pPr>
            <a:r>
              <a:rPr lang="en-AU" sz="2400" dirty="0"/>
              <a:t>Provide incentives (wage</a:t>
            </a:r>
            <a:r>
              <a:rPr lang="en-NZ" sz="2400" dirty="0"/>
              <a:t>s)</a:t>
            </a:r>
          </a:p>
          <a:p>
            <a:pPr lvl="1">
              <a:lnSpc>
                <a:spcPct val="78000"/>
              </a:lnSpc>
            </a:pPr>
            <a:endParaRPr lang="en-AU" sz="2400" dirty="0"/>
          </a:p>
          <a:p>
            <a:pPr>
              <a:lnSpc>
                <a:spcPct val="78000"/>
              </a:lnSpc>
            </a:pPr>
            <a:r>
              <a:rPr lang="en-AU" sz="2400" dirty="0"/>
              <a:t>Scientific management ideas in use today:</a:t>
            </a:r>
          </a:p>
          <a:p>
            <a:pPr lvl="1">
              <a:lnSpc>
                <a:spcPct val="78000"/>
              </a:lnSpc>
            </a:pPr>
            <a:r>
              <a:rPr lang="en-AU" sz="2200" dirty="0"/>
              <a:t>Standardised work methods</a:t>
            </a:r>
          </a:p>
          <a:p>
            <a:pPr lvl="2">
              <a:lnSpc>
                <a:spcPct val="78000"/>
              </a:lnSpc>
            </a:pPr>
            <a:r>
              <a:rPr lang="en-AU" sz="2200" dirty="0"/>
              <a:t>Retail industry: re-engineering</a:t>
            </a:r>
          </a:p>
          <a:p>
            <a:pPr lvl="2">
              <a:lnSpc>
                <a:spcPct val="78000"/>
              </a:lnSpc>
            </a:pPr>
            <a:r>
              <a:rPr lang="en-AU" sz="2200" dirty="0"/>
              <a:t>Use of technology to create efficiency and standardised products/processes</a:t>
            </a:r>
          </a:p>
          <a:p>
            <a:pPr marL="457200" lvl="1" indent="0">
              <a:lnSpc>
                <a:spcPct val="78000"/>
              </a:lnSpc>
              <a:buNone/>
            </a:pPr>
            <a:endParaRPr lang="en-AU" sz="2400" dirty="0"/>
          </a:p>
        </p:txBody>
      </p:sp>
    </p:spTree>
    <p:extLst>
      <p:ext uri="{BB962C8B-B14F-4D97-AF65-F5344CB8AC3E}">
        <p14:creationId xmlns:p14="http://schemas.microsoft.com/office/powerpoint/2010/main" val="14714202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640"/>
            <a:ext cx="8229600" cy="88423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AU" dirty="0"/>
              <a:t>Bureaucratic organisations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571612"/>
            <a:ext cx="8134350" cy="452438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AU" sz="2400" dirty="0"/>
              <a:t>Another sub-field of classical perspective</a:t>
            </a:r>
          </a:p>
          <a:p>
            <a:pPr>
              <a:lnSpc>
                <a:spcPct val="90000"/>
              </a:lnSpc>
            </a:pPr>
            <a:endParaRPr lang="en-AU" sz="2400" dirty="0"/>
          </a:p>
          <a:p>
            <a:pPr>
              <a:lnSpc>
                <a:spcPct val="90000"/>
              </a:lnSpc>
            </a:pPr>
            <a:r>
              <a:rPr lang="en-AU" sz="2400" dirty="0"/>
              <a:t>Originated by Max Weber</a:t>
            </a:r>
          </a:p>
          <a:p>
            <a:pPr>
              <a:lnSpc>
                <a:spcPct val="90000"/>
              </a:lnSpc>
            </a:pPr>
            <a:endParaRPr lang="en-AU" sz="2400" dirty="0"/>
          </a:p>
          <a:p>
            <a:pPr>
              <a:lnSpc>
                <a:spcPct val="90000"/>
              </a:lnSpc>
            </a:pPr>
            <a:r>
              <a:rPr lang="en-AU" sz="2400" dirty="0"/>
              <a:t>Focused on:</a:t>
            </a:r>
          </a:p>
          <a:p>
            <a:pPr marL="857250" lvl="1"/>
            <a:r>
              <a:rPr lang="en-AU" sz="2400" dirty="0">
                <a:solidFill>
                  <a:srgbClr val="00B050"/>
                </a:solidFill>
              </a:rPr>
              <a:t>Rational authority</a:t>
            </a:r>
            <a:r>
              <a:rPr lang="en-AU" sz="2400" dirty="0"/>
              <a:t> and </a:t>
            </a:r>
            <a:r>
              <a:rPr lang="en-AU" sz="2400" dirty="0">
                <a:solidFill>
                  <a:srgbClr val="00B050"/>
                </a:solidFill>
              </a:rPr>
              <a:t>formal structure</a:t>
            </a:r>
          </a:p>
          <a:p>
            <a:pPr marL="857250" lvl="1"/>
            <a:r>
              <a:rPr lang="en-AU" sz="2400" dirty="0"/>
              <a:t>Employee selection and advancement based on merit rather than ‘who you know’</a:t>
            </a:r>
          </a:p>
          <a:p>
            <a:pPr marL="857250" lvl="1"/>
            <a:r>
              <a:rPr lang="en-AU" sz="2400" dirty="0"/>
              <a:t>Rules and written records </a:t>
            </a:r>
          </a:p>
          <a:p>
            <a:pPr marL="857250" lvl="1"/>
            <a:r>
              <a:rPr lang="en-AU" sz="2400" dirty="0"/>
              <a:t>Authority based on position/legal power </a:t>
            </a:r>
          </a:p>
        </p:txBody>
      </p:sp>
    </p:spTree>
    <p:extLst>
      <p:ext uri="{BB962C8B-B14F-4D97-AF65-F5344CB8AC3E}">
        <p14:creationId xmlns:p14="http://schemas.microsoft.com/office/powerpoint/2010/main" val="33966247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88640"/>
            <a:ext cx="7772400" cy="1143000"/>
          </a:xfrm>
        </p:spPr>
        <p:txBody>
          <a:bodyPr/>
          <a:lstStyle/>
          <a:p>
            <a:pPr eaLnBrk="1" hangingPunct="1"/>
            <a:r>
              <a:rPr lang="en-AU" dirty="0"/>
              <a:t>The ‘ideal’ bureaucracy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5344" y="1052736"/>
            <a:ext cx="7128792" cy="5141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04382"/>
      </p:ext>
    </p:extLst>
  </p:cSld>
  <p:clrMapOvr>
    <a:masterClrMapping/>
  </p:clrMapOvr>
</p:sld>
</file>

<file path=ppt/theme/theme1.xml><?xml version="1.0" encoding="utf-8"?>
<a:theme xmlns:a="http://schemas.openxmlformats.org/drawingml/2006/main" name="PPT_Samson Man_8841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PPT_Samson Man_88412</Template>
  <TotalTime>559</TotalTime>
  <Words>764</Words>
  <Application>Microsoft Macintosh PowerPoint</Application>
  <PresentationFormat>On-screen Show (4:3)</PresentationFormat>
  <Paragraphs>174</Paragraphs>
  <Slides>25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Arial</vt:lpstr>
      <vt:lpstr>Calibri</vt:lpstr>
      <vt:lpstr>PPT_Samson Man_88412</vt:lpstr>
      <vt:lpstr>PowerPoint Presentation</vt:lpstr>
      <vt:lpstr>PowerPoint Presentation</vt:lpstr>
      <vt:lpstr>Management and organisation</vt:lpstr>
      <vt:lpstr>Management perspectives over time</vt:lpstr>
      <vt:lpstr>Classical perspective</vt:lpstr>
      <vt:lpstr>Scientific management</vt:lpstr>
      <vt:lpstr>Scientific management</vt:lpstr>
      <vt:lpstr>Bureaucratic organisations</vt:lpstr>
      <vt:lpstr>The ‘ideal’ bureaucracy</vt:lpstr>
      <vt:lpstr>Administrative principles</vt:lpstr>
      <vt:lpstr>Administrative principles</vt:lpstr>
      <vt:lpstr>Humanistic perspective</vt:lpstr>
      <vt:lpstr>Human relations movement</vt:lpstr>
      <vt:lpstr>The Hawthorne studies</vt:lpstr>
      <vt:lpstr>Human resources perspective</vt:lpstr>
      <vt:lpstr>Theory X and Theory Y</vt:lpstr>
      <vt:lpstr>The behavioural sciences approach</vt:lpstr>
      <vt:lpstr>Management science</vt:lpstr>
      <vt:lpstr>Recent historical trends</vt:lpstr>
      <vt:lpstr>Systems thinking</vt:lpstr>
      <vt:lpstr>Contingency view</vt:lpstr>
      <vt:lpstr>The contingency view of management</vt:lpstr>
      <vt:lpstr>Total quality management</vt:lpstr>
      <vt:lpstr>THINKING FOR A CHANGING WORLD</vt:lpstr>
      <vt:lpstr>Sustainable development and management thinking</vt:lpstr>
    </vt:vector>
  </TitlesOfParts>
  <Company>Cengage Learning Australia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Donna Beaty</dc:creator>
  <cp:lastModifiedBy>Andrea Tokaji</cp:lastModifiedBy>
  <cp:revision>63</cp:revision>
  <dcterms:created xsi:type="dcterms:W3CDTF">2012-01-25T00:12:06Z</dcterms:created>
  <dcterms:modified xsi:type="dcterms:W3CDTF">2020-01-28T02:11:31Z</dcterms:modified>
</cp:coreProperties>
</file>