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1" r:id="rId1"/>
  </p:sldMasterIdLst>
  <p:notesMasterIdLst>
    <p:notesMasterId r:id="rId10"/>
  </p:notesMasterIdLst>
  <p:sldIdLst>
    <p:sldId id="294" r:id="rId2"/>
    <p:sldId id="257" r:id="rId3"/>
    <p:sldId id="286" r:id="rId4"/>
    <p:sldId id="289" r:id="rId5"/>
    <p:sldId id="296" r:id="rId6"/>
    <p:sldId id="298" r:id="rId7"/>
    <p:sldId id="290" r:id="rId8"/>
    <p:sldId id="299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671" autoAdjust="0"/>
  </p:normalViewPr>
  <p:slideViewPr>
    <p:cSldViewPr>
      <p:cViewPr varScale="1">
        <p:scale>
          <a:sx n="65" d="100"/>
          <a:sy n="65" d="100"/>
        </p:scale>
        <p:origin x="1452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30" y="6042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18B747-A099-483A-A3A5-911462C4B958}" type="datetimeFigureOut">
              <a:rPr lang="en-US" smtClean="0"/>
              <a:t>9/16/2024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652D31A-2E9A-400A-BFFB-AB1A495FEE0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4749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To</a:t>
            </a:r>
            <a:r>
              <a:rPr lang="en-US" baseline="0"/>
              <a:t> animate</a:t>
            </a:r>
            <a:r>
              <a:rPr lang="en-US"/>
              <a:t>: </a:t>
            </a:r>
            <a:r>
              <a:rPr lang="en-US" dirty="0"/>
              <a:t>View</a:t>
            </a:r>
            <a:r>
              <a:rPr lang="en-US" baseline="0" dirty="0"/>
              <a:t> tab; Slide Master; Animations tab; Appear; View tab; Normal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652D31A-2E9A-400A-BFFB-AB1A495FEE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26833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71316" cy="6874935"/>
            <a:chOff x="-8466" y="-8468"/>
            <a:chExt cx="9171316" cy="6874935"/>
          </a:xfrm>
        </p:grpSpPr>
        <p:cxnSp>
          <p:nvCxnSpPr>
            <p:cNvPr id="28" name="Straight Connector 2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0" name="Freeform 2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Freeform 3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Freeform 3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Freeform 3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Freeform 3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Freeform 3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Freeform 3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1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D9DF7C-ED53-4834-9003-775B5B9FB3BC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6453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932183"/>
      </p:ext>
    </p:extLst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666585591"/>
      </p:ext>
    </p:extLst>
  </p:cSld>
  <p:clrMapOvr>
    <a:masterClrMapping/>
  </p:clrMapOvr>
  <p:hf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8804109"/>
      </p:ext>
    </p:extLst>
  </p:cSld>
  <p:clrMapOvr>
    <a:masterClrMapping/>
  </p:clrMapOvr>
  <p:hf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18718346"/>
      </p:ext>
    </p:extLst>
  </p:cSld>
  <p:clrMapOvr>
    <a:masterClrMapping/>
  </p:clrMapOvr>
  <p:hf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1342795"/>
      </p:ext>
    </p:extLst>
  </p:cSld>
  <p:clrMapOvr>
    <a:masterClrMapping/>
  </p:clrMapOvr>
  <p:hf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FD16B1-E586-440F-8AE9-A039E0A1A340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417894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236819-DF13-433C-9B2C-0B0B5AD9C142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6187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41D21-D13C-4A10-89C3-066D16689798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7262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775A1A-8389-4891-AA62-3D4F1391794F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4650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94011B-80DD-4CDA-85AA-A84EE74645EA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605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26707B-73A7-4649-B370-E46B5AE585F9}" type="datetime1">
              <a:rPr lang="en-US" smtClean="0"/>
              <a:t>9/16/2024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860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442E54-D4BC-43B0-BAAD-D31FE79063DD}" type="datetime1">
              <a:rPr lang="en-US" smtClean="0"/>
              <a:t>9/16/2024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479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8D206-6D56-4596-96A7-51CA155E60D7}" type="datetime1">
              <a:rPr lang="en-US" smtClean="0"/>
              <a:t>9/16/2024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15762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9AC1AA-34C5-4B43-BA0F-3CE2919D8C91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2046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CD96D-11F6-4C60-A1D7-07572016E6D9}" type="datetime1">
              <a:rPr lang="en-US" smtClean="0"/>
              <a:t>9/16/2024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9651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71317" cy="6874935"/>
            <a:chOff x="-8467" y="-8468"/>
            <a:chExt cx="9171317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94165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8764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AA29E4-1ACE-4876-A5AC-37AF08B74F15}" type="datetime1">
              <a:rPr lang="en-US" smtClean="0"/>
              <a:t>9/16/2024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01A0E97-D813-4627-9872-17AC299370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077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  <p:sldLayoutId id="2147483823" r:id="rId2"/>
    <p:sldLayoutId id="2147483824" r:id="rId3"/>
    <p:sldLayoutId id="2147483825" r:id="rId4"/>
    <p:sldLayoutId id="2147483826" r:id="rId5"/>
    <p:sldLayoutId id="2147483827" r:id="rId6"/>
    <p:sldLayoutId id="2147483828" r:id="rId7"/>
    <p:sldLayoutId id="2147483829" r:id="rId8"/>
    <p:sldLayoutId id="2147483830" r:id="rId9"/>
    <p:sldLayoutId id="2147483831" r:id="rId10"/>
    <p:sldLayoutId id="2147483832" r:id="rId11"/>
    <p:sldLayoutId id="2147483833" r:id="rId12"/>
    <p:sldLayoutId id="2147483834" r:id="rId13"/>
    <p:sldLayoutId id="2147483835" r:id="rId14"/>
    <p:sldLayoutId id="2147483836" r:id="rId15"/>
    <p:sldLayoutId id="2147483837" r:id="rId16"/>
  </p:sldLayoutIdLst>
  <p:hf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dirty="0"/>
              <a:t>MN312 Working with Volunteers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algn="ctr"/>
            <a:r>
              <a:rPr lang="en-US"/>
              <a:t>Chapters 15-16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50586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Week twelve outcomes			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AU" dirty="0"/>
              <a:t>By the end of today’s class, you should be able to:</a:t>
            </a:r>
          </a:p>
          <a:p>
            <a:pPr marL="633413" indent="-279400"/>
            <a:r>
              <a:rPr lang="en-AU" dirty="0"/>
              <a:t>Identify options and metrics for evaluating the effectiveness of a volunteering program</a:t>
            </a:r>
          </a:p>
          <a:p>
            <a:pPr marL="633413" indent="-279400"/>
            <a:r>
              <a:rPr lang="en-AU" dirty="0"/>
              <a:t>Distinguish customer-based and standards-based evaluation</a:t>
            </a:r>
          </a:p>
          <a:p>
            <a:pPr marL="633413" indent="-279400"/>
            <a:r>
              <a:rPr lang="en-AU" dirty="0"/>
              <a:t>Summarise the core principles that should guide a manager of volunteers</a:t>
            </a:r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9576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Evaluating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54013" indent="-265113"/>
            <a:r>
              <a:rPr lang="en-US" dirty="0"/>
              <a:t>Why monitoring/evaluation matters</a:t>
            </a:r>
          </a:p>
          <a:p>
            <a:pPr marL="354013" indent="-265113"/>
            <a:r>
              <a:rPr lang="en-US" dirty="0"/>
              <a:t>Concepts of effectiveness</a:t>
            </a:r>
          </a:p>
          <a:p>
            <a:pPr marL="354013" indent="-265113"/>
            <a:r>
              <a:rPr lang="en-US" dirty="0"/>
              <a:t>Outputs/outcomes/impact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918290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Demonstrating effectiveness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Setting SMART objectives</a:t>
            </a:r>
          </a:p>
          <a:p>
            <a:pPr marL="354013" indent="-265113"/>
            <a:r>
              <a:rPr lang="en-US" dirty="0"/>
              <a:t>Which outcomes will be observable if goals are achieved?</a:t>
            </a:r>
          </a:p>
          <a:p>
            <a:pPr marL="354013" indent="-265113"/>
            <a:r>
              <a:rPr lang="en-US" dirty="0"/>
              <a:t>Options for demonstrating effectiveness, depending on the intended audience</a:t>
            </a:r>
          </a:p>
          <a:p>
            <a:pPr marL="633413" indent="-279400"/>
            <a:r>
              <a:rPr lang="en-US" dirty="0"/>
              <a:t>Numbers</a:t>
            </a:r>
          </a:p>
          <a:p>
            <a:pPr marL="633413" indent="-279400"/>
            <a:r>
              <a:rPr lang="en-US" dirty="0"/>
              <a:t>Stories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60659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E2D77F4-DCA1-45D1-B1F4-2C9385DE25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Volunteer metrics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D82923D0-CA60-4E9D-9CEF-A41DC80AFD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/>
              <a:t>Labour inputs, time patterns, length of tenure, turnover</a:t>
            </a:r>
          </a:p>
          <a:p>
            <a:r>
              <a:rPr lang="en-AU" dirty="0"/>
              <a:t>Demographic information</a:t>
            </a:r>
          </a:p>
          <a:p>
            <a:r>
              <a:rPr lang="en-AU" dirty="0"/>
              <a:t>Survey information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904C4E9-098B-412C-A5B8-F11758F2D2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7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5A4B94BB-3E41-4C87-BC33-0803C4E7A0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Costing volunteer programs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70601199-0EF6-42DF-AB1B-3A616E90CB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Calculating the value of volunteer time</a:t>
            </a:r>
          </a:p>
          <a:p>
            <a:pPr marL="633413" indent="-279400"/>
            <a:r>
              <a:rPr lang="en-US" dirty="0"/>
              <a:t>Minimum wage method</a:t>
            </a:r>
          </a:p>
          <a:p>
            <a:pPr marL="633413" indent="-279400"/>
            <a:r>
              <a:rPr lang="en-AU" dirty="0"/>
              <a:t>Notional imputed wage method</a:t>
            </a:r>
          </a:p>
          <a:p>
            <a:pPr marL="633413" indent="-279400"/>
            <a:r>
              <a:rPr lang="en-AU" dirty="0"/>
              <a:t>Equivalent wage method</a:t>
            </a:r>
          </a:p>
          <a:p>
            <a:r>
              <a:rPr lang="en-AU" dirty="0"/>
              <a:t>Volunteer time as cost savings?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180734D-FFC8-469A-9AC9-EB78DACE49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92240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Customer-based/standard-based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54013" indent="-265113"/>
            <a:r>
              <a:rPr lang="en-US" dirty="0"/>
              <a:t>Assessing effectiveness using consumer research methods, in relation to services rendered or beneficiaries’ perceptions</a:t>
            </a:r>
          </a:p>
          <a:p>
            <a:pPr marL="354013" indent="-265113"/>
            <a:r>
              <a:rPr lang="en-US" dirty="0"/>
              <a:t>Measuring effectiveness on the basis of external standards</a:t>
            </a:r>
          </a:p>
          <a:p>
            <a:pPr marL="354013" indent="-265113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01A0E97-D813-4627-9872-17AC29937007}" type="slidenum">
              <a:rPr kumimoji="0" lang="en-US" sz="10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Lucida Sans Unicode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10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Lucida Sans Unicod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611388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F788DC5-29E2-30F6-469F-F2A31654E2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Guidelines for getting started</a:t>
            </a:r>
            <a:endParaRPr lang="en-AU" dirty="0"/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AF9B7055-6655-8618-00CD-B6FE6DD4E8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Start small and select priority areas in which </a:t>
            </a:r>
            <a:r>
              <a:rPr lang="en-US"/>
              <a:t>volunteers can </a:t>
            </a:r>
            <a:r>
              <a:rPr lang="en-US" dirty="0"/>
              <a:t>make the biggest impact.</a:t>
            </a:r>
          </a:p>
          <a:p>
            <a:r>
              <a:rPr lang="en-US" dirty="0"/>
              <a:t>Grow a core group of volunteers.</a:t>
            </a:r>
          </a:p>
          <a:p>
            <a:r>
              <a:rPr lang="en-US" dirty="0"/>
              <a:t>Use patience and persuasion (becomes easier as positive results are achieved).</a:t>
            </a:r>
          </a:p>
          <a:p>
            <a:r>
              <a:rPr lang="en-US" dirty="0"/>
              <a:t>Building connections – managers and staff; the wider community of NFPs</a:t>
            </a:r>
          </a:p>
          <a:p>
            <a:pPr marL="633413" indent="-279400"/>
            <a:r>
              <a:rPr lang="en-US" dirty="0"/>
              <a:t>Example – Volunteer Australia’s Volunteering Resource Hub </a:t>
            </a:r>
            <a:endParaRPr lang="en-AU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841ADBC-AD3B-D89C-BFC1-9CC4FD0CC9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A0E97-D813-4627-9872-17AC29937007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66061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4704</TotalTime>
  <Words>250</Words>
  <Application>Microsoft Office PowerPoint</Application>
  <PresentationFormat>On-screen Show (4:3)</PresentationFormat>
  <Paragraphs>48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Calibri</vt:lpstr>
      <vt:lpstr>Lucida Sans Unicode</vt:lpstr>
      <vt:lpstr>Trebuchet MS</vt:lpstr>
      <vt:lpstr>Wingdings 3</vt:lpstr>
      <vt:lpstr>Facet</vt:lpstr>
      <vt:lpstr>MN312 Working with Volunteers</vt:lpstr>
      <vt:lpstr>Week twelve outcomes   </vt:lpstr>
      <vt:lpstr>Evaluating effectiveness</vt:lpstr>
      <vt:lpstr>Demonstrating effectiveness</vt:lpstr>
      <vt:lpstr>Volunteer metrics</vt:lpstr>
      <vt:lpstr>Costing volunteer programs</vt:lpstr>
      <vt:lpstr>Customer-based/standard-based evaluation</vt:lpstr>
      <vt:lpstr>Guidelines for getting started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LW221 Torts A</dc:title>
  <dc:creator>Benjamin</dc:creator>
  <cp:lastModifiedBy>Blake Hurst</cp:lastModifiedBy>
  <cp:revision>131</cp:revision>
  <dcterms:created xsi:type="dcterms:W3CDTF">2015-12-07T01:55:23Z</dcterms:created>
  <dcterms:modified xsi:type="dcterms:W3CDTF">2024-09-16T06:36:13Z</dcterms:modified>
</cp:coreProperties>
</file>